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718048-D2F2-B6C7-0F28-613DC2556110}"/>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E54AA41-03D5-CB18-AEFF-A9368861E8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4F8EF7A4-8E7B-4CC5-7534-B7F1D13CA9E0}"/>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4AA5A841-AFA9-89A4-0199-6D1712FCC5F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0071ED0-5BBA-7B6C-1E0A-5EAB4C06E37A}"/>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2625613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CCA8C2-6C3F-9F86-A8A5-F7BFCA87CA4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27D6EBB5-C50E-B715-9D85-C9FA83BF585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241E9D-340A-87F6-39FD-672A7934DD79}"/>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C69E76F5-4B7D-81C7-46A4-053B71AB65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971FF5D-345B-E3D7-FDCD-012FA848EF10}"/>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2941036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2AED6425-EFCE-5FD1-44A6-698887203D54}"/>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0506D8C-F409-CACB-7E0C-E9D601C8BB5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2115712-1BD3-6060-6480-1EBF0CE63BA5}"/>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77A5DC73-2B78-3C8C-8BFE-B0B5AD81688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884D37C-36C8-977F-BCCD-D952C69EE6B7}"/>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1556706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37540B-0CE4-1C08-D3BD-54A47A3D69E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7E5780F-E599-55AA-4CBF-64036BA0DD35}"/>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94118-4F86-35D3-5338-87846E0CCD2C}"/>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3BE7481E-7536-73C2-6394-EF23136F677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5F7FD4A-9BB1-386E-652D-F4A3B48CC31C}"/>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4070692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AB0D6-5839-E5F1-E0B3-34CD5128C4B1}"/>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AF95EFB-E736-8872-48B7-C2E0C3A9D64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DA77CDB1-8A3E-8684-0BE9-ADF609C0EFF7}"/>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64F9972A-8509-A853-CA5E-55A84F26A87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10D56CF-FD1C-16EF-2B2B-1B785EA75344}"/>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4118348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BADB85-5C4B-4798-7278-8FAECE728A1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54869AF-8DB3-0553-2FDD-B3F82C4AAB94}"/>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74BD8DD-6415-7EC0-0A27-D58D36F379B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723F64D-E606-2DBA-B645-678A855FEB0D}"/>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6" name="Tijdelijke aanduiding voor voettekst 5">
            <a:extLst>
              <a:ext uri="{FF2B5EF4-FFF2-40B4-BE49-F238E27FC236}">
                <a16:creationId xmlns:a16="http://schemas.microsoft.com/office/drawing/2014/main" id="{EF6F8080-4023-1BC9-F794-C04722F28D7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8367121-03EC-732C-535B-53C1F7E91453}"/>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346984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F867D1-24EB-CC20-2059-8CD485AA005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32EA9FA-717F-F225-6420-D474A6E8F7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061ACA1-1ABC-27C8-31C1-1F1C8048F3E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A705BA46-1B49-0888-CADD-E11CC21BB6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E9F7A74-4946-061A-0943-4964825A7CB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7BCB4D29-3F13-904D-EE84-8C4AEB718AE1}"/>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8" name="Tijdelijke aanduiding voor voettekst 7">
            <a:extLst>
              <a:ext uri="{FF2B5EF4-FFF2-40B4-BE49-F238E27FC236}">
                <a16:creationId xmlns:a16="http://schemas.microsoft.com/office/drawing/2014/main" id="{8B5AAB94-4E50-C8CE-3B70-BAAA253F6B5E}"/>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CBF87F61-060A-4E7A-0092-ACEFA0069841}"/>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4062251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81252E-F93F-90F8-999B-9F9F78E619A7}"/>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25F9F19-EFEC-BC6D-F496-9FE1A4140026}"/>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4" name="Tijdelijke aanduiding voor voettekst 3">
            <a:extLst>
              <a:ext uri="{FF2B5EF4-FFF2-40B4-BE49-F238E27FC236}">
                <a16:creationId xmlns:a16="http://schemas.microsoft.com/office/drawing/2014/main" id="{9807532F-1C6A-A6A4-D0FE-1D8D2EF517D2}"/>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59ADB7C4-E8A9-D5F4-73C9-BB18CEF9C83A}"/>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3210098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8D75513-D402-A78D-7780-E3140D64D07F}"/>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3" name="Tijdelijke aanduiding voor voettekst 2">
            <a:extLst>
              <a:ext uri="{FF2B5EF4-FFF2-40B4-BE49-F238E27FC236}">
                <a16:creationId xmlns:a16="http://schemas.microsoft.com/office/drawing/2014/main" id="{4F02F24C-5241-7EC9-5075-76D5B9B35ACF}"/>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11DCE91-2EDF-D2C1-0EFC-977A665CDC8E}"/>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409769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CCE253-0AE3-1BC8-850D-4AFC83DA85B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A4612D3A-10BB-1005-94C4-3426102F95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DFDCE61-8F67-FAA9-0368-8A25887F47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A49FDFD-AB89-CDB9-5987-2B3ACA34891B}"/>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6" name="Tijdelijke aanduiding voor voettekst 5">
            <a:extLst>
              <a:ext uri="{FF2B5EF4-FFF2-40B4-BE49-F238E27FC236}">
                <a16:creationId xmlns:a16="http://schemas.microsoft.com/office/drawing/2014/main" id="{93987405-CA35-CC73-F059-EF7C18D4FC7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E663825-DDA6-5FD0-5C5F-8E9841F66E88}"/>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1732085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8A4A1-3832-7E72-996C-DF71A0D989C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8BAEEE9-F79B-2916-157C-1DE4A30DC6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A591165-6F1E-5F0C-5050-37508B9267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927AD25-BF20-B032-9E30-CC131BF4DB2D}"/>
              </a:ext>
            </a:extLst>
          </p:cNvPr>
          <p:cNvSpPr>
            <a:spLocks noGrp="1"/>
          </p:cNvSpPr>
          <p:nvPr>
            <p:ph type="dt" sz="half" idx="10"/>
          </p:nvPr>
        </p:nvSpPr>
        <p:spPr/>
        <p:txBody>
          <a:bodyPr/>
          <a:lstStyle/>
          <a:p>
            <a:fld id="{67F01E6A-A852-45BC-B95F-D45127FA200F}" type="datetimeFigureOut">
              <a:rPr lang="nl-NL" smtClean="0"/>
              <a:t>10-3-2026</a:t>
            </a:fld>
            <a:endParaRPr lang="nl-NL"/>
          </a:p>
        </p:txBody>
      </p:sp>
      <p:sp>
        <p:nvSpPr>
          <p:cNvPr id="6" name="Tijdelijke aanduiding voor voettekst 5">
            <a:extLst>
              <a:ext uri="{FF2B5EF4-FFF2-40B4-BE49-F238E27FC236}">
                <a16:creationId xmlns:a16="http://schemas.microsoft.com/office/drawing/2014/main" id="{FD383D90-B756-3E63-8C2C-3CCA7FDB4C7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6459D1B-69AE-07BC-3323-29F78B63335D}"/>
              </a:ext>
            </a:extLst>
          </p:cNvPr>
          <p:cNvSpPr>
            <a:spLocks noGrp="1"/>
          </p:cNvSpPr>
          <p:nvPr>
            <p:ph type="sldNum" sz="quarter" idx="12"/>
          </p:nvPr>
        </p:nvSpPr>
        <p:spPr/>
        <p:txBody>
          <a:bodyPr/>
          <a:lstStyle/>
          <a:p>
            <a:fld id="{6C6E7E80-1832-4A71-94E8-AA0F4BC7058D}" type="slidenum">
              <a:rPr lang="nl-NL" smtClean="0"/>
              <a:t>‹nr.›</a:t>
            </a:fld>
            <a:endParaRPr lang="nl-NL"/>
          </a:p>
        </p:txBody>
      </p:sp>
    </p:spTree>
    <p:extLst>
      <p:ext uri="{BB962C8B-B14F-4D97-AF65-F5344CB8AC3E}">
        <p14:creationId xmlns:p14="http://schemas.microsoft.com/office/powerpoint/2010/main" val="263995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ADBD853-95BA-F991-23F1-61825E76BB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B0C20C20-034A-938E-7826-E0710CFF04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5DCDB91-8546-6A97-286C-1FA7DFF272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F01E6A-A852-45BC-B95F-D45127FA200F}" type="datetimeFigureOut">
              <a:rPr lang="nl-NL" smtClean="0"/>
              <a:t>10-3-2026</a:t>
            </a:fld>
            <a:endParaRPr lang="nl-NL"/>
          </a:p>
        </p:txBody>
      </p:sp>
      <p:sp>
        <p:nvSpPr>
          <p:cNvPr id="5" name="Tijdelijke aanduiding voor voettekst 4">
            <a:extLst>
              <a:ext uri="{FF2B5EF4-FFF2-40B4-BE49-F238E27FC236}">
                <a16:creationId xmlns:a16="http://schemas.microsoft.com/office/drawing/2014/main" id="{647343BA-F4D5-FF15-19DC-D1FDF262E4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F75AB43C-0E50-7274-25CA-0FD3685A69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6E7E80-1832-4A71-94E8-AA0F4BC7058D}" type="slidenum">
              <a:rPr lang="nl-NL" smtClean="0"/>
              <a:t>‹nr.›</a:t>
            </a:fld>
            <a:endParaRPr lang="nl-NL"/>
          </a:p>
        </p:txBody>
      </p:sp>
    </p:spTree>
    <p:extLst>
      <p:ext uri="{BB962C8B-B14F-4D97-AF65-F5344CB8AC3E}">
        <p14:creationId xmlns:p14="http://schemas.microsoft.com/office/powerpoint/2010/main" val="2145522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224E79C-37E0-43D9-21DF-1A9862F7DF59}"/>
              </a:ext>
            </a:extLst>
          </p:cNvPr>
          <p:cNvSpPr>
            <a:spLocks noGrp="1"/>
          </p:cNvSpPr>
          <p:nvPr>
            <p:ph type="title"/>
          </p:nvPr>
        </p:nvSpPr>
        <p:spPr/>
        <p:txBody>
          <a:bodyPr/>
          <a:lstStyle/>
          <a:p>
            <a:r>
              <a:rPr lang="en-US" dirty="0"/>
              <a:t>H4.5: </a:t>
            </a:r>
            <a:r>
              <a:rPr lang="en-US" dirty="0" err="1"/>
              <a:t>Integratie</a:t>
            </a:r>
            <a:r>
              <a:rPr lang="en-US" dirty="0"/>
              <a:t> </a:t>
            </a:r>
            <a:r>
              <a:rPr lang="en-US" dirty="0" err="1"/>
              <a:t>gaat</a:t>
            </a:r>
            <a:r>
              <a:rPr lang="en-US" dirty="0"/>
              <a:t> </a:t>
            </a:r>
            <a:r>
              <a:rPr lang="en-US" dirty="0" err="1"/>
              <a:t>niet</a:t>
            </a:r>
            <a:r>
              <a:rPr lang="en-US" dirty="0"/>
              <a:t> </a:t>
            </a:r>
            <a:r>
              <a:rPr lang="en-US" dirty="0" err="1"/>
              <a:t>vanzelf</a:t>
            </a:r>
            <a:endParaRPr lang="nl-NL" dirty="0"/>
          </a:p>
        </p:txBody>
      </p:sp>
      <p:sp>
        <p:nvSpPr>
          <p:cNvPr id="5" name="Tijdelijke aanduiding voor inhoud 4">
            <a:extLst>
              <a:ext uri="{FF2B5EF4-FFF2-40B4-BE49-F238E27FC236}">
                <a16:creationId xmlns:a16="http://schemas.microsoft.com/office/drawing/2014/main" id="{BBCD3686-37A6-CBCC-1363-4DF81BABF83C}"/>
              </a:ext>
            </a:extLst>
          </p:cNvPr>
          <p:cNvSpPr>
            <a:spLocks noGrp="1"/>
          </p:cNvSpPr>
          <p:nvPr>
            <p:ph idx="1"/>
          </p:nvPr>
        </p:nvSpPr>
        <p:spPr/>
        <p:txBody>
          <a:bodyPr/>
          <a:lstStyle/>
          <a:p>
            <a:pPr marL="0" indent="0">
              <a:buNone/>
            </a:pPr>
            <a:r>
              <a:rPr lang="en-US" dirty="0" err="1"/>
              <a:t>Deelvraag</a:t>
            </a:r>
            <a:r>
              <a:rPr lang="en-US" dirty="0"/>
              <a:t> van </a:t>
            </a:r>
            <a:r>
              <a:rPr lang="en-US" dirty="0" err="1"/>
              <a:t>deze</a:t>
            </a:r>
            <a:r>
              <a:rPr lang="en-US" dirty="0"/>
              <a:t> </a:t>
            </a:r>
            <a:r>
              <a:rPr lang="en-US" dirty="0" err="1"/>
              <a:t>paragraaf</a:t>
            </a:r>
            <a:r>
              <a:rPr lang="en-US" dirty="0"/>
              <a:t> is:</a:t>
            </a:r>
          </a:p>
          <a:p>
            <a:pPr marL="0" indent="0">
              <a:buNone/>
            </a:pPr>
            <a:endParaRPr lang="en-US" dirty="0"/>
          </a:p>
          <a:p>
            <a:pPr marL="0" indent="0">
              <a:buNone/>
            </a:pPr>
            <a:r>
              <a:rPr lang="en-US" dirty="0"/>
              <a:t>Wat is </a:t>
            </a:r>
            <a:r>
              <a:rPr lang="en-US" dirty="0" err="1"/>
              <a:t>integratie</a:t>
            </a:r>
            <a:r>
              <a:rPr lang="en-US" dirty="0"/>
              <a:t> </a:t>
            </a:r>
            <a:r>
              <a:rPr lang="en-US" dirty="0" err="1"/>
              <a:t>en</a:t>
            </a:r>
            <a:r>
              <a:rPr lang="en-US" dirty="0"/>
              <a:t> </a:t>
            </a:r>
            <a:r>
              <a:rPr lang="en-US" dirty="0" err="1"/>
              <a:t>waarom</a:t>
            </a:r>
            <a:r>
              <a:rPr lang="en-US" dirty="0"/>
              <a:t> </a:t>
            </a:r>
            <a:r>
              <a:rPr lang="en-US" dirty="0" err="1"/>
              <a:t>zijn</a:t>
            </a:r>
            <a:r>
              <a:rPr lang="en-US" dirty="0"/>
              <a:t> </a:t>
            </a:r>
            <a:r>
              <a:rPr lang="en-US" dirty="0" err="1"/>
              <a:t>hier</a:t>
            </a:r>
            <a:r>
              <a:rPr lang="en-US" dirty="0"/>
              <a:t> </a:t>
            </a:r>
            <a:r>
              <a:rPr lang="en-US" dirty="0" err="1"/>
              <a:t>vaak</a:t>
            </a:r>
            <a:r>
              <a:rPr lang="en-US" dirty="0"/>
              <a:t> </a:t>
            </a:r>
            <a:r>
              <a:rPr lang="en-US" dirty="0" err="1"/>
              <a:t>felle</a:t>
            </a:r>
            <a:r>
              <a:rPr lang="en-US" dirty="0"/>
              <a:t> </a:t>
            </a:r>
            <a:r>
              <a:rPr lang="en-US" dirty="0" err="1"/>
              <a:t>discussies</a:t>
            </a:r>
            <a:r>
              <a:rPr lang="en-US" dirty="0"/>
              <a:t> over?</a:t>
            </a:r>
            <a:endParaRPr lang="nl-NL" dirty="0"/>
          </a:p>
        </p:txBody>
      </p:sp>
    </p:spTree>
    <p:extLst>
      <p:ext uri="{BB962C8B-B14F-4D97-AF65-F5344CB8AC3E}">
        <p14:creationId xmlns:p14="http://schemas.microsoft.com/office/powerpoint/2010/main" val="1356365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5C76F4-E090-3859-A25A-9ACA57B607BB}"/>
              </a:ext>
            </a:extLst>
          </p:cNvPr>
          <p:cNvSpPr>
            <a:spLocks noGrp="1"/>
          </p:cNvSpPr>
          <p:nvPr>
            <p:ph type="title"/>
          </p:nvPr>
        </p:nvSpPr>
        <p:spPr/>
        <p:txBody>
          <a:bodyPr/>
          <a:lstStyle/>
          <a:p>
            <a:r>
              <a:rPr lang="en-US" dirty="0" err="1"/>
              <a:t>Integratie</a:t>
            </a:r>
            <a:r>
              <a:rPr lang="en-US" dirty="0"/>
              <a:t>, </a:t>
            </a:r>
            <a:r>
              <a:rPr lang="en-US" dirty="0" err="1"/>
              <a:t>assimilatie</a:t>
            </a:r>
            <a:r>
              <a:rPr lang="en-US" dirty="0"/>
              <a:t> </a:t>
            </a:r>
            <a:r>
              <a:rPr lang="en-US" dirty="0" err="1"/>
              <a:t>en</a:t>
            </a:r>
            <a:r>
              <a:rPr lang="en-US" dirty="0"/>
              <a:t> </a:t>
            </a:r>
            <a:r>
              <a:rPr lang="en-US" dirty="0" err="1"/>
              <a:t>segregatie</a:t>
            </a:r>
            <a:endParaRPr lang="nl-NL" dirty="0"/>
          </a:p>
        </p:txBody>
      </p:sp>
      <p:sp>
        <p:nvSpPr>
          <p:cNvPr id="3" name="Tijdelijke aanduiding voor inhoud 2">
            <a:extLst>
              <a:ext uri="{FF2B5EF4-FFF2-40B4-BE49-F238E27FC236}">
                <a16:creationId xmlns:a16="http://schemas.microsoft.com/office/drawing/2014/main" id="{AE2F21F3-0199-1B29-D5AE-A0DDD5E1E037}"/>
              </a:ext>
            </a:extLst>
          </p:cNvPr>
          <p:cNvSpPr>
            <a:spLocks noGrp="1"/>
          </p:cNvSpPr>
          <p:nvPr>
            <p:ph idx="1"/>
          </p:nvPr>
        </p:nvSpPr>
        <p:spPr/>
        <p:txBody>
          <a:bodyPr>
            <a:normAutofit fontScale="92500" lnSpcReduction="10000"/>
          </a:bodyPr>
          <a:lstStyle/>
          <a:p>
            <a:pPr marL="0" indent="0">
              <a:buNone/>
            </a:pPr>
            <a:endParaRPr lang="en-US" dirty="0"/>
          </a:p>
          <a:p>
            <a:pPr marL="0" indent="0">
              <a:buNone/>
            </a:pPr>
            <a:r>
              <a:rPr lang="nl-NL" dirty="0"/>
              <a:t>Samenlevingsmodellen:</a:t>
            </a:r>
          </a:p>
          <a:p>
            <a:pPr marL="0" indent="0">
              <a:buNone/>
            </a:pPr>
            <a:endParaRPr lang="nl-NL" dirty="0"/>
          </a:p>
          <a:p>
            <a:pPr marL="0" indent="0">
              <a:buNone/>
            </a:pPr>
            <a:r>
              <a:rPr lang="nl-NL" dirty="0"/>
              <a:t>Integratie: het samenvoegen van cultuurgroepen door </a:t>
            </a:r>
            <a:br>
              <a:rPr lang="nl-NL" dirty="0"/>
            </a:br>
            <a:r>
              <a:rPr lang="nl-NL" dirty="0"/>
              <a:t>                      wederzijdse aanpassing. </a:t>
            </a:r>
          </a:p>
          <a:p>
            <a:pPr marL="0" indent="0">
              <a:buNone/>
            </a:pPr>
            <a:endParaRPr lang="nl-NL" dirty="0"/>
          </a:p>
          <a:p>
            <a:pPr marL="0" indent="0">
              <a:buNone/>
            </a:pPr>
            <a:r>
              <a:rPr lang="nl-NL" dirty="0"/>
              <a:t>Segregatie: groepen leven gescheiden van elkaar.</a:t>
            </a:r>
          </a:p>
          <a:p>
            <a:pPr marL="0" indent="0">
              <a:buNone/>
            </a:pPr>
            <a:endParaRPr lang="nl-NL" dirty="0"/>
          </a:p>
          <a:p>
            <a:pPr marL="0" indent="0">
              <a:buNone/>
            </a:pPr>
            <a:r>
              <a:rPr lang="nl-NL" dirty="0"/>
              <a:t>Assimilatie: mensen geven hun eigen culturele identiteit op en passen zich vervolgens helemaal aan  </a:t>
            </a:r>
            <a:r>
              <a:rPr lang="nl-NL" dirty="0" err="1"/>
              <a:t>aan</a:t>
            </a:r>
            <a:r>
              <a:rPr lang="nl-NL" dirty="0"/>
              <a:t> de Nederlandse cultuur.</a:t>
            </a:r>
          </a:p>
        </p:txBody>
      </p:sp>
    </p:spTree>
    <p:extLst>
      <p:ext uri="{BB962C8B-B14F-4D97-AF65-F5344CB8AC3E}">
        <p14:creationId xmlns:p14="http://schemas.microsoft.com/office/powerpoint/2010/main" val="4060761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15DD03-C4FE-CB2B-A9A0-45F4917B9CCB}"/>
              </a:ext>
            </a:extLst>
          </p:cNvPr>
          <p:cNvSpPr>
            <a:spLocks noGrp="1"/>
          </p:cNvSpPr>
          <p:nvPr>
            <p:ph type="title"/>
          </p:nvPr>
        </p:nvSpPr>
        <p:spPr>
          <a:xfrm>
            <a:off x="838200" y="365126"/>
            <a:ext cx="10515600" cy="704918"/>
          </a:xfrm>
        </p:spPr>
        <p:txBody>
          <a:bodyPr/>
          <a:lstStyle/>
          <a:p>
            <a:r>
              <a:rPr lang="en-US" dirty="0"/>
              <a:t>De open </a:t>
            </a:r>
            <a:r>
              <a:rPr lang="en-US" dirty="0" err="1"/>
              <a:t>samenleving</a:t>
            </a:r>
            <a:endParaRPr lang="nl-NL" dirty="0"/>
          </a:p>
        </p:txBody>
      </p:sp>
      <p:sp>
        <p:nvSpPr>
          <p:cNvPr id="3" name="Tijdelijke aanduiding voor inhoud 2">
            <a:extLst>
              <a:ext uri="{FF2B5EF4-FFF2-40B4-BE49-F238E27FC236}">
                <a16:creationId xmlns:a16="http://schemas.microsoft.com/office/drawing/2014/main" id="{11D0F679-0C4A-FDDE-E9B9-E48272250E40}"/>
              </a:ext>
            </a:extLst>
          </p:cNvPr>
          <p:cNvSpPr>
            <a:spLocks noGrp="1"/>
          </p:cNvSpPr>
          <p:nvPr>
            <p:ph idx="1"/>
          </p:nvPr>
        </p:nvSpPr>
        <p:spPr>
          <a:xfrm>
            <a:off x="838200" y="1070044"/>
            <a:ext cx="10515600" cy="5106919"/>
          </a:xfrm>
        </p:spPr>
        <p:txBody>
          <a:bodyPr/>
          <a:lstStyle/>
          <a:p>
            <a:pPr marL="0" indent="0">
              <a:buNone/>
            </a:pPr>
            <a:r>
              <a:rPr lang="en-US" dirty="0"/>
              <a:t>“Open </a:t>
            </a:r>
            <a:r>
              <a:rPr lang="en-US" dirty="0" err="1"/>
              <a:t>samenleving</a:t>
            </a:r>
            <a:r>
              <a:rPr lang="en-US" dirty="0"/>
              <a:t>”:</a:t>
            </a:r>
          </a:p>
          <a:p>
            <a:pPr marL="0" indent="0">
              <a:buNone/>
            </a:pPr>
            <a:endParaRPr lang="en-US" dirty="0"/>
          </a:p>
          <a:p>
            <a:pPr marL="0" indent="0">
              <a:buNone/>
            </a:pPr>
            <a:r>
              <a:rPr lang="en-US" dirty="0"/>
              <a:t>“ </a:t>
            </a:r>
            <a:r>
              <a:rPr lang="en-US" dirty="0" err="1"/>
              <a:t>Samenleving</a:t>
            </a:r>
            <a:r>
              <a:rPr lang="en-US" dirty="0"/>
              <a:t> </a:t>
            </a:r>
            <a:r>
              <a:rPr lang="en-US" dirty="0" err="1"/>
              <a:t>waarin</a:t>
            </a:r>
            <a:r>
              <a:rPr lang="en-US" dirty="0"/>
              <a:t> </a:t>
            </a:r>
            <a:r>
              <a:rPr lang="en-US" dirty="0" err="1"/>
              <a:t>mensen</a:t>
            </a:r>
            <a:r>
              <a:rPr lang="en-US" dirty="0"/>
              <a:t> </a:t>
            </a:r>
            <a:r>
              <a:rPr lang="en-US" dirty="0" err="1"/>
              <a:t>mensen</a:t>
            </a:r>
            <a:r>
              <a:rPr lang="en-US" dirty="0"/>
              <a:t> </a:t>
            </a:r>
            <a:r>
              <a:rPr lang="en-US" dirty="0" err="1"/>
              <a:t>veel</a:t>
            </a:r>
            <a:r>
              <a:rPr lang="en-US" dirty="0"/>
              <a:t> </a:t>
            </a:r>
            <a:r>
              <a:rPr lang="en-US" dirty="0" err="1"/>
              <a:t>vrijheid</a:t>
            </a:r>
            <a:r>
              <a:rPr lang="en-US" dirty="0"/>
              <a:t> </a:t>
            </a:r>
            <a:r>
              <a:rPr lang="en-US" dirty="0" err="1"/>
              <a:t>hebben</a:t>
            </a:r>
            <a:r>
              <a:rPr lang="en-US" dirty="0"/>
              <a:t> om </a:t>
            </a:r>
            <a:r>
              <a:rPr lang="en-US" dirty="0" err="1"/>
              <a:t>naar</a:t>
            </a:r>
            <a:r>
              <a:rPr lang="en-US" dirty="0"/>
              <a:t> </a:t>
            </a:r>
            <a:r>
              <a:rPr lang="en-US" dirty="0" err="1"/>
              <a:t>hun</a:t>
            </a:r>
            <a:r>
              <a:rPr lang="en-US" dirty="0"/>
              <a:t> eigen </a:t>
            </a:r>
            <a:r>
              <a:rPr lang="en-US" dirty="0" err="1"/>
              <a:t>waarden</a:t>
            </a:r>
            <a:r>
              <a:rPr lang="en-US" dirty="0"/>
              <a:t> </a:t>
            </a:r>
            <a:r>
              <a:rPr lang="en-US" dirty="0" err="1"/>
              <a:t>en</a:t>
            </a:r>
            <a:r>
              <a:rPr lang="en-US" dirty="0"/>
              <a:t> </a:t>
            </a:r>
            <a:r>
              <a:rPr lang="en-US" dirty="0" err="1"/>
              <a:t>normen</a:t>
            </a:r>
            <a:r>
              <a:rPr lang="en-US" dirty="0"/>
              <a:t> </a:t>
            </a:r>
            <a:r>
              <a:rPr lang="en-US" dirty="0" err="1"/>
              <a:t>te</a:t>
            </a:r>
            <a:r>
              <a:rPr lang="en-US" dirty="0"/>
              <a:t> </a:t>
            </a:r>
            <a:r>
              <a:rPr lang="en-US" dirty="0" err="1"/>
              <a:t>leven</a:t>
            </a:r>
            <a:r>
              <a:rPr lang="en-US" dirty="0"/>
              <a:t>”.</a:t>
            </a:r>
          </a:p>
          <a:p>
            <a:pPr marL="0" indent="0">
              <a:buNone/>
            </a:pPr>
            <a:endParaRPr lang="en-US" dirty="0"/>
          </a:p>
          <a:p>
            <a:pPr marL="0" indent="0">
              <a:buNone/>
            </a:pPr>
            <a:r>
              <a:rPr lang="en-US" dirty="0" err="1"/>
              <a:t>Vrijheden</a:t>
            </a:r>
            <a:r>
              <a:rPr lang="en-US" dirty="0"/>
              <a:t> in de Nederlandse </a:t>
            </a:r>
            <a:r>
              <a:rPr lang="en-US" dirty="0" err="1"/>
              <a:t>Grondwet</a:t>
            </a:r>
            <a:r>
              <a:rPr lang="en-US" dirty="0"/>
              <a:t>:</a:t>
            </a:r>
          </a:p>
          <a:p>
            <a:pPr>
              <a:buFontTx/>
              <a:buChar char="-"/>
            </a:pPr>
            <a:r>
              <a:rPr lang="en-US" dirty="0" err="1"/>
              <a:t>Vrijheid</a:t>
            </a:r>
            <a:r>
              <a:rPr lang="en-US" dirty="0"/>
              <a:t> van </a:t>
            </a:r>
            <a:r>
              <a:rPr lang="en-US" dirty="0" err="1"/>
              <a:t>geloof</a:t>
            </a:r>
            <a:r>
              <a:rPr lang="en-US" dirty="0"/>
              <a:t> (</a:t>
            </a:r>
            <a:r>
              <a:rPr lang="en-US" dirty="0" err="1"/>
              <a:t>artikel</a:t>
            </a:r>
            <a:r>
              <a:rPr lang="en-US" dirty="0"/>
              <a:t> 6 NL </a:t>
            </a:r>
            <a:r>
              <a:rPr lang="en-US" dirty="0" err="1"/>
              <a:t>Grondwet</a:t>
            </a:r>
            <a:r>
              <a:rPr lang="en-US" dirty="0"/>
              <a:t>)</a:t>
            </a:r>
          </a:p>
          <a:p>
            <a:pPr>
              <a:buFontTx/>
              <a:buChar char="-"/>
            </a:pPr>
            <a:r>
              <a:rPr lang="en-US" dirty="0" err="1"/>
              <a:t>Vrijheid</a:t>
            </a:r>
            <a:r>
              <a:rPr lang="en-US" dirty="0"/>
              <a:t> van </a:t>
            </a:r>
            <a:r>
              <a:rPr lang="en-US" dirty="0" err="1"/>
              <a:t>meningsuiting</a:t>
            </a:r>
            <a:r>
              <a:rPr lang="en-US" dirty="0"/>
              <a:t> (</a:t>
            </a:r>
            <a:r>
              <a:rPr lang="en-US" dirty="0" err="1"/>
              <a:t>artikel</a:t>
            </a:r>
            <a:r>
              <a:rPr lang="en-US" dirty="0"/>
              <a:t> 7 NL </a:t>
            </a:r>
            <a:r>
              <a:rPr lang="en-US" dirty="0" err="1"/>
              <a:t>Grondwet</a:t>
            </a:r>
            <a:r>
              <a:rPr lang="en-US" dirty="0"/>
              <a:t>)</a:t>
            </a:r>
          </a:p>
          <a:p>
            <a:pPr>
              <a:buFontTx/>
              <a:buChar char="-"/>
            </a:pPr>
            <a:r>
              <a:rPr lang="en-US" dirty="0" err="1"/>
              <a:t>Vrijheid</a:t>
            </a:r>
            <a:r>
              <a:rPr lang="en-US" dirty="0"/>
              <a:t> van </a:t>
            </a:r>
            <a:r>
              <a:rPr lang="en-US" dirty="0" err="1"/>
              <a:t>onderwijs</a:t>
            </a:r>
            <a:r>
              <a:rPr lang="en-US" dirty="0"/>
              <a:t> (</a:t>
            </a:r>
            <a:r>
              <a:rPr lang="en-US" dirty="0" err="1"/>
              <a:t>artikel</a:t>
            </a:r>
            <a:r>
              <a:rPr lang="en-US" dirty="0"/>
              <a:t> 23 NL </a:t>
            </a:r>
            <a:r>
              <a:rPr lang="en-US" dirty="0" err="1"/>
              <a:t>Grondwet</a:t>
            </a:r>
            <a:r>
              <a:rPr lang="en-US" dirty="0"/>
              <a:t>)</a:t>
            </a:r>
          </a:p>
          <a:p>
            <a:pPr>
              <a:buFontTx/>
              <a:buChar char="-"/>
            </a:pPr>
            <a:r>
              <a:rPr lang="en-US" dirty="0" err="1"/>
              <a:t>Verbod</a:t>
            </a:r>
            <a:r>
              <a:rPr lang="en-US" dirty="0"/>
              <a:t> op </a:t>
            </a:r>
            <a:r>
              <a:rPr lang="en-US" dirty="0" err="1"/>
              <a:t>discriminatie</a:t>
            </a:r>
            <a:r>
              <a:rPr lang="en-US" dirty="0"/>
              <a:t> </a:t>
            </a:r>
            <a:r>
              <a:rPr lang="en-US" dirty="0" err="1"/>
              <a:t>en</a:t>
            </a:r>
            <a:r>
              <a:rPr lang="en-US" dirty="0"/>
              <a:t> racism (</a:t>
            </a:r>
            <a:r>
              <a:rPr lang="en-US" dirty="0" err="1"/>
              <a:t>artikel</a:t>
            </a:r>
            <a:r>
              <a:rPr lang="en-US" dirty="0"/>
              <a:t> 1 NL </a:t>
            </a:r>
            <a:r>
              <a:rPr lang="en-US" dirty="0" err="1"/>
              <a:t>Grondwet</a:t>
            </a:r>
            <a:r>
              <a:rPr lang="en-US" dirty="0"/>
              <a:t>)</a:t>
            </a:r>
            <a:endParaRPr lang="nl-NL" dirty="0"/>
          </a:p>
        </p:txBody>
      </p:sp>
    </p:spTree>
    <p:extLst>
      <p:ext uri="{BB962C8B-B14F-4D97-AF65-F5344CB8AC3E}">
        <p14:creationId xmlns:p14="http://schemas.microsoft.com/office/powerpoint/2010/main" val="955935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C19C29-7296-D926-E944-5E189B453322}"/>
              </a:ext>
            </a:extLst>
          </p:cNvPr>
          <p:cNvSpPr>
            <a:spLocks noGrp="1"/>
          </p:cNvSpPr>
          <p:nvPr>
            <p:ph type="title"/>
          </p:nvPr>
        </p:nvSpPr>
        <p:spPr/>
        <p:txBody>
          <a:bodyPr/>
          <a:lstStyle/>
          <a:p>
            <a:r>
              <a:rPr lang="en-US" dirty="0" err="1"/>
              <a:t>Nieuwkomers</a:t>
            </a:r>
            <a:endParaRPr lang="nl-NL" dirty="0"/>
          </a:p>
        </p:txBody>
      </p:sp>
      <p:sp>
        <p:nvSpPr>
          <p:cNvPr id="3" name="Tijdelijke aanduiding voor inhoud 2">
            <a:extLst>
              <a:ext uri="{FF2B5EF4-FFF2-40B4-BE49-F238E27FC236}">
                <a16:creationId xmlns:a16="http://schemas.microsoft.com/office/drawing/2014/main" id="{FE38C695-1C16-74D7-5797-906F2EC0A8E0}"/>
              </a:ext>
            </a:extLst>
          </p:cNvPr>
          <p:cNvSpPr>
            <a:spLocks noGrp="1"/>
          </p:cNvSpPr>
          <p:nvPr>
            <p:ph idx="1"/>
          </p:nvPr>
        </p:nvSpPr>
        <p:spPr/>
        <p:txBody>
          <a:bodyPr>
            <a:normAutofit fontScale="70000" lnSpcReduction="20000"/>
          </a:bodyPr>
          <a:lstStyle/>
          <a:p>
            <a:pPr marL="0" indent="0">
              <a:buNone/>
            </a:pPr>
            <a:r>
              <a:rPr lang="en-US" dirty="0" err="1"/>
              <a:t>Nieuwkomers</a:t>
            </a:r>
            <a:r>
              <a:rPr lang="en-US" dirty="0"/>
              <a:t>:</a:t>
            </a:r>
          </a:p>
          <a:p>
            <a:pPr marL="0" indent="0">
              <a:buNone/>
            </a:pPr>
            <a:endParaRPr lang="en-US" dirty="0"/>
          </a:p>
          <a:p>
            <a:pPr marL="0" indent="0">
              <a:buNone/>
            </a:pPr>
            <a:r>
              <a:rPr lang="en-US" dirty="0"/>
              <a:t>“ Mensen die </a:t>
            </a:r>
            <a:r>
              <a:rPr lang="en-US" dirty="0" err="1"/>
              <a:t>niet</a:t>
            </a:r>
            <a:r>
              <a:rPr lang="en-US" dirty="0"/>
              <a:t> in Nederland </a:t>
            </a:r>
            <a:r>
              <a:rPr lang="en-US" dirty="0" err="1"/>
              <a:t>geboren</a:t>
            </a:r>
            <a:r>
              <a:rPr lang="en-US" dirty="0"/>
              <a:t> </a:t>
            </a:r>
            <a:r>
              <a:rPr lang="en-US" dirty="0" err="1"/>
              <a:t>zijn</a:t>
            </a:r>
            <a:r>
              <a:rPr lang="en-US" dirty="0"/>
              <a:t>, maar later in Nederland </a:t>
            </a:r>
            <a:r>
              <a:rPr lang="en-US" dirty="0" err="1"/>
              <a:t>zijn</a:t>
            </a:r>
            <a:r>
              <a:rPr lang="en-US" dirty="0"/>
              <a:t> </a:t>
            </a:r>
            <a:r>
              <a:rPr lang="en-US" dirty="0" err="1"/>
              <a:t>komen</a:t>
            </a:r>
            <a:r>
              <a:rPr lang="en-US" dirty="0"/>
              <a:t> </a:t>
            </a:r>
            <a:r>
              <a:rPr lang="en-US" dirty="0" err="1"/>
              <a:t>wonen</a:t>
            </a:r>
            <a:r>
              <a:rPr lang="en-US" dirty="0"/>
              <a:t>”.</a:t>
            </a:r>
          </a:p>
          <a:p>
            <a:pPr marL="0" indent="0">
              <a:buNone/>
            </a:pPr>
            <a:endParaRPr lang="en-US" dirty="0"/>
          </a:p>
          <a:p>
            <a:pPr marL="0" indent="0">
              <a:buNone/>
            </a:pPr>
            <a:r>
              <a:rPr lang="en-US" dirty="0" err="1"/>
              <a:t>Voorbeelden</a:t>
            </a:r>
            <a:r>
              <a:rPr lang="en-US" dirty="0"/>
              <a:t>:</a:t>
            </a:r>
          </a:p>
          <a:p>
            <a:pPr>
              <a:buFontTx/>
              <a:buChar char="-"/>
            </a:pPr>
            <a:r>
              <a:rPr lang="en-US" dirty="0" err="1"/>
              <a:t>Arbeidsmigranten</a:t>
            </a:r>
            <a:r>
              <a:rPr lang="en-US" dirty="0"/>
              <a:t>;</a:t>
            </a:r>
          </a:p>
          <a:p>
            <a:pPr>
              <a:buFontTx/>
              <a:buChar char="-"/>
            </a:pPr>
            <a:r>
              <a:rPr lang="en-US" dirty="0" err="1"/>
              <a:t>Kennismigranten</a:t>
            </a:r>
            <a:r>
              <a:rPr lang="en-US" dirty="0"/>
              <a:t>;</a:t>
            </a:r>
          </a:p>
          <a:p>
            <a:pPr>
              <a:buFontTx/>
              <a:buChar char="-"/>
            </a:pPr>
            <a:r>
              <a:rPr lang="en-US" dirty="0" err="1"/>
              <a:t>Vluchtelingen</a:t>
            </a:r>
            <a:r>
              <a:rPr lang="en-US" dirty="0"/>
              <a:t>;</a:t>
            </a:r>
          </a:p>
          <a:p>
            <a:pPr>
              <a:buFontTx/>
              <a:buChar char="-"/>
            </a:pPr>
            <a:r>
              <a:rPr lang="en-US" dirty="0"/>
              <a:t>…</a:t>
            </a:r>
          </a:p>
          <a:p>
            <a:pPr>
              <a:buFontTx/>
              <a:buChar char="-"/>
            </a:pPr>
            <a:endParaRPr lang="en-US" dirty="0"/>
          </a:p>
          <a:p>
            <a:pPr marL="0" indent="0">
              <a:buNone/>
            </a:pPr>
            <a:r>
              <a:rPr lang="en-US" dirty="0"/>
              <a:t>Na 5 </a:t>
            </a:r>
            <a:r>
              <a:rPr lang="en-US" dirty="0" err="1"/>
              <a:t>jaar</a:t>
            </a:r>
            <a:r>
              <a:rPr lang="en-US" dirty="0"/>
              <a:t> </a:t>
            </a:r>
            <a:r>
              <a:rPr lang="en-US" dirty="0" err="1"/>
              <a:t>kunnen</a:t>
            </a:r>
            <a:r>
              <a:rPr lang="en-US" dirty="0"/>
              <a:t> </a:t>
            </a:r>
            <a:r>
              <a:rPr lang="en-US" dirty="0" err="1"/>
              <a:t>nieuwkomers</a:t>
            </a:r>
            <a:r>
              <a:rPr lang="en-US" dirty="0"/>
              <a:t> </a:t>
            </a:r>
            <a:r>
              <a:rPr lang="en-US" dirty="0" err="1"/>
              <a:t>een</a:t>
            </a:r>
            <a:r>
              <a:rPr lang="en-US" dirty="0"/>
              <a:t> </a:t>
            </a:r>
            <a:r>
              <a:rPr lang="en-US" dirty="0" err="1"/>
              <a:t>Nederlands</a:t>
            </a:r>
            <a:r>
              <a:rPr lang="en-US" dirty="0"/>
              <a:t> </a:t>
            </a:r>
            <a:r>
              <a:rPr lang="en-US" dirty="0" err="1"/>
              <a:t>paspoort</a:t>
            </a:r>
            <a:r>
              <a:rPr lang="en-US" dirty="0"/>
              <a:t> </a:t>
            </a:r>
            <a:r>
              <a:rPr lang="en-US" dirty="0" err="1"/>
              <a:t>aanvragen</a:t>
            </a:r>
            <a:r>
              <a:rPr lang="en-US" dirty="0"/>
              <a:t> </a:t>
            </a:r>
            <a:r>
              <a:rPr lang="en-US" dirty="0" err="1"/>
              <a:t>en</a:t>
            </a:r>
            <a:r>
              <a:rPr lang="en-US" dirty="0"/>
              <a:t> </a:t>
            </a:r>
            <a:r>
              <a:rPr lang="en-US" dirty="0" err="1"/>
              <a:t>daarmee</a:t>
            </a:r>
            <a:r>
              <a:rPr lang="en-US" dirty="0"/>
              <a:t> het Nederlandse </a:t>
            </a:r>
            <a:r>
              <a:rPr lang="en-US" dirty="0" err="1"/>
              <a:t>staatsburgerschap</a:t>
            </a:r>
            <a:r>
              <a:rPr lang="en-US" dirty="0"/>
              <a:t> </a:t>
            </a:r>
            <a:r>
              <a:rPr lang="en-US" dirty="0" err="1"/>
              <a:t>verkrijgen</a:t>
            </a:r>
            <a:r>
              <a:rPr lang="en-US" dirty="0"/>
              <a:t>.</a:t>
            </a:r>
          </a:p>
          <a:p>
            <a:pPr>
              <a:buFontTx/>
              <a:buChar char="-"/>
            </a:pPr>
            <a:endParaRPr lang="nl-NL" dirty="0"/>
          </a:p>
        </p:txBody>
      </p:sp>
    </p:spTree>
    <p:extLst>
      <p:ext uri="{BB962C8B-B14F-4D97-AF65-F5344CB8AC3E}">
        <p14:creationId xmlns:p14="http://schemas.microsoft.com/office/powerpoint/2010/main" val="2209744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402095-313C-EA54-CBDB-8803AB6E5156}"/>
              </a:ext>
            </a:extLst>
          </p:cNvPr>
          <p:cNvSpPr>
            <a:spLocks noGrp="1"/>
          </p:cNvSpPr>
          <p:nvPr>
            <p:ph type="title"/>
          </p:nvPr>
        </p:nvSpPr>
        <p:spPr/>
        <p:txBody>
          <a:bodyPr/>
          <a:lstStyle/>
          <a:p>
            <a:r>
              <a:rPr lang="en-US" dirty="0" err="1"/>
              <a:t>Tussen</a:t>
            </a:r>
            <a:r>
              <a:rPr lang="en-US" dirty="0"/>
              <a:t> twee </a:t>
            </a:r>
            <a:r>
              <a:rPr lang="en-US" dirty="0" err="1"/>
              <a:t>culturen</a:t>
            </a:r>
            <a:r>
              <a:rPr lang="en-US" dirty="0"/>
              <a:t> (1)</a:t>
            </a:r>
            <a:endParaRPr lang="nl-NL" dirty="0"/>
          </a:p>
        </p:txBody>
      </p:sp>
      <p:sp>
        <p:nvSpPr>
          <p:cNvPr id="3" name="Tijdelijke aanduiding voor inhoud 2">
            <a:extLst>
              <a:ext uri="{FF2B5EF4-FFF2-40B4-BE49-F238E27FC236}">
                <a16:creationId xmlns:a16="http://schemas.microsoft.com/office/drawing/2014/main" id="{476390BF-A34E-4F02-7D0C-03ECAC3C514E}"/>
              </a:ext>
            </a:extLst>
          </p:cNvPr>
          <p:cNvSpPr>
            <a:spLocks noGrp="1"/>
          </p:cNvSpPr>
          <p:nvPr>
            <p:ph idx="1"/>
          </p:nvPr>
        </p:nvSpPr>
        <p:spPr/>
        <p:txBody>
          <a:bodyPr/>
          <a:lstStyle/>
          <a:p>
            <a:pPr marL="0" indent="0">
              <a:buNone/>
            </a:pPr>
            <a:endParaRPr lang="en-US" dirty="0"/>
          </a:p>
          <a:p>
            <a:pPr marL="0" indent="0">
              <a:buNone/>
            </a:pPr>
            <a:r>
              <a:rPr lang="nl-NL" dirty="0"/>
              <a:t>“De eerste generatie (oorspronkelijke migranten of nieuwkomers) leeft meestal sterk met de tradities uit de landen van herkomst.</a:t>
            </a:r>
            <a:br>
              <a:rPr lang="nl-NL" dirty="0"/>
            </a:br>
            <a:endParaRPr lang="nl-NL" dirty="0"/>
          </a:p>
          <a:p>
            <a:pPr marL="0" indent="0">
              <a:buNone/>
            </a:pPr>
            <a:r>
              <a:rPr lang="nl-NL" dirty="0"/>
              <a:t>Hun kinderen krijgen de waarden en normen mee van hun ouders en tegelijk ook die van Nederland. Zij groeien op met twee culturen”.</a:t>
            </a:r>
          </a:p>
        </p:txBody>
      </p:sp>
    </p:spTree>
    <p:extLst>
      <p:ext uri="{BB962C8B-B14F-4D97-AF65-F5344CB8AC3E}">
        <p14:creationId xmlns:p14="http://schemas.microsoft.com/office/powerpoint/2010/main" val="1714426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4E5B12-A573-BE52-42DE-393361238309}"/>
              </a:ext>
            </a:extLst>
          </p:cNvPr>
          <p:cNvSpPr>
            <a:spLocks noGrp="1"/>
          </p:cNvSpPr>
          <p:nvPr>
            <p:ph type="title"/>
          </p:nvPr>
        </p:nvSpPr>
        <p:spPr/>
        <p:txBody>
          <a:bodyPr/>
          <a:lstStyle/>
          <a:p>
            <a:r>
              <a:rPr lang="en-US" dirty="0" err="1"/>
              <a:t>Tussen</a:t>
            </a:r>
            <a:r>
              <a:rPr lang="en-US" dirty="0"/>
              <a:t> twee </a:t>
            </a:r>
            <a:r>
              <a:rPr lang="en-US" dirty="0" err="1"/>
              <a:t>culturen</a:t>
            </a:r>
            <a:r>
              <a:rPr lang="en-US" dirty="0"/>
              <a:t> (2)</a:t>
            </a:r>
            <a:endParaRPr lang="nl-NL" dirty="0"/>
          </a:p>
        </p:txBody>
      </p:sp>
      <p:sp>
        <p:nvSpPr>
          <p:cNvPr id="3" name="Tijdelijke aanduiding voor inhoud 2">
            <a:extLst>
              <a:ext uri="{FF2B5EF4-FFF2-40B4-BE49-F238E27FC236}">
                <a16:creationId xmlns:a16="http://schemas.microsoft.com/office/drawing/2014/main" id="{17954481-3E95-A122-C864-FC3717E4196E}"/>
              </a:ext>
            </a:extLst>
          </p:cNvPr>
          <p:cNvSpPr>
            <a:spLocks noGrp="1"/>
          </p:cNvSpPr>
          <p:nvPr>
            <p:ph idx="1"/>
          </p:nvPr>
        </p:nvSpPr>
        <p:spPr/>
        <p:txBody>
          <a:bodyPr/>
          <a:lstStyle/>
          <a:p>
            <a:pPr marL="0" indent="0">
              <a:buNone/>
            </a:pPr>
            <a:endParaRPr lang="en-US" dirty="0"/>
          </a:p>
          <a:p>
            <a:pPr marL="0" indent="0">
              <a:buNone/>
            </a:pPr>
            <a:r>
              <a:rPr lang="nl-NL" dirty="0"/>
              <a:t>“ De volgende generaties raken weer meer verbonden met Nederland en vinden steeds beter hun weg.</a:t>
            </a:r>
          </a:p>
          <a:p>
            <a:pPr marL="0" indent="0">
              <a:buNone/>
            </a:pPr>
            <a:endParaRPr lang="nl-NL" dirty="0"/>
          </a:p>
          <a:p>
            <a:pPr marL="0" indent="0">
              <a:buNone/>
            </a:pPr>
            <a:r>
              <a:rPr lang="nl-NL" dirty="0"/>
              <a:t>Je ziet dan ook dat jongeren uit de vier grootste groepen met een niet- westerse migratieachtergrond  (Turks, Marokkaans, Antilliaans en Surinaams) in het algemeen steeds minder achterstand hebben in het onderwijs en op de arbeidsmarkt”.</a:t>
            </a:r>
          </a:p>
        </p:txBody>
      </p:sp>
    </p:spTree>
    <p:extLst>
      <p:ext uri="{BB962C8B-B14F-4D97-AF65-F5344CB8AC3E}">
        <p14:creationId xmlns:p14="http://schemas.microsoft.com/office/powerpoint/2010/main" val="3871475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2CB333-8233-AE14-8209-22F42524E21A}"/>
              </a:ext>
            </a:extLst>
          </p:cNvPr>
          <p:cNvSpPr>
            <a:spLocks noGrp="1"/>
          </p:cNvSpPr>
          <p:nvPr>
            <p:ph type="title"/>
          </p:nvPr>
        </p:nvSpPr>
        <p:spPr/>
        <p:txBody>
          <a:bodyPr/>
          <a:lstStyle/>
          <a:p>
            <a:r>
              <a:rPr lang="en-US" dirty="0" err="1"/>
              <a:t>Tussen</a:t>
            </a:r>
            <a:r>
              <a:rPr lang="en-US" dirty="0"/>
              <a:t> twee </a:t>
            </a:r>
            <a:r>
              <a:rPr lang="en-US" dirty="0" err="1"/>
              <a:t>culturen</a:t>
            </a:r>
            <a:r>
              <a:rPr lang="en-US" dirty="0"/>
              <a:t> (3)</a:t>
            </a:r>
            <a:endParaRPr lang="nl-NL" dirty="0"/>
          </a:p>
        </p:txBody>
      </p:sp>
      <p:sp>
        <p:nvSpPr>
          <p:cNvPr id="3" name="Tijdelijke aanduiding voor inhoud 2">
            <a:extLst>
              <a:ext uri="{FF2B5EF4-FFF2-40B4-BE49-F238E27FC236}">
                <a16:creationId xmlns:a16="http://schemas.microsoft.com/office/drawing/2014/main" id="{5C6D4543-5737-A9E5-DA87-7FB6BB0749FA}"/>
              </a:ext>
            </a:extLst>
          </p:cNvPr>
          <p:cNvSpPr>
            <a:spLocks noGrp="1"/>
          </p:cNvSpPr>
          <p:nvPr>
            <p:ph idx="1"/>
          </p:nvPr>
        </p:nvSpPr>
        <p:spPr/>
        <p:txBody>
          <a:bodyPr>
            <a:normAutofit lnSpcReduction="10000"/>
          </a:bodyPr>
          <a:lstStyle/>
          <a:p>
            <a:pPr marL="0" indent="0">
              <a:buNone/>
            </a:pPr>
            <a:endParaRPr lang="en-US" dirty="0"/>
          </a:p>
          <a:p>
            <a:pPr marL="0" indent="0">
              <a:buNone/>
            </a:pPr>
            <a:endParaRPr lang="nl-NL" dirty="0"/>
          </a:p>
          <a:p>
            <a:pPr marL="0" indent="0">
              <a:buNone/>
            </a:pPr>
            <a:r>
              <a:rPr lang="nl-NL" dirty="0"/>
              <a:t>“ Ondanks dat ze in Nederland geboren en opgegroeid zijn, goed Nederlands spreken en hun steentje bijdragen aan de samenleving, ervaart een deel van deze groepen dat ze er toch niet bij horen en gediscrimineerd worden.</a:t>
            </a:r>
          </a:p>
          <a:p>
            <a:pPr marL="0" indent="0">
              <a:buNone/>
            </a:pPr>
            <a:endParaRPr lang="nl-NL" dirty="0"/>
          </a:p>
          <a:p>
            <a:pPr marL="0" indent="0">
              <a:buNone/>
            </a:pPr>
            <a:r>
              <a:rPr lang="nl-NL" dirty="0"/>
              <a:t>Moeten ze meer doen om geaccepteerd te worden door mensen met een Nederlandse achtergrond?</a:t>
            </a:r>
          </a:p>
          <a:p>
            <a:pPr marL="0" indent="0">
              <a:buNone/>
            </a:pPr>
            <a:r>
              <a:rPr lang="nl-NL" dirty="0"/>
              <a:t>Moet Nederlanders hen gewoon accepteren?</a:t>
            </a:r>
          </a:p>
        </p:txBody>
      </p:sp>
    </p:spTree>
    <p:extLst>
      <p:ext uri="{BB962C8B-B14F-4D97-AF65-F5344CB8AC3E}">
        <p14:creationId xmlns:p14="http://schemas.microsoft.com/office/powerpoint/2010/main" val="1188120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3C71F8-7695-1EA9-68FD-736448A40B8A}"/>
              </a:ext>
            </a:extLst>
          </p:cNvPr>
          <p:cNvSpPr>
            <a:spLocks noGrp="1"/>
          </p:cNvSpPr>
          <p:nvPr>
            <p:ph type="title"/>
          </p:nvPr>
        </p:nvSpPr>
        <p:spPr/>
        <p:txBody>
          <a:bodyPr/>
          <a:lstStyle/>
          <a:p>
            <a:r>
              <a:rPr lang="en-US" dirty="0"/>
              <a:t>Van </a:t>
            </a:r>
            <a:r>
              <a:rPr lang="en-US" dirty="0" err="1"/>
              <a:t>segregatie</a:t>
            </a:r>
            <a:r>
              <a:rPr lang="en-US" dirty="0"/>
              <a:t> </a:t>
            </a:r>
            <a:r>
              <a:rPr lang="en-US" dirty="0" err="1"/>
              <a:t>naar</a:t>
            </a:r>
            <a:r>
              <a:rPr lang="en-US" dirty="0"/>
              <a:t> ‘</a:t>
            </a:r>
            <a:r>
              <a:rPr lang="en-US" dirty="0" err="1"/>
              <a:t>Radicalisering</a:t>
            </a:r>
            <a:r>
              <a:rPr lang="en-US"/>
              <a:t>’</a:t>
            </a:r>
            <a:endParaRPr lang="nl-NL" dirty="0"/>
          </a:p>
        </p:txBody>
      </p:sp>
      <p:sp>
        <p:nvSpPr>
          <p:cNvPr id="3" name="Tijdelijke aanduiding voor inhoud 2">
            <a:extLst>
              <a:ext uri="{FF2B5EF4-FFF2-40B4-BE49-F238E27FC236}">
                <a16:creationId xmlns:a16="http://schemas.microsoft.com/office/drawing/2014/main" id="{7A623B92-9D5B-CE9E-D8BC-31899AE1151B}"/>
              </a:ext>
            </a:extLst>
          </p:cNvPr>
          <p:cNvSpPr>
            <a:spLocks noGrp="1"/>
          </p:cNvSpPr>
          <p:nvPr>
            <p:ph idx="1"/>
          </p:nvPr>
        </p:nvSpPr>
        <p:spPr/>
        <p:txBody>
          <a:bodyPr>
            <a:normAutofit fontScale="92500" lnSpcReduction="20000"/>
          </a:bodyPr>
          <a:lstStyle/>
          <a:p>
            <a:pPr marL="0" indent="0">
              <a:buNone/>
            </a:pPr>
            <a:r>
              <a:rPr lang="en-US" dirty="0" err="1"/>
              <a:t>Radicalisering</a:t>
            </a:r>
            <a:r>
              <a:rPr lang="en-US" dirty="0"/>
              <a:t> </a:t>
            </a:r>
            <a:r>
              <a:rPr lang="en-US" dirty="0" err="1"/>
              <a:t>en</a:t>
            </a:r>
            <a:r>
              <a:rPr lang="en-US" dirty="0"/>
              <a:t> </a:t>
            </a:r>
            <a:r>
              <a:rPr lang="en-US" dirty="0" err="1"/>
              <a:t>meer</a:t>
            </a:r>
            <a:r>
              <a:rPr lang="en-US" dirty="0"/>
              <a:t>:</a:t>
            </a:r>
          </a:p>
          <a:p>
            <a:pPr marL="0" indent="0">
              <a:buNone/>
            </a:pPr>
            <a:endParaRPr lang="en-US" dirty="0"/>
          </a:p>
          <a:p>
            <a:pPr marL="0" indent="0">
              <a:buNone/>
            </a:pPr>
            <a:r>
              <a:rPr lang="en-US" dirty="0"/>
              <a:t>“ </a:t>
            </a:r>
            <a:r>
              <a:rPr lang="en-US" dirty="0" err="1"/>
              <a:t>Personen</a:t>
            </a:r>
            <a:r>
              <a:rPr lang="en-US" dirty="0"/>
              <a:t> of </a:t>
            </a:r>
            <a:r>
              <a:rPr lang="en-US" dirty="0" err="1"/>
              <a:t>groepen</a:t>
            </a:r>
            <a:r>
              <a:rPr lang="en-US" dirty="0"/>
              <a:t> die </a:t>
            </a:r>
            <a:r>
              <a:rPr lang="en-US" dirty="0" err="1"/>
              <a:t>zich</a:t>
            </a:r>
            <a:r>
              <a:rPr lang="en-US" dirty="0"/>
              <a:t> </a:t>
            </a:r>
            <a:r>
              <a:rPr lang="en-US" dirty="0" err="1"/>
              <a:t>bewust</a:t>
            </a:r>
            <a:r>
              <a:rPr lang="en-US" dirty="0"/>
              <a:t> </a:t>
            </a:r>
            <a:r>
              <a:rPr lang="en-US" dirty="0" err="1"/>
              <a:t>afkeren</a:t>
            </a:r>
            <a:r>
              <a:rPr lang="en-US" dirty="0"/>
              <a:t> van de </a:t>
            </a:r>
            <a:r>
              <a:rPr lang="en-US" dirty="0" err="1"/>
              <a:t>dominante</a:t>
            </a:r>
            <a:r>
              <a:rPr lang="en-US" dirty="0"/>
              <a:t> Nederlandse </a:t>
            </a:r>
            <a:r>
              <a:rPr lang="en-US" dirty="0" err="1"/>
              <a:t>waarden</a:t>
            </a:r>
            <a:r>
              <a:rPr lang="en-US" dirty="0"/>
              <a:t> </a:t>
            </a:r>
            <a:r>
              <a:rPr lang="en-US" dirty="0" err="1"/>
              <a:t>en</a:t>
            </a:r>
            <a:r>
              <a:rPr lang="en-US" dirty="0"/>
              <a:t> </a:t>
            </a:r>
            <a:r>
              <a:rPr lang="en-US" dirty="0" err="1"/>
              <a:t>normen</a:t>
            </a:r>
            <a:r>
              <a:rPr lang="en-US" dirty="0"/>
              <a:t>.</a:t>
            </a:r>
          </a:p>
          <a:p>
            <a:pPr marL="0" indent="0">
              <a:buNone/>
            </a:pPr>
            <a:endParaRPr lang="en-US" dirty="0"/>
          </a:p>
          <a:p>
            <a:pPr marL="0" indent="0">
              <a:buNone/>
            </a:pPr>
            <a:r>
              <a:rPr lang="en-US" dirty="0" err="1"/>
              <a:t>Wanneer</a:t>
            </a:r>
            <a:r>
              <a:rPr lang="en-US" dirty="0"/>
              <a:t> </a:t>
            </a:r>
            <a:r>
              <a:rPr lang="en-US" dirty="0" err="1"/>
              <a:t>gedachten</a:t>
            </a:r>
            <a:r>
              <a:rPr lang="en-US" dirty="0"/>
              <a:t> </a:t>
            </a:r>
            <a:r>
              <a:rPr lang="en-US" dirty="0" err="1"/>
              <a:t>en</a:t>
            </a:r>
            <a:r>
              <a:rPr lang="en-US" dirty="0"/>
              <a:t>/ of </a:t>
            </a:r>
            <a:r>
              <a:rPr lang="en-US" dirty="0" err="1"/>
              <a:t>gedrag</a:t>
            </a:r>
            <a:r>
              <a:rPr lang="en-US" dirty="0"/>
              <a:t> van </a:t>
            </a:r>
            <a:r>
              <a:rPr lang="en-US" dirty="0" err="1"/>
              <a:t>een</a:t>
            </a:r>
            <a:r>
              <a:rPr lang="en-US" dirty="0"/>
              <a:t> </a:t>
            </a:r>
            <a:r>
              <a:rPr lang="en-US" dirty="0" err="1"/>
              <a:t>persoon</a:t>
            </a:r>
            <a:r>
              <a:rPr lang="en-US" dirty="0"/>
              <a:t> of </a:t>
            </a:r>
            <a:r>
              <a:rPr lang="en-US" dirty="0" err="1"/>
              <a:t>groep</a:t>
            </a:r>
            <a:r>
              <a:rPr lang="en-US" dirty="0"/>
              <a:t> steeds extremer </a:t>
            </a:r>
            <a:r>
              <a:rPr lang="en-US" dirty="0" err="1"/>
              <a:t>worden</a:t>
            </a:r>
            <a:r>
              <a:rPr lang="en-US" dirty="0"/>
              <a:t> </a:t>
            </a:r>
            <a:r>
              <a:rPr lang="en-US" dirty="0" err="1"/>
              <a:t>en</a:t>
            </a:r>
            <a:r>
              <a:rPr lang="en-US" dirty="0"/>
              <a:t> steeds </a:t>
            </a:r>
            <a:r>
              <a:rPr lang="en-US" dirty="0" err="1"/>
              <a:t>meer</a:t>
            </a:r>
            <a:r>
              <a:rPr lang="en-US" dirty="0"/>
              <a:t> </a:t>
            </a:r>
            <a:r>
              <a:rPr lang="en-US" dirty="0" err="1"/>
              <a:t>ingaan</a:t>
            </a:r>
            <a:r>
              <a:rPr lang="en-US" dirty="0"/>
              <a:t> </a:t>
            </a:r>
            <a:r>
              <a:rPr lang="en-US" dirty="0" err="1"/>
              <a:t>tegen</a:t>
            </a:r>
            <a:r>
              <a:rPr lang="en-US" dirty="0"/>
              <a:t> de </a:t>
            </a:r>
            <a:r>
              <a:rPr lang="en-US" dirty="0" err="1"/>
              <a:t>waarden</a:t>
            </a:r>
            <a:r>
              <a:rPr lang="en-US" dirty="0"/>
              <a:t> </a:t>
            </a:r>
            <a:r>
              <a:rPr lang="en-US" dirty="0" err="1"/>
              <a:t>en</a:t>
            </a:r>
            <a:r>
              <a:rPr lang="en-US" dirty="0"/>
              <a:t> </a:t>
            </a:r>
            <a:r>
              <a:rPr lang="en-US" dirty="0" err="1"/>
              <a:t>normen</a:t>
            </a:r>
            <a:r>
              <a:rPr lang="en-US" dirty="0"/>
              <a:t> van de </a:t>
            </a:r>
            <a:r>
              <a:rPr lang="en-US" dirty="0" err="1"/>
              <a:t>democratische</a:t>
            </a:r>
            <a:r>
              <a:rPr lang="en-US" dirty="0"/>
              <a:t> </a:t>
            </a:r>
            <a:r>
              <a:rPr lang="en-US" dirty="0" err="1"/>
              <a:t>rechtsstaat</a:t>
            </a:r>
            <a:r>
              <a:rPr lang="en-US" dirty="0"/>
              <a:t>, </a:t>
            </a:r>
            <a:r>
              <a:rPr lang="en-US" dirty="0" err="1"/>
              <a:t>noemen</a:t>
            </a:r>
            <a:r>
              <a:rPr lang="en-US" dirty="0"/>
              <a:t> we </a:t>
            </a:r>
            <a:r>
              <a:rPr lang="en-US" dirty="0" err="1"/>
              <a:t>dat</a:t>
            </a:r>
            <a:r>
              <a:rPr lang="en-US" dirty="0"/>
              <a:t> </a:t>
            </a:r>
            <a:br>
              <a:rPr lang="en-US" dirty="0"/>
            </a:br>
            <a:r>
              <a:rPr lang="en-US" dirty="0"/>
              <a:t>‘ </a:t>
            </a:r>
            <a:r>
              <a:rPr lang="en-US" dirty="0" err="1"/>
              <a:t>radicalisering</a:t>
            </a:r>
            <a:r>
              <a:rPr lang="en-US" dirty="0"/>
              <a:t>’. </a:t>
            </a:r>
          </a:p>
          <a:p>
            <a:pPr marL="0" indent="0">
              <a:buNone/>
            </a:pPr>
            <a:endParaRPr lang="en-US" dirty="0"/>
          </a:p>
          <a:p>
            <a:pPr marL="0" indent="0">
              <a:buNone/>
            </a:pPr>
            <a:r>
              <a:rPr lang="nl-NL" dirty="0"/>
              <a:t>De bereidheid tot geweld en aanslagen is hierbij vaak groot”.</a:t>
            </a:r>
          </a:p>
        </p:txBody>
      </p:sp>
    </p:spTree>
    <p:extLst>
      <p:ext uri="{BB962C8B-B14F-4D97-AF65-F5344CB8AC3E}">
        <p14:creationId xmlns:p14="http://schemas.microsoft.com/office/powerpoint/2010/main" val="86940789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TotalTime>
  <Words>440</Words>
  <Application>Microsoft Office PowerPoint</Application>
  <PresentationFormat>Breedbeeld</PresentationFormat>
  <Paragraphs>59</Paragraphs>
  <Slides>8</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8</vt:i4>
      </vt:variant>
    </vt:vector>
  </HeadingPairs>
  <TitlesOfParts>
    <vt:vector size="12" baseType="lpstr">
      <vt:lpstr>Aptos</vt:lpstr>
      <vt:lpstr>Aptos Display</vt:lpstr>
      <vt:lpstr>Arial</vt:lpstr>
      <vt:lpstr>Kantoorthema</vt:lpstr>
      <vt:lpstr>H4.5: Integratie gaat niet vanzelf</vt:lpstr>
      <vt:lpstr>Integratie, assimilatie en segregatie</vt:lpstr>
      <vt:lpstr>De open samenleving</vt:lpstr>
      <vt:lpstr>Nieuwkomers</vt:lpstr>
      <vt:lpstr>Tussen twee culturen (1)</vt:lpstr>
      <vt:lpstr>Tussen twee culturen (2)</vt:lpstr>
      <vt:lpstr>Tussen twee culturen (3)</vt:lpstr>
      <vt:lpstr>Van segregatie naar ‘Radicalisering’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Fluitsma, D.W.P.M. (Daniel)</dc:creator>
  <cp:lastModifiedBy>Fluitsma, D.W.P.M. (Daniel)</cp:lastModifiedBy>
  <cp:revision>1</cp:revision>
  <dcterms:created xsi:type="dcterms:W3CDTF">2026-03-10T14:39:02Z</dcterms:created>
  <dcterms:modified xsi:type="dcterms:W3CDTF">2026-03-10T15:00:07Z</dcterms:modified>
</cp:coreProperties>
</file>