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6" r:id="rId2"/>
    <p:sldId id="265" r:id="rId3"/>
    <p:sldId id="267" r:id="rId4"/>
    <p:sldId id="268" r:id="rId5"/>
    <p:sldId id="256" r:id="rId6"/>
    <p:sldId id="258" r:id="rId7"/>
    <p:sldId id="262" r:id="rId8"/>
    <p:sldId id="263" r:id="rId9"/>
    <p:sldId id="260" r:id="rId10"/>
    <p:sldId id="259" r:id="rId11"/>
    <p:sldId id="261" r:id="rId12"/>
    <p:sldId id="269" r:id="rId13"/>
    <p:sldId id="270" r:id="rId14"/>
    <p:sldId id="271" r:id="rId15"/>
    <p:sldId id="272" r:id="rId16"/>
    <p:sldId id="273" r:id="rId17"/>
    <p:sldId id="283" r:id="rId18"/>
    <p:sldId id="276" r:id="rId19"/>
    <p:sldId id="275" r:id="rId20"/>
    <p:sldId id="277" r:id="rId21"/>
    <p:sldId id="278" r:id="rId22"/>
    <p:sldId id="279" r:id="rId23"/>
    <p:sldId id="280" r:id="rId24"/>
    <p:sldId id="281" r:id="rId25"/>
    <p:sldId id="282" r:id="rId26"/>
    <p:sldId id="284" r:id="rId27"/>
    <p:sldId id="285" r:id="rId28"/>
    <p:sldId id="286" r:id="rId29"/>
    <p:sldId id="287" r:id="rId30"/>
    <p:sldId id="291" r:id="rId31"/>
    <p:sldId id="288" r:id="rId32"/>
    <p:sldId id="289" r:id="rId33"/>
    <p:sldId id="290" r:id="rId3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8C5CC775-224D-4437-BE4E-01EC6278D35C}">
          <p14:sldIdLst>
            <p14:sldId id="266"/>
            <p14:sldId id="265"/>
            <p14:sldId id="267"/>
            <p14:sldId id="268"/>
          </p14:sldIdLst>
        </p14:section>
        <p14:section name="Les 1: Ondernemersstijlen" id="{837F45E4-15BC-4D42-86EA-510417B09FBF}">
          <p14:sldIdLst>
            <p14:sldId id="256"/>
            <p14:sldId id="258"/>
            <p14:sldId id="262"/>
            <p14:sldId id="263"/>
            <p14:sldId id="260"/>
          </p14:sldIdLst>
        </p14:section>
        <p14:section name="''Aard van het beestje''" id="{CDFB3DB8-B6D2-40BF-AD86-25FB2430D858}">
          <p14:sldIdLst>
            <p14:sldId id="259"/>
            <p14:sldId id="261"/>
            <p14:sldId id="269"/>
            <p14:sldId id="270"/>
            <p14:sldId id="271"/>
            <p14:sldId id="272"/>
            <p14:sldId id="273"/>
            <p14:sldId id="283"/>
          </p14:sldIdLst>
        </p14:section>
        <p14:section name="Stijlen van leiding geven" id="{FF904941-545F-469B-89A9-C3F1D6505541}">
          <p14:sldIdLst>
            <p14:sldId id="276"/>
            <p14:sldId id="275"/>
            <p14:sldId id="277"/>
            <p14:sldId id="278"/>
            <p14:sldId id="279"/>
            <p14:sldId id="280"/>
            <p14:sldId id="281"/>
            <p14:sldId id="282"/>
            <p14:sldId id="284"/>
          </p14:sldIdLst>
        </p14:section>
        <p14:section name="Het geven van Feedback" id="{F6469680-EDEC-486C-8D51-A19DAFFBC776}">
          <p14:sldIdLst>
            <p14:sldId id="285"/>
            <p14:sldId id="286"/>
            <p14:sldId id="287"/>
            <p14:sldId id="291"/>
            <p14:sldId id="288"/>
            <p14:sldId id="289"/>
            <p14:sldId id="29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normAutofit/>
          </a:bodyPr>
          <a:lstStyle>
            <a:lvl1pPr>
              <a:defRPr sz="2800">
                <a:latin typeface="Arial" pitchFamily="34" charset="0"/>
                <a:cs typeface="Arial" pitchFamily="34" charset="0"/>
              </a:defRPr>
            </a:lvl1pPr>
          </a:lstStyle>
          <a:p>
            <a:r>
              <a:rPr lang="nl-NL" smtClean="0"/>
              <a:t>Klik om de stijl te bewerken</a:t>
            </a:r>
            <a:endParaRPr lang="nl-NL" dirty="0"/>
          </a:p>
        </p:txBody>
      </p:sp>
      <p:sp>
        <p:nvSpPr>
          <p:cNvPr id="3" name="Ondertitel 2"/>
          <p:cNvSpPr>
            <a:spLocks noGrp="1"/>
          </p:cNvSpPr>
          <p:nvPr>
            <p:ph type="subTitle" idx="1"/>
          </p:nvPr>
        </p:nvSpPr>
        <p:spPr>
          <a:xfrm>
            <a:off x="1828800" y="3886200"/>
            <a:ext cx="8534400" cy="1752600"/>
          </a:xfrm>
        </p:spPr>
        <p:txBody>
          <a:bodyPr>
            <a:normAutofit/>
          </a:bodyPr>
          <a:lstStyle>
            <a:lvl1pPr marL="0" indent="0" algn="ctr">
              <a:buNone/>
              <a:defRPr sz="18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dirty="0"/>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869706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p:spPr>
        <p:txBody>
          <a:bodyPr vert="eaVert"/>
          <a:lstStyle>
            <a:lvl1pPr>
              <a:defRPr>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609600" y="274639"/>
            <a:ext cx="8026400" cy="5851525"/>
          </a:xfr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2890431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2639616" y="332656"/>
            <a:ext cx="8860565" cy="648072"/>
          </a:xfrm>
        </p:spPr>
        <p:txBody>
          <a:bodyPr>
            <a:noAutofit/>
          </a:bodyPr>
          <a:lstStyle>
            <a:lvl1pPr algn="r">
              <a:defRPr sz="2800" b="1">
                <a:latin typeface="Arial" pitchFamily="34" charset="0"/>
                <a:cs typeface="Arial" pitchFamily="34" charset="0"/>
              </a:defRPr>
            </a:lvl1pPr>
          </a:lstStyle>
          <a:p>
            <a:r>
              <a:rPr lang="nl-NL" smtClean="0"/>
              <a:t>Klik om de stijl te bewerken</a:t>
            </a:r>
            <a:endParaRPr lang="nl-NL" dirty="0"/>
          </a:p>
        </p:txBody>
      </p:sp>
      <p:sp>
        <p:nvSpPr>
          <p:cNvPr id="3" name="Tijdelijke aanduiding voor inhoud 2"/>
          <p:cNvSpPr>
            <a:spLocks noGrp="1"/>
          </p:cNvSpPr>
          <p:nvPr>
            <p:ph idx="1"/>
          </p:nvPr>
        </p:nvSpPr>
        <p:spPr>
          <a:xfrm>
            <a:off x="2735627" y="1196753"/>
            <a:ext cx="8846773" cy="4929411"/>
          </a:xfrm>
        </p:spPr>
        <p:txBody>
          <a:bodyPr>
            <a:normAutofit/>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40118342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normAutofit/>
          </a:bodyPr>
          <a:lstStyle>
            <a:lvl1pPr algn="l">
              <a:defRPr sz="3600" b="1" cap="all">
                <a:latin typeface="Arial" pitchFamily="34" charset="0"/>
                <a:cs typeface="Arial" pitchFamily="34" charset="0"/>
              </a:defRPr>
            </a:lvl1pPr>
          </a:lstStyle>
          <a:p>
            <a:r>
              <a:rPr lang="nl-NL" smtClean="0"/>
              <a:t>Klik om de stijl te bewerken</a:t>
            </a:r>
            <a:endParaRPr lang="nl-NL" dirty="0"/>
          </a:p>
        </p:txBody>
      </p:sp>
      <p:sp>
        <p:nvSpPr>
          <p:cNvPr id="3" name="Tijdelijke aanduiding voor tekst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latin typeface="Arial" pitchFamily="34" charset="0"/>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335327555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r">
              <a:defRPr>
                <a:latin typeface="Arial" pitchFamily="34" charset="0"/>
                <a:cs typeface="Arial" pitchFamily="34" charset="0"/>
              </a:defRPr>
            </a:lvl1pPr>
          </a:lstStyle>
          <a:p>
            <a:r>
              <a:rPr lang="nl-NL" smtClean="0"/>
              <a:t>Klik om de stijl te bewerken</a:t>
            </a:r>
            <a:endParaRPr lang="nl-NL" dirty="0"/>
          </a:p>
        </p:txBody>
      </p:sp>
      <p:sp>
        <p:nvSpPr>
          <p:cNvPr id="3" name="Tijdelijke aanduiding voor inhoud 2"/>
          <p:cNvSpPr>
            <a:spLocks noGrp="1"/>
          </p:cNvSpPr>
          <p:nvPr>
            <p:ph sz="half" idx="1"/>
          </p:nvPr>
        </p:nvSpPr>
        <p:spPr>
          <a:xfrm>
            <a:off x="609600" y="1600201"/>
            <a:ext cx="5384800" cy="4525963"/>
          </a:xfr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4" name="Tijdelijke aanduiding voor inhoud 3"/>
          <p:cNvSpPr>
            <a:spLocks noGrp="1"/>
          </p:cNvSpPr>
          <p:nvPr>
            <p:ph sz="half" idx="2"/>
          </p:nvPr>
        </p:nvSpPr>
        <p:spPr>
          <a:xfrm>
            <a:off x="6197600" y="1600201"/>
            <a:ext cx="5384800" cy="4525963"/>
          </a:xfr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28601928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r">
              <a:defRPr>
                <a:latin typeface="Arial" panose="020B0604020202020204" pitchFamily="34" charset="0"/>
                <a:cs typeface="Arial" panose="020B0604020202020204" pitchFamily="34" charset="0"/>
              </a:defRPr>
            </a:lvl1pPr>
          </a:lstStyle>
          <a:p>
            <a:r>
              <a:rPr lang="nl-NL" smtClean="0"/>
              <a:t>Klik om de stijl te bewerken</a:t>
            </a:r>
            <a:endParaRPr lang="nl-NL" dirty="0"/>
          </a:p>
        </p:txBody>
      </p:sp>
      <p:sp>
        <p:nvSpPr>
          <p:cNvPr id="3" name="Tijdelijke aanduiding voor tekst 2"/>
          <p:cNvSpPr>
            <a:spLocks noGrp="1"/>
          </p:cNvSpPr>
          <p:nvPr>
            <p:ph type="body" idx="1"/>
          </p:nvPr>
        </p:nvSpPr>
        <p:spPr>
          <a:xfrm>
            <a:off x="609600" y="1535113"/>
            <a:ext cx="5386917"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609600" y="2174875"/>
            <a:ext cx="5386917"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93368" y="1535113"/>
            <a:ext cx="5389033"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6193368" y="2174875"/>
            <a:ext cx="5389033"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8" name="Tijdelijke aanduiding voor voettekst 7"/>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9" name="Tijdelijke aanduiding voor dianummer 8"/>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74952006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3" name="Tijdelijke aanduiding voor voettekst 2"/>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4" name="Tijdelijke aanduiding voor dianummer 3"/>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1874756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inhoud 2"/>
          <p:cNvSpPr>
            <a:spLocks noGrp="1"/>
          </p:cNvSpPr>
          <p:nvPr>
            <p:ph idx="1"/>
          </p:nvPr>
        </p:nvSpPr>
        <p:spPr>
          <a:xfrm>
            <a:off x="4766733" y="273051"/>
            <a:ext cx="6815667" cy="5853113"/>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609601" y="1435101"/>
            <a:ext cx="4011084" cy="4691063"/>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1027549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afbeelding 2"/>
          <p:cNvSpPr>
            <a:spLocks noGrp="1"/>
          </p:cNvSpPr>
          <p:nvPr>
            <p:ph type="pic" idx="1"/>
          </p:nvPr>
        </p:nvSpPr>
        <p:spPr>
          <a:xfrm>
            <a:off x="2389717" y="612775"/>
            <a:ext cx="7315200" cy="4114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nl-NL" dirty="0"/>
          </a:p>
        </p:txBody>
      </p:sp>
      <p:sp>
        <p:nvSpPr>
          <p:cNvPr id="4" name="Tijdelijke aanduiding voor tekst 3"/>
          <p:cNvSpPr>
            <a:spLocks noGrp="1"/>
          </p:cNvSpPr>
          <p:nvPr>
            <p:ph type="body" sz="half" idx="2"/>
          </p:nvPr>
        </p:nvSpPr>
        <p:spPr>
          <a:xfrm>
            <a:off x="2389717" y="5367338"/>
            <a:ext cx="7315200" cy="804862"/>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596028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r">
              <a:defRPr>
                <a:latin typeface="Arial" panose="020B0604020202020204" pitchFamily="34" charset="0"/>
                <a:cs typeface="Arial" panose="020B0604020202020204" pitchFamily="34" charset="0"/>
              </a:defRPr>
            </a:lvl1pPr>
          </a:lstStyle>
          <a:p>
            <a:r>
              <a:rPr lang="nl-NL" smtClean="0"/>
              <a:t>Klik om de stijl te bewerken</a:t>
            </a:r>
            <a:endParaRPr lang="nl-NL" dirty="0"/>
          </a:p>
        </p:txBody>
      </p:sp>
      <p:sp>
        <p:nvSpPr>
          <p:cNvPr id="3" name="Tijdelijke aanduiding voor verticale tekst 2"/>
          <p:cNvSpPr>
            <a:spLocks noGrp="1"/>
          </p:cNvSpPr>
          <p:nvPr>
            <p:ph type="body" orient="vert" idx="1"/>
          </p:nvPr>
        </p:nvSpPr>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A62FE18-520B-458E-B2C6-B4EA61881D5B}" type="datetimeFigureOut">
              <a:rPr lang="nl-NL" smtClean="0"/>
              <a:t>8-1-2019</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2F27945-3DFB-4084-8689-124A98358FBC}" type="slidenum">
              <a:rPr lang="nl-NL" smtClean="0"/>
              <a:t>‹nr.›</a:t>
            </a:fld>
            <a:endParaRPr lang="nl-NL"/>
          </a:p>
        </p:txBody>
      </p:sp>
    </p:spTree>
    <p:extLst>
      <p:ext uri="{BB962C8B-B14F-4D97-AF65-F5344CB8AC3E}">
        <p14:creationId xmlns:p14="http://schemas.microsoft.com/office/powerpoint/2010/main" val="3002172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62FE18-520B-458E-B2C6-B4EA61881D5B}" type="datetimeFigureOut">
              <a:rPr lang="nl-NL" smtClean="0"/>
              <a:t>8-1-2019</a:t>
            </a:fld>
            <a:endParaRPr lang="nl-NL"/>
          </a:p>
        </p:txBody>
      </p:sp>
      <p:sp>
        <p:nvSpPr>
          <p:cNvPr id="5" name="Tijdelijke aanduiding voor voettekst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27945-3DFB-4084-8689-124A98358FBC}" type="slidenum">
              <a:rPr lang="nl-NL" smtClean="0"/>
              <a:t>‹nr.›</a:t>
            </a:fld>
            <a:endParaRPr lang="nl-NL"/>
          </a:p>
        </p:txBody>
      </p:sp>
      <p:pic>
        <p:nvPicPr>
          <p:cNvPr id="8" name="Afbeelding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686"/>
            <a:ext cx="12192000" cy="6856629"/>
          </a:xfrm>
          <a:prstGeom prst="rect">
            <a:avLst/>
          </a:prstGeom>
        </p:spPr>
      </p:pic>
    </p:spTree>
    <p:extLst>
      <p:ext uri="{BB962C8B-B14F-4D97-AF65-F5344CB8AC3E}">
        <p14:creationId xmlns:p14="http://schemas.microsoft.com/office/powerpoint/2010/main" val="3322092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agriconnect.nl/thema/ondernemersstijl"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hyperlink" Target="https://contentplatform.ontwikkelcentrum.nl/CMS/CDS/Ontwikkelcentrum/Published%20content/ECC%20SP%20modules/CKS%20en%20Impact/38%20algemeen/OC-38006d/OC-38006d/2/OC-38006-2-2d/OC-38006-2-2d.htm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827177" y="506899"/>
            <a:ext cx="10363200" cy="1470025"/>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nl-NL" sz="8000" b="1" dirty="0" smtClean="0">
                <a:ln>
                  <a:solidFill>
                    <a:srgbClr val="CCCC00"/>
                  </a:solidFill>
                </a:ln>
                <a:solidFill>
                  <a:srgbClr val="CCCC00"/>
                </a:solidFill>
                <a:effectLst>
                  <a:outerShdw blurRad="60007" dist="200025" dir="15000000" sy="30000" kx="-1800000" algn="bl" rotWithShape="0">
                    <a:prstClr val="black">
                      <a:alpha val="32000"/>
                    </a:prstClr>
                  </a:outerShdw>
                </a:effectLst>
              </a:rPr>
              <a:t>SOFT SKILLS</a:t>
            </a:r>
            <a:endParaRPr lang="nl-NL" sz="8000" b="1" dirty="0">
              <a:ln>
                <a:solidFill>
                  <a:srgbClr val="CCCC00"/>
                </a:solidFill>
              </a:ln>
              <a:solidFill>
                <a:srgbClr val="CCCC00"/>
              </a:solidFill>
              <a:effectLst>
                <a:outerShdw blurRad="60007" dist="200025" dir="15000000" sy="30000" kx="-1800000" algn="bl" rotWithShape="0">
                  <a:prstClr val="black">
                    <a:alpha val="32000"/>
                  </a:prstClr>
                </a:outerShdw>
              </a:effectLst>
            </a:endParaRPr>
          </a:p>
        </p:txBody>
      </p:sp>
      <p:sp>
        <p:nvSpPr>
          <p:cNvPr id="3" name="Ondertitel 2"/>
          <p:cNvSpPr>
            <a:spLocks noGrp="1"/>
          </p:cNvSpPr>
          <p:nvPr>
            <p:ph type="subTitle" idx="1"/>
          </p:nvPr>
        </p:nvSpPr>
        <p:spPr>
          <a:xfrm>
            <a:off x="2827177" y="1805474"/>
            <a:ext cx="8534400" cy="1752600"/>
          </a:xfrm>
        </p:spPr>
        <p:txBody>
          <a:bodyPr/>
          <a:lstStyle/>
          <a:p>
            <a:pPr algn="r"/>
            <a:r>
              <a:rPr lang="nl-NL" dirty="0" smtClean="0">
                <a:solidFill>
                  <a:schemeClr val="tx1"/>
                </a:solidFill>
              </a:rPr>
              <a:t>IBS ondernemen van een agrarisch bedrijf</a:t>
            </a:r>
            <a:br>
              <a:rPr lang="nl-NL" dirty="0" smtClean="0">
                <a:solidFill>
                  <a:schemeClr val="tx1"/>
                </a:solidFill>
              </a:rPr>
            </a:br>
            <a:r>
              <a:rPr lang="nl-NL" dirty="0" smtClean="0">
                <a:solidFill>
                  <a:schemeClr val="tx1"/>
                </a:solidFill>
              </a:rPr>
              <a:t>Klas VE42</a:t>
            </a:r>
            <a:endParaRPr lang="nl-NL" dirty="0">
              <a:solidFill>
                <a:schemeClr val="tx1"/>
              </a:solidFill>
            </a:endParaRPr>
          </a:p>
        </p:txBody>
      </p:sp>
      <p:pic>
        <p:nvPicPr>
          <p:cNvPr id="8" name="Afbeelding 7"/>
          <p:cNvPicPr>
            <a:picLocks noChangeAspect="1"/>
          </p:cNvPicPr>
          <p:nvPr/>
        </p:nvPicPr>
        <p:blipFill rotWithShape="1">
          <a:blip r:embed="rId2"/>
          <a:srcRect l="25389" r="27310"/>
          <a:stretch/>
        </p:blipFill>
        <p:spPr>
          <a:xfrm>
            <a:off x="3819331" y="3079878"/>
            <a:ext cx="4189446" cy="3974063"/>
          </a:xfrm>
          <a:prstGeom prst="rect">
            <a:avLst/>
          </a:prstGeom>
        </p:spPr>
      </p:pic>
    </p:spTree>
    <p:extLst>
      <p:ext uri="{BB962C8B-B14F-4D97-AF65-F5344CB8AC3E}">
        <p14:creationId xmlns:p14="http://schemas.microsoft.com/office/powerpoint/2010/main" val="16397962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rotWithShape="1">
          <a:blip r:embed="rId2"/>
          <a:srcRect l="15344" t="15741" r="60718" b="18745"/>
          <a:stretch/>
        </p:blipFill>
        <p:spPr>
          <a:xfrm>
            <a:off x="3107094" y="470580"/>
            <a:ext cx="6430551" cy="5939550"/>
          </a:xfrm>
          <a:prstGeom prst="rect">
            <a:avLst/>
          </a:prstGeom>
        </p:spPr>
      </p:pic>
      <p:sp>
        <p:nvSpPr>
          <p:cNvPr id="2" name="Titel 1"/>
          <p:cNvSpPr>
            <a:spLocks noGrp="1"/>
          </p:cNvSpPr>
          <p:nvPr>
            <p:ph type="title"/>
          </p:nvPr>
        </p:nvSpPr>
        <p:spPr/>
        <p:txBody>
          <a:bodyPr/>
          <a:lstStyle/>
          <a:p>
            <a:r>
              <a:rPr lang="nl-NL" dirty="0" smtClean="0"/>
              <a:t>‘’Aard van het beestje</a:t>
            </a:r>
            <a:endParaRPr lang="nl-NL" dirty="0"/>
          </a:p>
        </p:txBody>
      </p:sp>
      <p:sp>
        <p:nvSpPr>
          <p:cNvPr id="3" name="Tijdelijke aanduiding voor inhoud 2"/>
          <p:cNvSpPr>
            <a:spLocks noGrp="1"/>
          </p:cNvSpPr>
          <p:nvPr>
            <p:ph idx="1"/>
          </p:nvPr>
        </p:nvSpPr>
        <p:spPr>
          <a:xfrm>
            <a:off x="8893832" y="5750091"/>
            <a:ext cx="4327646" cy="660039"/>
          </a:xfrm>
        </p:spPr>
        <p:txBody>
          <a:bodyPr/>
          <a:lstStyle/>
          <a:p>
            <a:pPr marL="0" indent="0">
              <a:buNone/>
            </a:pPr>
            <a:r>
              <a:rPr lang="nl-NL" dirty="0" smtClean="0">
                <a:hlinkClick r:id="rId3"/>
              </a:rPr>
              <a:t>Ondernemersstijl</a:t>
            </a:r>
            <a:endParaRPr lang="nl-NL" dirty="0"/>
          </a:p>
        </p:txBody>
      </p:sp>
    </p:spTree>
    <p:extLst>
      <p:ext uri="{BB962C8B-B14F-4D97-AF65-F5344CB8AC3E}">
        <p14:creationId xmlns:p14="http://schemas.microsoft.com/office/powerpoint/2010/main" val="514268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Haan </a:t>
            </a:r>
            <a:endParaRPr lang="nl-NL" dirty="0"/>
          </a:p>
        </p:txBody>
      </p:sp>
      <p:sp>
        <p:nvSpPr>
          <p:cNvPr id="3" name="Tijdelijke aanduiding voor inhoud 2"/>
          <p:cNvSpPr>
            <a:spLocks noGrp="1"/>
          </p:cNvSpPr>
          <p:nvPr>
            <p:ph idx="1"/>
          </p:nvPr>
        </p:nvSpPr>
        <p:spPr>
          <a:xfrm>
            <a:off x="3183496" y="980728"/>
            <a:ext cx="8846773" cy="4929411"/>
          </a:xfrm>
        </p:spPr>
        <p:txBody>
          <a:bodyPr>
            <a:normAutofit/>
          </a:bodyPr>
          <a:lstStyle/>
          <a:p>
            <a:pPr marL="0" indent="0" algn="r">
              <a:buNone/>
            </a:pPr>
            <a:r>
              <a:rPr lang="nl-NL" sz="2000" i="1" dirty="0">
                <a:solidFill>
                  <a:schemeClr val="bg1">
                    <a:lumMod val="50000"/>
                  </a:schemeClr>
                </a:solidFill>
              </a:rPr>
              <a:t>Actie, de haan is overtuigd van zijn eigen gelijk, hij weet wat hij wil en laat dat ook zien! Wil voorop lopen en winnen. Heel actief, doelgericht en uitgaande van de grote lijnen. Heeft overzicht over de zaak en werkt voor de kick van de centen. Durft daarvoor grote risico’s aan te gaan. 	</a:t>
            </a:r>
          </a:p>
          <a:p>
            <a:pPr marL="0" indent="0" algn="r">
              <a:buNone/>
            </a:pPr>
            <a:endParaRPr lang="nl-NL" sz="2000" i="1" dirty="0">
              <a:solidFill>
                <a:schemeClr val="bg1">
                  <a:lumMod val="50000"/>
                </a:schemeClr>
              </a:solidFill>
            </a:endParaRPr>
          </a:p>
        </p:txBody>
      </p:sp>
      <p:pic>
        <p:nvPicPr>
          <p:cNvPr id="4" name="Afbeelding 3"/>
          <p:cNvPicPr>
            <a:picLocks noChangeAspect="1"/>
          </p:cNvPicPr>
          <p:nvPr/>
        </p:nvPicPr>
        <p:blipFill>
          <a:blip r:embed="rId2"/>
          <a:stretch>
            <a:fillRect/>
          </a:stretch>
        </p:blipFill>
        <p:spPr>
          <a:xfrm>
            <a:off x="365760" y="3341548"/>
            <a:ext cx="3247340" cy="3216663"/>
          </a:xfrm>
          <a:prstGeom prst="rect">
            <a:avLst/>
          </a:prstGeom>
          <a:ln w="57150">
            <a:solidFill>
              <a:srgbClr val="CCCC00"/>
            </a:solidFill>
          </a:ln>
        </p:spPr>
      </p:pic>
      <p:sp>
        <p:nvSpPr>
          <p:cNvPr id="6" name="Tekstvak 5"/>
          <p:cNvSpPr txBox="1"/>
          <p:nvPr/>
        </p:nvSpPr>
        <p:spPr>
          <a:xfrm>
            <a:off x="4156980" y="3255102"/>
            <a:ext cx="7799888" cy="3539430"/>
          </a:xfrm>
          <a:prstGeom prst="rect">
            <a:avLst/>
          </a:prstGeom>
          <a:noFill/>
        </p:spPr>
        <p:txBody>
          <a:bodyPr wrap="square" rtlCol="0">
            <a:spAutoFit/>
          </a:bodyPr>
          <a:lstStyle/>
          <a:p>
            <a:r>
              <a:rPr lang="nl-NL" sz="1600" i="1" dirty="0"/>
              <a:t>U heeft als werkgever vooral de eigenschappen van de Haan. Dit betekent:</a:t>
            </a:r>
          </a:p>
          <a:p>
            <a:pPr marL="285750" indent="-285750">
              <a:buFont typeface="Arial" panose="020B0604020202020204" pitchFamily="34" charset="0"/>
              <a:buChar char="•"/>
            </a:pPr>
            <a:r>
              <a:rPr lang="nl-NL" sz="1600" dirty="0"/>
              <a:t>U bent een werkgever die duidelijk aangeeft bij uw medewerkers wat u van hen verwacht op het gebied van resultaat. Dit schept veel </a:t>
            </a:r>
            <a:r>
              <a:rPr lang="nl-NL" sz="1600" dirty="0" smtClean="0"/>
              <a:t>duidelijkheid.</a:t>
            </a:r>
          </a:p>
          <a:p>
            <a:pPr marL="285750" indent="-285750">
              <a:buFont typeface="Arial" panose="020B0604020202020204" pitchFamily="34" charset="0"/>
              <a:buChar char="•"/>
            </a:pPr>
            <a:r>
              <a:rPr lang="nl-NL" sz="1600" dirty="0" smtClean="0"/>
              <a:t>U </a:t>
            </a:r>
            <a:r>
              <a:rPr lang="nl-NL" sz="1600" dirty="0"/>
              <a:t>voert uw plannen ook direct uit en medewerkers hoeven niet te wachten totdat u doet wat u heeft </a:t>
            </a:r>
            <a:r>
              <a:rPr lang="nl-NL" sz="1600" dirty="0" smtClean="0"/>
              <a:t>beloofd.</a:t>
            </a:r>
          </a:p>
          <a:p>
            <a:pPr marL="285750" indent="-285750">
              <a:buFont typeface="Arial" panose="020B0604020202020204" pitchFamily="34" charset="0"/>
              <a:buChar char="•"/>
            </a:pPr>
            <a:r>
              <a:rPr lang="nl-NL" sz="1600" dirty="0" smtClean="0"/>
              <a:t>U </a:t>
            </a:r>
            <a:r>
              <a:rPr lang="nl-NL" sz="1600" dirty="0"/>
              <a:t>moedigt aan om tot actie over te gaan</a:t>
            </a:r>
            <a:r>
              <a:rPr lang="nl-NL" sz="1600" dirty="0" smtClean="0"/>
              <a:t>.</a:t>
            </a:r>
          </a:p>
          <a:p>
            <a:pPr marL="285750" indent="-285750">
              <a:buFont typeface="Arial" panose="020B0604020202020204" pitchFamily="34" charset="0"/>
              <a:buChar char="•"/>
            </a:pPr>
            <a:endParaRPr lang="nl-NL" sz="1600" dirty="0"/>
          </a:p>
          <a:p>
            <a:r>
              <a:rPr lang="nl-NL" sz="1600" b="1" dirty="0" smtClean="0"/>
              <a:t>Valkuilen:</a:t>
            </a:r>
            <a:endParaRPr lang="nl-NL" sz="1600" b="1" dirty="0"/>
          </a:p>
          <a:p>
            <a:r>
              <a:rPr lang="nl-NL" sz="1600" dirty="0"/>
              <a:t>Houd er echter rekening mee dat er medewerkers zijn die behoefte hebben aan aandacht en een goede sfeer om te komen tot resultaat. Soms gaat u ook te snel voor uw medewerkers. Dan loopt u een aantal stappen voorop met uw ideeën (en directe uitvoering). Blijf aandacht hebben voor wat uw medewerker bezighoudt. Houd oog voor de mens achter de functionaris</a:t>
            </a:r>
          </a:p>
          <a:p>
            <a:endParaRPr lang="nl-NL" sz="1600" dirty="0"/>
          </a:p>
        </p:txBody>
      </p:sp>
    </p:spTree>
    <p:extLst>
      <p:ext uri="{BB962C8B-B14F-4D97-AF65-F5344CB8AC3E}">
        <p14:creationId xmlns:p14="http://schemas.microsoft.com/office/powerpoint/2010/main" val="125279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Vlinder</a:t>
            </a:r>
            <a:endParaRPr lang="nl-NL" dirty="0"/>
          </a:p>
        </p:txBody>
      </p:sp>
      <p:sp>
        <p:nvSpPr>
          <p:cNvPr id="3" name="Tijdelijke aanduiding voor inhoud 2"/>
          <p:cNvSpPr>
            <a:spLocks noGrp="1"/>
          </p:cNvSpPr>
          <p:nvPr>
            <p:ph idx="1"/>
          </p:nvPr>
        </p:nvSpPr>
        <p:spPr>
          <a:xfrm>
            <a:off x="3026632" y="980728"/>
            <a:ext cx="8846773" cy="4929411"/>
          </a:xfrm>
        </p:spPr>
        <p:txBody>
          <a:bodyPr>
            <a:normAutofit/>
          </a:bodyPr>
          <a:lstStyle/>
          <a:p>
            <a:pPr marL="0" indent="0" algn="r">
              <a:buNone/>
            </a:pPr>
            <a:r>
              <a:rPr lang="nl-NL" sz="2000" dirty="0">
                <a:solidFill>
                  <a:schemeClr val="bg1">
                    <a:lumMod val="50000"/>
                  </a:schemeClr>
                </a:solidFill>
              </a:rPr>
              <a:t>Veranderlijke enthousiasteling met veel ideeën. Steeds creërend en met een goed oog voor mogelijkheden. Weet altijd weer iets nieuws te ontdekken en wordt daarbij gestuurd door nieuwsgierigheid. Altijd positief en </a:t>
            </a:r>
            <a:r>
              <a:rPr lang="nl-NL" sz="2000" dirty="0" smtClean="0">
                <a:solidFill>
                  <a:schemeClr val="bg1">
                    <a:lumMod val="50000"/>
                  </a:schemeClr>
                </a:solidFill>
              </a:rPr>
              <a:t>energie gevend</a:t>
            </a:r>
            <a:r>
              <a:rPr lang="nl-NL" sz="2000" dirty="0">
                <a:solidFill>
                  <a:schemeClr val="bg1">
                    <a:lumMod val="50000"/>
                  </a:schemeClr>
                </a:solidFill>
              </a:rPr>
              <a:t>. 	</a:t>
            </a:r>
          </a:p>
          <a:p>
            <a:pPr algn="r"/>
            <a:endParaRPr lang="nl-NL" sz="2000" dirty="0">
              <a:solidFill>
                <a:schemeClr val="bg1">
                  <a:lumMod val="50000"/>
                </a:schemeClr>
              </a:solidFill>
            </a:endParaRPr>
          </a:p>
        </p:txBody>
      </p:sp>
      <p:pic>
        <p:nvPicPr>
          <p:cNvPr id="4" name="Afbeelding 3"/>
          <p:cNvPicPr>
            <a:picLocks noChangeAspect="1"/>
          </p:cNvPicPr>
          <p:nvPr/>
        </p:nvPicPr>
        <p:blipFill>
          <a:blip r:embed="rId2"/>
          <a:stretch>
            <a:fillRect/>
          </a:stretch>
        </p:blipFill>
        <p:spPr>
          <a:xfrm>
            <a:off x="419139" y="3464033"/>
            <a:ext cx="3111454" cy="3094178"/>
          </a:xfrm>
          <a:prstGeom prst="rect">
            <a:avLst/>
          </a:prstGeom>
          <a:ln w="57150">
            <a:solidFill>
              <a:srgbClr val="CCCC00"/>
            </a:solidFill>
          </a:ln>
        </p:spPr>
      </p:pic>
      <p:sp>
        <p:nvSpPr>
          <p:cNvPr id="5" name="Tekstvak 4"/>
          <p:cNvSpPr txBox="1"/>
          <p:nvPr/>
        </p:nvSpPr>
        <p:spPr>
          <a:xfrm>
            <a:off x="4118989" y="3091544"/>
            <a:ext cx="7754416" cy="3570208"/>
          </a:xfrm>
          <a:prstGeom prst="rect">
            <a:avLst/>
          </a:prstGeom>
          <a:noFill/>
        </p:spPr>
        <p:txBody>
          <a:bodyPr wrap="square" rtlCol="0">
            <a:spAutoFit/>
          </a:bodyPr>
          <a:lstStyle/>
          <a:p>
            <a:r>
              <a:rPr lang="nl-NL" sz="1600" i="1" dirty="0"/>
              <a:t>U heeft als werkgever vooral de eigenschappen van de Vlinder. Dit betekent:</a:t>
            </a:r>
          </a:p>
          <a:p>
            <a:pPr marL="285750" indent="-285750">
              <a:buFont typeface="Arial" panose="020B0604020202020204" pitchFamily="34" charset="0"/>
              <a:buChar char="•"/>
            </a:pPr>
            <a:r>
              <a:rPr lang="nl-NL" sz="1600" dirty="0"/>
              <a:t> U bent een enthousiast werkgever en weet uw medewerkers te inspireren en vooral te </a:t>
            </a:r>
            <a:r>
              <a:rPr lang="nl-NL" sz="1600" dirty="0" smtClean="0"/>
              <a:t>motiveren.</a:t>
            </a:r>
          </a:p>
          <a:p>
            <a:pPr marL="285750" indent="-285750">
              <a:buFont typeface="Arial" panose="020B0604020202020204" pitchFamily="34" charset="0"/>
              <a:buChar char="•"/>
            </a:pPr>
            <a:r>
              <a:rPr lang="nl-NL" sz="1600" dirty="0" smtClean="0"/>
              <a:t>U </a:t>
            </a:r>
            <a:r>
              <a:rPr lang="nl-NL" sz="1600" dirty="0"/>
              <a:t>vindt altijd wel een oplossing voor de problemen van uw medewerkers en dat wordt ook </a:t>
            </a:r>
            <a:r>
              <a:rPr lang="nl-NL" sz="1600" dirty="0" smtClean="0"/>
              <a:t>gewaardeerd.</a:t>
            </a:r>
          </a:p>
          <a:p>
            <a:pPr marL="285750" indent="-285750">
              <a:buFont typeface="Arial" panose="020B0604020202020204" pitchFamily="34" charset="0"/>
              <a:buChar char="•"/>
            </a:pPr>
            <a:r>
              <a:rPr lang="nl-NL" sz="1600" dirty="0" smtClean="0"/>
              <a:t>Waarschijnlijk </a:t>
            </a:r>
            <a:r>
              <a:rPr lang="nl-NL" sz="1600" dirty="0"/>
              <a:t>kun u niet behaalde resultaten en doelen goed relativeren in uw </a:t>
            </a:r>
            <a:r>
              <a:rPr lang="nl-NL" sz="1600" dirty="0" smtClean="0"/>
              <a:t>bedrijf.</a:t>
            </a:r>
            <a:endParaRPr lang="nl-NL" sz="1600" dirty="0"/>
          </a:p>
          <a:p>
            <a:pPr marL="285750" indent="-285750">
              <a:buFont typeface="Arial" panose="020B0604020202020204" pitchFamily="34" charset="0"/>
              <a:buChar char="•"/>
            </a:pPr>
            <a:endParaRPr lang="nl-NL" sz="1600" dirty="0" smtClean="0"/>
          </a:p>
          <a:p>
            <a:r>
              <a:rPr lang="nl-NL" sz="1600" b="1" dirty="0" smtClean="0"/>
              <a:t>Valkuilen:</a:t>
            </a:r>
            <a:r>
              <a:rPr lang="nl-NL" sz="1600" dirty="0" smtClean="0"/>
              <a:t/>
            </a:r>
            <a:br>
              <a:rPr lang="nl-NL" sz="1600" dirty="0" smtClean="0"/>
            </a:br>
            <a:r>
              <a:rPr lang="nl-NL" sz="1600" dirty="0" smtClean="0"/>
              <a:t>Houd </a:t>
            </a:r>
            <a:r>
              <a:rPr lang="nl-NL" sz="1600" dirty="0"/>
              <a:t>er echter rekening mee dat het voor sommige medewerkers waardevol is om structuur te hebben en feitelijk te weten waar ze aan toe zijn. Het ontbreekt voor hen soms aan duidelijkheid wat ze moeten doen of wat er van hen wordt verwacht. Ook het nauwkeurig nakomen van afspraken is waarschijnlijk niet uw sterkste kant en kan leiden tot irritaties bij uw medewerkers.</a:t>
            </a:r>
          </a:p>
          <a:p>
            <a:endParaRPr lang="nl-NL" sz="1600" dirty="0"/>
          </a:p>
        </p:txBody>
      </p:sp>
    </p:spTree>
    <p:extLst>
      <p:ext uri="{BB962C8B-B14F-4D97-AF65-F5344CB8AC3E}">
        <p14:creationId xmlns:p14="http://schemas.microsoft.com/office/powerpoint/2010/main" val="71192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Bij </a:t>
            </a:r>
            <a:endParaRPr lang="nl-NL" dirty="0"/>
          </a:p>
        </p:txBody>
      </p:sp>
      <p:sp>
        <p:nvSpPr>
          <p:cNvPr id="3" name="Tijdelijke aanduiding voor inhoud 2"/>
          <p:cNvSpPr>
            <a:spLocks noGrp="1"/>
          </p:cNvSpPr>
          <p:nvPr>
            <p:ph idx="1"/>
          </p:nvPr>
        </p:nvSpPr>
        <p:spPr>
          <a:xfrm>
            <a:off x="1623527" y="980728"/>
            <a:ext cx="10192139" cy="4929411"/>
          </a:xfrm>
        </p:spPr>
        <p:txBody>
          <a:bodyPr>
            <a:normAutofit/>
          </a:bodyPr>
          <a:lstStyle/>
          <a:p>
            <a:pPr marL="0" indent="0" algn="r">
              <a:buNone/>
            </a:pPr>
            <a:r>
              <a:rPr lang="nl-NL" sz="2000" dirty="0">
                <a:solidFill>
                  <a:schemeClr val="bg1">
                    <a:lumMod val="50000"/>
                  </a:schemeClr>
                </a:solidFill>
              </a:rPr>
              <a:t>Een vlijtige, harde werker, die alles goed wil doen. Gaat voor kwaliteit en gezelligheid, is loyaal, bescheiden en sterk betrokken bij de eigen onderneming. Is overtuigd, dat er meer is in het leven dan geld verdienen. Een bij heeft het niet eens over geld. Hij is er van overtuigd dat wie goed doet, goed ontmoet. 	</a:t>
            </a:r>
          </a:p>
          <a:p>
            <a:pPr marL="0" indent="0">
              <a:buNone/>
            </a:pPr>
            <a:endParaRPr lang="nl-NL" sz="2000" dirty="0">
              <a:solidFill>
                <a:schemeClr val="bg1">
                  <a:lumMod val="50000"/>
                </a:schemeClr>
              </a:solidFill>
            </a:endParaRPr>
          </a:p>
        </p:txBody>
      </p:sp>
      <p:pic>
        <p:nvPicPr>
          <p:cNvPr id="4" name="Afbeelding 3"/>
          <p:cNvPicPr>
            <a:picLocks noChangeAspect="1"/>
          </p:cNvPicPr>
          <p:nvPr/>
        </p:nvPicPr>
        <p:blipFill>
          <a:blip r:embed="rId2"/>
          <a:stretch>
            <a:fillRect/>
          </a:stretch>
        </p:blipFill>
        <p:spPr>
          <a:xfrm>
            <a:off x="241302" y="3445433"/>
            <a:ext cx="3205427" cy="3172923"/>
          </a:xfrm>
          <a:prstGeom prst="rect">
            <a:avLst/>
          </a:prstGeom>
          <a:ln w="57150">
            <a:solidFill>
              <a:srgbClr val="CCCC00"/>
            </a:solidFill>
          </a:ln>
        </p:spPr>
      </p:pic>
      <p:sp>
        <p:nvSpPr>
          <p:cNvPr id="6" name="Tekstvak 5"/>
          <p:cNvSpPr txBox="1"/>
          <p:nvPr/>
        </p:nvSpPr>
        <p:spPr>
          <a:xfrm>
            <a:off x="3823062" y="2691442"/>
            <a:ext cx="7868707" cy="4247317"/>
          </a:xfrm>
          <a:prstGeom prst="rect">
            <a:avLst/>
          </a:prstGeom>
          <a:noFill/>
        </p:spPr>
        <p:txBody>
          <a:bodyPr wrap="square" rtlCol="0">
            <a:spAutoFit/>
          </a:bodyPr>
          <a:lstStyle/>
          <a:p>
            <a:r>
              <a:rPr lang="nl-NL" sz="1600" i="1" dirty="0"/>
              <a:t>U heeft als werkgever vooral de eigenschappen van de Bij. Dit betekent:</a:t>
            </a:r>
          </a:p>
          <a:p>
            <a:pPr marL="285750" indent="-285750">
              <a:buFont typeface="Arial" panose="020B0604020202020204" pitchFamily="34" charset="0"/>
              <a:buChar char="•"/>
            </a:pPr>
            <a:r>
              <a:rPr lang="nl-NL" sz="1600" dirty="0"/>
              <a:t>U bent een werkgever met oog voor de behoeftes van uw </a:t>
            </a:r>
            <a:r>
              <a:rPr lang="nl-NL" sz="1600" dirty="0" smtClean="0"/>
              <a:t>medewerkers.</a:t>
            </a:r>
          </a:p>
          <a:p>
            <a:pPr marL="285750" indent="-285750">
              <a:buFont typeface="Arial" panose="020B0604020202020204" pitchFamily="34" charset="0"/>
              <a:buChar char="•"/>
            </a:pPr>
            <a:r>
              <a:rPr lang="nl-NL" sz="1600" dirty="0" smtClean="0"/>
              <a:t>U </a:t>
            </a:r>
            <a:r>
              <a:rPr lang="nl-NL" sz="1600" dirty="0"/>
              <a:t>geeft medewerkers regelmatig complimenten en zorgt dat ze zich goed voelen zodat ze hun werk goed kunnen doen. U zult waarschijnlijk met trots over uw medewerkers praten en dat wordt door hen </a:t>
            </a:r>
            <a:r>
              <a:rPr lang="nl-NL" sz="1600" dirty="0" smtClean="0"/>
              <a:t>gewaardeerd.</a:t>
            </a:r>
          </a:p>
          <a:p>
            <a:pPr marL="285750" indent="-285750">
              <a:buFont typeface="Arial" panose="020B0604020202020204" pitchFamily="34" charset="0"/>
              <a:buChar char="•"/>
            </a:pPr>
            <a:r>
              <a:rPr lang="nl-NL" sz="1600" dirty="0" smtClean="0"/>
              <a:t>U </a:t>
            </a:r>
            <a:r>
              <a:rPr lang="nl-NL" sz="1600" dirty="0"/>
              <a:t>heeft de voorkeur om samen met uw mensen het werk te doen en zult de voorkeur geven om tussen uw mensen te staan in plaats van erboven</a:t>
            </a:r>
            <a:r>
              <a:rPr lang="nl-NL" sz="1600" dirty="0" smtClean="0"/>
              <a:t>.</a:t>
            </a:r>
          </a:p>
          <a:p>
            <a:endParaRPr lang="nl-NL" sz="1600" dirty="0" smtClean="0"/>
          </a:p>
          <a:p>
            <a:r>
              <a:rPr lang="nl-NL" sz="1600" b="1" dirty="0" smtClean="0"/>
              <a:t>Valkuilen:</a:t>
            </a:r>
            <a:endParaRPr lang="nl-NL" sz="1600" b="1" dirty="0"/>
          </a:p>
          <a:p>
            <a:r>
              <a:rPr lang="nl-NL" sz="1600" dirty="0"/>
              <a:t>Echter, soms is het voor het bedrijfsresultaat en de toekomst van het bedrijf essentieel dat er duidelijke doelen worden gesteld en dat hier de leiding in genomen wordt. Dit kan ten koste gaan van het goede gevoel van individuele medewerkers en zal soms de harmonie in het team kunnen verstoren. Zolang u helder en duidelijk blijft communiceren met u medewerkers waar u met het bedrijf naar toe wilt en wat het gezamenlijk resultaat is wat u wilt behalen, geeft u de medewerkers de ruimte en verantwoordelijkheid om hier naar te handelen en zodoende hun bijdrage te leveren.</a:t>
            </a:r>
          </a:p>
          <a:p>
            <a:endParaRPr lang="nl-NL" sz="1400" dirty="0"/>
          </a:p>
        </p:txBody>
      </p:sp>
    </p:spTree>
    <p:extLst>
      <p:ext uri="{BB962C8B-B14F-4D97-AF65-F5344CB8AC3E}">
        <p14:creationId xmlns:p14="http://schemas.microsoft.com/office/powerpoint/2010/main" val="3682326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Uil</a:t>
            </a:r>
            <a:endParaRPr lang="nl-NL" dirty="0"/>
          </a:p>
        </p:txBody>
      </p:sp>
      <p:sp>
        <p:nvSpPr>
          <p:cNvPr id="3" name="Tijdelijke aanduiding voor inhoud 2"/>
          <p:cNvSpPr>
            <a:spLocks noGrp="1"/>
          </p:cNvSpPr>
          <p:nvPr>
            <p:ph idx="1"/>
          </p:nvPr>
        </p:nvSpPr>
        <p:spPr>
          <a:xfrm>
            <a:off x="3083970" y="980728"/>
            <a:ext cx="8846773" cy="4929411"/>
          </a:xfrm>
        </p:spPr>
        <p:txBody>
          <a:bodyPr>
            <a:normAutofit/>
          </a:bodyPr>
          <a:lstStyle/>
          <a:p>
            <a:pPr marL="0" indent="0" algn="r">
              <a:buNone/>
            </a:pPr>
            <a:r>
              <a:rPr lang="nl-NL" sz="2000" dirty="0">
                <a:solidFill>
                  <a:schemeClr val="bg1">
                    <a:lumMod val="50000"/>
                  </a:schemeClr>
                </a:solidFill>
              </a:rPr>
              <a:t>Een analist, die uitgaat van de feiten. Brengt structuur aan en stuurt de onderneming op cijfers en resultaten. Hecht groot belang aan objectieve kennis en gaat voor zowel inhoud als onderbouwing. Vergelijkt graag de cijfers met anderen. Hij is er van overtuigd dat u resultaat boekt met inzicht en overzicht. 	</a:t>
            </a:r>
          </a:p>
          <a:p>
            <a:pPr marL="0" indent="0" algn="r">
              <a:buNone/>
            </a:pPr>
            <a:endParaRPr lang="nl-NL" sz="1800" dirty="0">
              <a:solidFill>
                <a:schemeClr val="bg1">
                  <a:lumMod val="50000"/>
                </a:schemeClr>
              </a:solidFill>
            </a:endParaRPr>
          </a:p>
        </p:txBody>
      </p:sp>
      <p:pic>
        <p:nvPicPr>
          <p:cNvPr id="4" name="Afbeelding 3"/>
          <p:cNvPicPr>
            <a:picLocks noChangeAspect="1"/>
          </p:cNvPicPr>
          <p:nvPr/>
        </p:nvPicPr>
        <p:blipFill>
          <a:blip r:embed="rId2"/>
          <a:stretch>
            <a:fillRect/>
          </a:stretch>
        </p:blipFill>
        <p:spPr>
          <a:xfrm>
            <a:off x="327529" y="3661458"/>
            <a:ext cx="2949216" cy="2941594"/>
          </a:xfrm>
          <a:prstGeom prst="rect">
            <a:avLst/>
          </a:prstGeom>
          <a:ln w="57150">
            <a:solidFill>
              <a:srgbClr val="CCCC00"/>
            </a:solidFill>
          </a:ln>
        </p:spPr>
      </p:pic>
      <p:sp>
        <p:nvSpPr>
          <p:cNvPr id="5" name="Tekstvak 4"/>
          <p:cNvSpPr txBox="1"/>
          <p:nvPr/>
        </p:nvSpPr>
        <p:spPr>
          <a:xfrm>
            <a:off x="3492138" y="2753777"/>
            <a:ext cx="8438605" cy="4278094"/>
          </a:xfrm>
          <a:prstGeom prst="rect">
            <a:avLst/>
          </a:prstGeom>
          <a:noFill/>
        </p:spPr>
        <p:txBody>
          <a:bodyPr wrap="square" rtlCol="0">
            <a:spAutoFit/>
          </a:bodyPr>
          <a:lstStyle/>
          <a:p>
            <a:r>
              <a:rPr lang="nl-NL" sz="1600" dirty="0"/>
              <a:t>U heeft als werkgever vooral de eigenschappen van de Uil. Dit betekent:</a:t>
            </a:r>
          </a:p>
          <a:p>
            <a:pPr marL="285750" indent="-285750">
              <a:buFont typeface="Arial" panose="020B0604020202020204" pitchFamily="34" charset="0"/>
              <a:buChar char="•"/>
            </a:pPr>
            <a:r>
              <a:rPr lang="nl-NL" sz="1600" dirty="0"/>
              <a:t>U bent een werkgever die zich altijd aan de afspraken houdt. De salarissen van uw medewerkers worden uiteraard op tijd </a:t>
            </a:r>
            <a:r>
              <a:rPr lang="nl-NL" sz="1600" dirty="0" smtClean="0"/>
              <a:t>betaald.</a:t>
            </a:r>
          </a:p>
          <a:p>
            <a:pPr marL="285750" indent="-285750">
              <a:buFont typeface="Arial" panose="020B0604020202020204" pitchFamily="34" charset="0"/>
              <a:buChar char="•"/>
            </a:pPr>
            <a:r>
              <a:rPr lang="nl-NL" sz="1600" dirty="0" smtClean="0"/>
              <a:t>Uw </a:t>
            </a:r>
            <a:r>
              <a:rPr lang="nl-NL" sz="1600" dirty="0"/>
              <a:t>bedrijfsprocessen zijn efficiënt ingericht. Er wordt geen energie verspild en dat waarderen uw medewerkers in hoge </a:t>
            </a:r>
            <a:r>
              <a:rPr lang="nl-NL" sz="1600" dirty="0" smtClean="0"/>
              <a:t>mate.</a:t>
            </a:r>
          </a:p>
          <a:p>
            <a:pPr marL="285750" indent="-285750">
              <a:buFont typeface="Arial" panose="020B0604020202020204" pitchFamily="34" charset="0"/>
              <a:buChar char="•"/>
            </a:pPr>
            <a:r>
              <a:rPr lang="nl-NL" sz="1600" dirty="0" smtClean="0"/>
              <a:t>Afspraak </a:t>
            </a:r>
            <a:r>
              <a:rPr lang="nl-NL" sz="1600" dirty="0"/>
              <a:t>is afspraak bij u en dat schept veel duidelijkheid in het bedrijf. Uw medewerkers kunnen er op rekenen dat er planmatig en gestructureerd gewerkt wordt op uw bedrijf</a:t>
            </a:r>
            <a:r>
              <a:rPr lang="nl-NL" sz="1600" dirty="0" smtClean="0"/>
              <a:t>.</a:t>
            </a:r>
            <a:br>
              <a:rPr lang="nl-NL" sz="1600" dirty="0" smtClean="0"/>
            </a:br>
            <a:endParaRPr lang="nl-NL" sz="1600" dirty="0" smtClean="0"/>
          </a:p>
          <a:p>
            <a:r>
              <a:rPr lang="nl-NL" sz="1600" b="1" dirty="0" smtClean="0"/>
              <a:t>Valkuilen:</a:t>
            </a:r>
            <a:endParaRPr lang="nl-NL" sz="1600" b="1" dirty="0"/>
          </a:p>
          <a:p>
            <a:r>
              <a:rPr lang="nl-NL" sz="1600" dirty="0"/>
              <a:t>Houd er rekening mee dat de medewerkers ook non-verbaal signalen afgeven over hoe zij het werk en de manier waarop het werk georganiseerd is. De sfeer en beleving binnen en bedrijf gaan vaak over de dingen die niet gezegd worden. Sommige medewerkers zullen niet kort en bondig aangeven wat ze feitelijk wel en niet goed vinden gaan op het bedrijf. In dit kader is ook uw rol als motiverende werkgever wellicht soms wat onderbelicht. Mensen en teams hebben energie en enthousiasme nodig van een leider om in beweging te komen, dit kan wellicht voor u een uitdaging zijn.</a:t>
            </a:r>
          </a:p>
          <a:p>
            <a:endParaRPr lang="nl-NL" sz="1600" dirty="0"/>
          </a:p>
        </p:txBody>
      </p:sp>
    </p:spTree>
    <p:extLst>
      <p:ext uri="{BB962C8B-B14F-4D97-AF65-F5344CB8AC3E}">
        <p14:creationId xmlns:p14="http://schemas.microsoft.com/office/powerpoint/2010/main" val="214594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Doe de test!</a:t>
            </a:r>
            <a:endParaRPr lang="nl-NL" dirty="0"/>
          </a:p>
        </p:txBody>
      </p:sp>
      <p:sp>
        <p:nvSpPr>
          <p:cNvPr id="3" name="Tijdelijke aanduiding voor inhoud 2"/>
          <p:cNvSpPr>
            <a:spLocks noGrp="1"/>
          </p:cNvSpPr>
          <p:nvPr>
            <p:ph idx="1"/>
          </p:nvPr>
        </p:nvSpPr>
        <p:spPr>
          <a:xfrm>
            <a:off x="2744335" y="1073642"/>
            <a:ext cx="8846773" cy="4929411"/>
          </a:xfrm>
        </p:spPr>
        <p:txBody>
          <a:bodyPr/>
          <a:lstStyle/>
          <a:p>
            <a:pPr marL="0" indent="0">
              <a:buNone/>
            </a:pPr>
            <a:r>
              <a:rPr lang="nl-NL"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Rose van </a:t>
            </a:r>
            <a:r>
              <a:rPr lang="nl-NL" b="1" dirty="0" err="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Leary</a:t>
            </a:r>
            <a:r>
              <a:rPr lang="nl-NL"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p>
          <a:p>
            <a:pPr marL="0" indent="0">
              <a:buNone/>
            </a:pPr>
            <a:r>
              <a:rPr lang="nl-NL" sz="1800" dirty="0" err="1"/>
              <a:t>Leary</a:t>
            </a:r>
            <a:r>
              <a:rPr lang="nl-NL" sz="1800" dirty="0"/>
              <a:t> heeft in 1957 een model ontworpen waarmee relaties tussen mensen in </a:t>
            </a:r>
            <a:r>
              <a:rPr lang="nl-NL" sz="1800" dirty="0" smtClean="0"/>
              <a:t>kaart kunnen </a:t>
            </a:r>
            <a:r>
              <a:rPr lang="nl-NL" sz="1800" dirty="0"/>
              <a:t>worden gebracht</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90652"/>
            <a:ext cx="5199827" cy="4471851"/>
          </a:xfrm>
          <a:prstGeom prst="rect">
            <a:avLst/>
          </a:prstGeom>
        </p:spPr>
      </p:pic>
      <p:sp>
        <p:nvSpPr>
          <p:cNvPr id="5" name="Tekstvak 4"/>
          <p:cNvSpPr txBox="1"/>
          <p:nvPr/>
        </p:nvSpPr>
        <p:spPr>
          <a:xfrm>
            <a:off x="4850674" y="2986843"/>
            <a:ext cx="7097486" cy="3016210"/>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Uit sociaalwetenschappelijke onderzoeken naar menselijke relaties komen </a:t>
            </a:r>
            <a:r>
              <a:rPr lang="nl-NL" dirty="0" smtClean="0">
                <a:latin typeface="Arial" panose="020B0604020202020204" pitchFamily="34" charset="0"/>
                <a:cs typeface="Arial" panose="020B0604020202020204" pitchFamily="34" charset="0"/>
              </a:rPr>
              <a:t>twee hoofddimensies </a:t>
            </a:r>
            <a:r>
              <a:rPr lang="nl-NL" dirty="0">
                <a:latin typeface="Arial" panose="020B0604020202020204" pitchFamily="34" charset="0"/>
                <a:cs typeface="Arial" panose="020B0604020202020204" pitchFamily="34" charset="0"/>
              </a:rPr>
              <a:t>naar voren: </a:t>
            </a:r>
            <a:endParaRPr lang="nl-NL" dirty="0" smtClean="0">
              <a:latin typeface="Arial" panose="020B0604020202020204" pitchFamily="34" charset="0"/>
              <a:cs typeface="Arial" panose="020B0604020202020204" pitchFamily="34" charset="0"/>
            </a:endParaRPr>
          </a:p>
          <a:p>
            <a:pPr marL="342900" indent="-342900">
              <a:buAutoNum type="arabicPeriod"/>
            </a:pPr>
            <a:r>
              <a:rPr lang="nl-NL" dirty="0" smtClean="0">
                <a:latin typeface="Arial" panose="020B0604020202020204" pitchFamily="34" charset="0"/>
                <a:cs typeface="Arial" panose="020B0604020202020204" pitchFamily="34" charset="0"/>
              </a:rPr>
              <a:t>een </a:t>
            </a:r>
            <a:r>
              <a:rPr lang="nl-NL" dirty="0">
                <a:latin typeface="Arial" panose="020B0604020202020204" pitchFamily="34" charset="0"/>
                <a:cs typeface="Arial" panose="020B0604020202020204" pitchFamily="34" charset="0"/>
              </a:rPr>
              <a:t>dimensie rond controle, invloed en dominantie </a:t>
            </a:r>
            <a:endParaRPr lang="nl-NL" dirty="0" smtClean="0">
              <a:latin typeface="Arial" panose="020B0604020202020204" pitchFamily="34" charset="0"/>
              <a:cs typeface="Arial" panose="020B0604020202020204" pitchFamily="34" charset="0"/>
            </a:endParaRPr>
          </a:p>
          <a:p>
            <a:pPr marL="342900" indent="-342900">
              <a:buAutoNum type="arabicPeriod"/>
            </a:pPr>
            <a:r>
              <a:rPr lang="nl-NL" dirty="0" smtClean="0">
                <a:latin typeface="Arial" panose="020B0604020202020204" pitchFamily="34" charset="0"/>
                <a:cs typeface="Arial" panose="020B0604020202020204" pitchFamily="34" charset="0"/>
              </a:rPr>
              <a:t>een dimensie </a:t>
            </a:r>
            <a:r>
              <a:rPr lang="nl-NL" dirty="0">
                <a:latin typeface="Arial" panose="020B0604020202020204" pitchFamily="34" charset="0"/>
                <a:cs typeface="Arial" panose="020B0604020202020204" pitchFamily="34" charset="0"/>
              </a:rPr>
              <a:t>rond intimiteit en </a:t>
            </a:r>
            <a:r>
              <a:rPr lang="nl-NL" dirty="0" smtClean="0">
                <a:latin typeface="Arial" panose="020B0604020202020204" pitchFamily="34" charset="0"/>
                <a:cs typeface="Arial" panose="020B0604020202020204" pitchFamily="34" charset="0"/>
              </a:rPr>
              <a:t>affectie</a:t>
            </a:r>
          </a:p>
          <a:p>
            <a:pPr marL="342900" indent="-342900">
              <a:buAutoNum type="arabicPeriod"/>
            </a:pPr>
            <a:endParaRPr lang="nl-NL" dirty="0">
              <a:latin typeface="Arial" panose="020B0604020202020204" pitchFamily="34" charset="0"/>
              <a:cs typeface="Arial" panose="020B0604020202020204" pitchFamily="34" charset="0"/>
            </a:endParaRPr>
          </a:p>
          <a:p>
            <a:pPr marL="342900" indent="-342900">
              <a:buAutoNum type="arabicPeriod"/>
            </a:pPr>
            <a:endParaRPr lang="nl-NL" dirty="0" smtClean="0">
              <a:latin typeface="Arial" panose="020B0604020202020204" pitchFamily="34" charset="0"/>
              <a:cs typeface="Arial" panose="020B0604020202020204" pitchFamily="34" charset="0"/>
            </a:endParaRPr>
          </a:p>
          <a:p>
            <a:r>
              <a:rPr lang="nl-NL" dirty="0">
                <a:latin typeface="Arial" panose="020B0604020202020204" pitchFamily="34" charset="0"/>
                <a:cs typeface="Arial" panose="020B0604020202020204" pitchFamily="34" charset="0"/>
              </a:rPr>
              <a:t> </a:t>
            </a:r>
            <a:r>
              <a:rPr lang="nl-NL" dirty="0" smtClean="0">
                <a:latin typeface="Arial" panose="020B0604020202020204" pitchFamily="34" charset="0"/>
                <a:cs typeface="Arial" panose="020B0604020202020204" pitchFamily="34" charset="0"/>
              </a:rPr>
              <a:t> 	</a:t>
            </a:r>
            <a:r>
              <a:rPr lang="nl-NL" sz="1600" b="1" dirty="0" smtClean="0">
                <a:latin typeface="Arial" panose="020B0604020202020204" pitchFamily="34" charset="0"/>
                <a:cs typeface="Arial" panose="020B0604020202020204" pitchFamily="34" charset="0"/>
              </a:rPr>
              <a:t>Dimensie 1: </a:t>
            </a:r>
            <a:r>
              <a:rPr lang="nl-NL" sz="1600" dirty="0">
                <a:latin typeface="Arial" panose="020B0604020202020204" pitchFamily="34" charset="0"/>
                <a:cs typeface="Arial" panose="020B0604020202020204" pitchFamily="34" charset="0"/>
              </a:rPr>
              <a:t>de mate waarin mensen invloed op </a:t>
            </a:r>
            <a:r>
              <a:rPr lang="nl-NL" sz="1600" dirty="0" smtClean="0">
                <a:latin typeface="Arial" panose="020B0604020202020204" pitchFamily="34" charset="0"/>
                <a:cs typeface="Arial" panose="020B0604020202020204" pitchFamily="34" charset="0"/>
              </a:rPr>
              <a:t>elkaar</a:t>
            </a:r>
          </a:p>
          <a:p>
            <a:r>
              <a:rPr lang="nl-NL" sz="1600" dirty="0">
                <a:latin typeface="Arial" panose="020B0604020202020204" pitchFamily="34" charset="0"/>
                <a:cs typeface="Arial" panose="020B0604020202020204" pitchFamily="34" charset="0"/>
              </a:rPr>
              <a:t> </a:t>
            </a:r>
            <a:r>
              <a:rPr lang="nl-NL" sz="1600" dirty="0" smtClean="0">
                <a:latin typeface="Arial" panose="020B0604020202020204" pitchFamily="34" charset="0"/>
                <a:cs typeface="Arial" panose="020B0604020202020204" pitchFamily="34" charset="0"/>
              </a:rPr>
              <a:t>                                         uitoefenen. (onder/boven)</a:t>
            </a:r>
          </a:p>
          <a:p>
            <a:endParaRPr lang="nl-NL" sz="1600" dirty="0">
              <a:latin typeface="Arial" panose="020B0604020202020204" pitchFamily="34" charset="0"/>
              <a:cs typeface="Arial" panose="020B0604020202020204" pitchFamily="34" charset="0"/>
            </a:endParaRPr>
          </a:p>
          <a:p>
            <a:r>
              <a:rPr lang="nl-NL" sz="1600" dirty="0" smtClean="0">
                <a:latin typeface="Arial" panose="020B0604020202020204" pitchFamily="34" charset="0"/>
                <a:cs typeface="Arial" panose="020B0604020202020204" pitchFamily="34" charset="0"/>
              </a:rPr>
              <a:t>	</a:t>
            </a:r>
            <a:r>
              <a:rPr lang="nl-NL" sz="1600" b="1" dirty="0" smtClean="0">
                <a:latin typeface="Arial" panose="020B0604020202020204" pitchFamily="34" charset="0"/>
                <a:cs typeface="Arial" panose="020B0604020202020204" pitchFamily="34" charset="0"/>
              </a:rPr>
              <a:t>Dimensie 2: </a:t>
            </a:r>
            <a:r>
              <a:rPr lang="nl-NL" sz="1600" dirty="0">
                <a:latin typeface="Arial" panose="020B0604020202020204" pitchFamily="34" charset="0"/>
                <a:cs typeface="Arial" panose="020B0604020202020204" pitchFamily="34" charset="0"/>
              </a:rPr>
              <a:t>de vraag naar hoe persoonlijk of afstandelijk </a:t>
            </a:r>
            <a:r>
              <a:rPr lang="nl-NL" sz="1600" dirty="0" smtClean="0">
                <a:latin typeface="Arial" panose="020B0604020202020204" pitchFamily="34" charset="0"/>
                <a:cs typeface="Arial" panose="020B0604020202020204" pitchFamily="34" charset="0"/>
              </a:rPr>
              <a:t>de    		         betrokkenen met </a:t>
            </a:r>
            <a:r>
              <a:rPr lang="nl-NL" sz="1600" dirty="0">
                <a:latin typeface="Arial" panose="020B0604020202020204" pitchFamily="34" charset="0"/>
                <a:cs typeface="Arial" panose="020B0604020202020204" pitchFamily="34" charset="0"/>
              </a:rPr>
              <a:t>elkaar </a:t>
            </a:r>
            <a:r>
              <a:rPr lang="nl-NL" sz="1600" dirty="0" smtClean="0">
                <a:latin typeface="Arial" panose="020B0604020202020204" pitchFamily="34" charset="0"/>
                <a:cs typeface="Arial" panose="020B0604020202020204" pitchFamily="34" charset="0"/>
              </a:rPr>
              <a:t>omgaan (tegen/samen)</a:t>
            </a:r>
            <a:endParaRPr lang="nl-NL"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39796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ln>
            <a:solidFill>
              <a:srgbClr val="CCCC00"/>
            </a:solidFill>
          </a:ln>
        </p:spPr>
        <p:txBody>
          <a:bodyPr/>
          <a:lstStyle/>
          <a:p>
            <a:r>
              <a:rPr lang="nl-NL" dirty="0" smtClean="0"/>
              <a:t>Opdracht 1.2</a:t>
            </a:r>
            <a:endParaRPr lang="nl-NL" dirty="0"/>
          </a:p>
        </p:txBody>
      </p:sp>
      <p:sp>
        <p:nvSpPr>
          <p:cNvPr id="3" name="Tijdelijke aanduiding voor inhoud 2"/>
          <p:cNvSpPr>
            <a:spLocks noGrp="1"/>
          </p:cNvSpPr>
          <p:nvPr>
            <p:ph idx="1"/>
          </p:nvPr>
        </p:nvSpPr>
        <p:spPr>
          <a:xfrm>
            <a:off x="1986690" y="1222879"/>
            <a:ext cx="9639253" cy="4929411"/>
          </a:xfrm>
        </p:spPr>
        <p:txBody>
          <a:bodyPr>
            <a:normAutofit/>
          </a:bodyPr>
          <a:lstStyle/>
          <a:p>
            <a:pPr marL="0" indent="0">
              <a:buNone/>
            </a:pPr>
            <a:r>
              <a:rPr lang="nl-NL" sz="2000" dirty="0" smtClean="0">
                <a:effectLst>
                  <a:outerShdw blurRad="38100" dist="38100" dir="2700000" algn="tl">
                    <a:srgbClr val="000000">
                      <a:alpha val="43137"/>
                    </a:srgbClr>
                  </a:outerShdw>
                </a:effectLst>
              </a:rPr>
              <a:t>A. </a:t>
            </a:r>
            <a:r>
              <a:rPr lang="nl-NL" sz="2000" dirty="0" smtClean="0"/>
              <a:t>Maak nu zelf de Roos van </a:t>
            </a:r>
            <a:r>
              <a:rPr lang="nl-NL" sz="2000" dirty="0" err="1" smtClean="0"/>
              <a:t>Leary</a:t>
            </a:r>
            <a:r>
              <a:rPr lang="nl-NL" sz="2000" dirty="0"/>
              <a:t> </a:t>
            </a:r>
            <a:r>
              <a:rPr lang="nl-NL" sz="2000" dirty="0" smtClean="0"/>
              <a:t>op papier. </a:t>
            </a:r>
          </a:p>
          <a:p>
            <a:pPr marL="0" indent="0">
              <a:buNone/>
            </a:pPr>
            <a:r>
              <a:rPr lang="nl-NL" sz="2000" dirty="0" smtClean="0"/>
              <a:t>Scan deze in en stop de test in je portfolio.</a:t>
            </a:r>
          </a:p>
          <a:p>
            <a:pPr marL="0" indent="0">
              <a:buNone/>
            </a:pPr>
            <a:r>
              <a:rPr lang="nl-NL" sz="2000" dirty="0"/>
              <a:t> </a:t>
            </a:r>
            <a:r>
              <a:rPr lang="nl-NL" sz="2000" dirty="0" smtClean="0"/>
              <a:t/>
            </a:r>
            <a:br>
              <a:rPr lang="nl-NL" sz="2000" dirty="0" smtClean="0"/>
            </a:br>
            <a:r>
              <a:rPr lang="nl-NL" sz="2000" dirty="0" smtClean="0">
                <a:effectLst>
                  <a:outerShdw blurRad="38100" dist="38100" dir="2700000" algn="tl">
                    <a:srgbClr val="000000">
                      <a:alpha val="43137"/>
                    </a:srgbClr>
                  </a:outerShdw>
                </a:effectLst>
              </a:rPr>
              <a:t>B. </a:t>
            </a:r>
            <a:r>
              <a:rPr lang="nl-NL" sz="2000" dirty="0" smtClean="0"/>
              <a:t>Beschrijf wat je vind van de uitkomst van de test, past deze bij jou?  Zo ja/nee, leg dit zo goed mogelijk uit. </a:t>
            </a:r>
          </a:p>
          <a:p>
            <a:pPr marL="0" indent="0">
              <a:buNone/>
            </a:pPr>
            <a:endParaRPr lang="nl-NL" sz="2000" dirty="0"/>
          </a:p>
          <a:p>
            <a:pPr marL="0" indent="0">
              <a:buNone/>
            </a:pPr>
            <a:r>
              <a:rPr lang="nl-NL" sz="2000" dirty="0" smtClean="0">
                <a:effectLst>
                  <a:outerShdw blurRad="38100" dist="38100" dir="2700000" algn="tl">
                    <a:srgbClr val="000000">
                      <a:alpha val="43137"/>
                    </a:srgbClr>
                  </a:outerShdw>
                </a:effectLst>
              </a:rPr>
              <a:t>C. </a:t>
            </a:r>
            <a:r>
              <a:rPr lang="nl-NL" sz="2000" dirty="0" smtClean="0"/>
              <a:t>Koppel nu je test aan die vier dieren (haan, vlinder, bij en uil)</a:t>
            </a:r>
          </a:p>
          <a:p>
            <a:pPr marL="0" indent="0">
              <a:buNone/>
            </a:pPr>
            <a:r>
              <a:rPr lang="nl-NL" sz="2000" dirty="0" smtClean="0"/>
              <a:t>Zet de vier dieren in volgorde van 1 t/m 4, van welke het beste bij jou past. Leg met behulp van voorbeelden jou top 4 uit. </a:t>
            </a:r>
          </a:p>
          <a:p>
            <a:pPr marL="0" indent="0">
              <a:buNone/>
            </a:pPr>
            <a:endParaRPr lang="nl-NL" sz="2000" dirty="0" smtClean="0"/>
          </a:p>
        </p:txBody>
      </p:sp>
    </p:spTree>
    <p:extLst>
      <p:ext uri="{BB962C8B-B14F-4D97-AF65-F5344CB8AC3E}">
        <p14:creationId xmlns:p14="http://schemas.microsoft.com/office/powerpoint/2010/main" val="30361457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ln>
            <a:solidFill>
              <a:srgbClr val="CCCC00"/>
            </a:solidFill>
          </a:ln>
        </p:spPr>
        <p:txBody>
          <a:bodyPr/>
          <a:lstStyle/>
          <a:p>
            <a:r>
              <a:rPr lang="nl-NL" dirty="0" smtClean="0"/>
              <a:t>Opdracht 2.1</a:t>
            </a:r>
            <a:endParaRPr lang="nl-NL" dirty="0"/>
          </a:p>
        </p:txBody>
      </p:sp>
      <p:sp>
        <p:nvSpPr>
          <p:cNvPr id="3" name="Tijdelijke aanduiding voor inhoud 2"/>
          <p:cNvSpPr>
            <a:spLocks noGrp="1"/>
          </p:cNvSpPr>
          <p:nvPr>
            <p:ph idx="1"/>
          </p:nvPr>
        </p:nvSpPr>
        <p:spPr>
          <a:xfrm>
            <a:off x="2349853" y="1588638"/>
            <a:ext cx="9231086" cy="4929411"/>
          </a:xfrm>
        </p:spPr>
        <p:txBody>
          <a:bodyPr>
            <a:normAutofit/>
          </a:bodyPr>
          <a:lstStyle/>
          <a:p>
            <a:pPr marL="0" indent="0">
              <a:buNone/>
            </a:pPr>
            <a:r>
              <a:rPr lang="nl-NL" sz="2400" dirty="0" smtClean="0"/>
              <a:t>Maak een SWOT-analyse over jou kwaliteiten en valkuilen</a:t>
            </a:r>
            <a:endParaRPr lang="nl-NL" sz="2400" dirty="0"/>
          </a:p>
        </p:txBody>
      </p:sp>
    </p:spTree>
    <p:extLst>
      <p:ext uri="{BB962C8B-B14F-4D97-AF65-F5344CB8AC3E}">
        <p14:creationId xmlns:p14="http://schemas.microsoft.com/office/powerpoint/2010/main" val="265244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22496" y="541661"/>
            <a:ext cx="8860565" cy="648072"/>
          </a:xfrm>
        </p:spPr>
        <p:txBody>
          <a:bodyPr/>
          <a:lstStyle/>
          <a:p>
            <a:r>
              <a:rPr lang="nl-NL" dirty="0"/>
              <a:t>Situationeel leidinggeven</a:t>
            </a:r>
            <a:br>
              <a:rPr lang="nl-NL" dirty="0"/>
            </a:br>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2297" y="1309835"/>
            <a:ext cx="7201989" cy="5413033"/>
          </a:xfrm>
          <a:prstGeom prst="rect">
            <a:avLst/>
          </a:prstGeom>
        </p:spPr>
      </p:pic>
      <p:pic>
        <p:nvPicPr>
          <p:cNvPr id="5" name="Afbeelding 4"/>
          <p:cNvPicPr>
            <a:picLocks noChangeAspect="1"/>
          </p:cNvPicPr>
          <p:nvPr/>
        </p:nvPicPr>
        <p:blipFill>
          <a:blip r:embed="rId3"/>
          <a:stretch>
            <a:fillRect/>
          </a:stretch>
        </p:blipFill>
        <p:spPr>
          <a:xfrm>
            <a:off x="360730" y="1309835"/>
            <a:ext cx="3995871" cy="3019881"/>
          </a:xfrm>
          <a:prstGeom prst="rect">
            <a:avLst/>
          </a:prstGeom>
          <a:ln w="28575">
            <a:solidFill>
              <a:srgbClr val="CCCC00"/>
            </a:solidFill>
          </a:ln>
        </p:spPr>
      </p:pic>
    </p:spTree>
    <p:extLst>
      <p:ext uri="{BB962C8B-B14F-4D97-AF65-F5344CB8AC3E}">
        <p14:creationId xmlns:p14="http://schemas.microsoft.com/office/powerpoint/2010/main" val="11658698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45623" y="1439407"/>
            <a:ext cx="10363200" cy="1470025"/>
          </a:xfrm>
        </p:spPr>
        <p:txBody>
          <a:bodyPr>
            <a:normAutofit/>
          </a:bodyPr>
          <a:lstStyle/>
          <a:p>
            <a:r>
              <a:rPr lang="nl-NL" sz="3600" dirty="0" smtClean="0"/>
              <a:t>Instrueren van het personeel</a:t>
            </a:r>
            <a:endParaRPr lang="nl-NL" sz="3600" dirty="0"/>
          </a:p>
        </p:txBody>
      </p:sp>
      <p:sp>
        <p:nvSpPr>
          <p:cNvPr id="3" name="Ondertitel 2"/>
          <p:cNvSpPr>
            <a:spLocks noGrp="1"/>
          </p:cNvSpPr>
          <p:nvPr>
            <p:ph type="subTitle" idx="1"/>
          </p:nvPr>
        </p:nvSpPr>
        <p:spPr>
          <a:xfrm>
            <a:off x="2420983" y="2479510"/>
            <a:ext cx="8534400" cy="1752600"/>
          </a:xfrm>
        </p:spPr>
        <p:txBody>
          <a:bodyPr>
            <a:normAutofit/>
          </a:bodyPr>
          <a:lstStyle/>
          <a:p>
            <a:r>
              <a:rPr lang="nl-NL" sz="2400" dirty="0" err="1" smtClean="0"/>
              <a:t>Softskills</a:t>
            </a:r>
            <a:r>
              <a:rPr lang="nl-NL" sz="2400" dirty="0" smtClean="0"/>
              <a:t> VE42</a:t>
            </a:r>
            <a:endParaRPr lang="nl-NL" sz="2400" dirty="0"/>
          </a:p>
        </p:txBody>
      </p:sp>
      <p:pic>
        <p:nvPicPr>
          <p:cNvPr id="4" name="Afbeelding 3"/>
          <p:cNvPicPr>
            <a:picLocks noChangeAspect="1"/>
          </p:cNvPicPr>
          <p:nvPr/>
        </p:nvPicPr>
        <p:blipFill>
          <a:blip r:embed="rId2"/>
          <a:stretch>
            <a:fillRect/>
          </a:stretch>
        </p:blipFill>
        <p:spPr>
          <a:xfrm>
            <a:off x="278676" y="3355810"/>
            <a:ext cx="5469527" cy="3336411"/>
          </a:xfrm>
          <a:prstGeom prst="rect">
            <a:avLst/>
          </a:prstGeom>
          <a:ln w="19050">
            <a:solidFill>
              <a:srgbClr val="CCCC00"/>
            </a:solidFill>
          </a:ln>
        </p:spPr>
      </p:pic>
    </p:spTree>
    <p:extLst>
      <p:ext uri="{BB962C8B-B14F-4D97-AF65-F5344CB8AC3E}">
        <p14:creationId xmlns:p14="http://schemas.microsoft.com/office/powerpoint/2010/main" val="1257760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gaan we doen?</a:t>
            </a:r>
            <a:endParaRPr lang="nl-NL" dirty="0"/>
          </a:p>
        </p:txBody>
      </p:sp>
      <p:sp>
        <p:nvSpPr>
          <p:cNvPr id="3" name="Tijdelijke aanduiding voor inhoud 2"/>
          <p:cNvSpPr>
            <a:spLocks noGrp="1"/>
          </p:cNvSpPr>
          <p:nvPr>
            <p:ph idx="1"/>
          </p:nvPr>
        </p:nvSpPr>
        <p:spPr>
          <a:xfrm>
            <a:off x="2856925" y="1467341"/>
            <a:ext cx="8846773" cy="4929411"/>
          </a:xfrm>
        </p:spPr>
        <p:txBody>
          <a:bodyPr>
            <a:normAutofit/>
          </a:bodyPr>
          <a:lstStyle/>
          <a:p>
            <a:pPr marL="457200" indent="-457200">
              <a:buFont typeface="+mj-lt"/>
              <a:buAutoNum type="arabicPeriod"/>
            </a:pPr>
            <a:r>
              <a:rPr lang="nl-NL" sz="2000" dirty="0" smtClean="0"/>
              <a:t>Ondernemerstest  </a:t>
            </a:r>
            <a:r>
              <a:rPr lang="nl-NL" sz="2000" dirty="0" smtClean="0">
                <a:sym typeface="Wingdings" panose="05000000000000000000" pitchFamily="2" charset="2"/>
              </a:rPr>
              <a:t> Wie ben jij als ondernemer?</a:t>
            </a:r>
            <a:br>
              <a:rPr lang="nl-NL" sz="2000" dirty="0" smtClean="0">
                <a:sym typeface="Wingdings" panose="05000000000000000000" pitchFamily="2" charset="2"/>
              </a:rPr>
            </a:br>
            <a:endParaRPr lang="nl-NL" sz="2000" dirty="0" smtClean="0">
              <a:sym typeface="Wingdings" panose="05000000000000000000" pitchFamily="2" charset="2"/>
            </a:endParaRPr>
          </a:p>
          <a:p>
            <a:pPr marL="457200" indent="-457200">
              <a:buFont typeface="+mj-lt"/>
              <a:buAutoNum type="arabicPeriod"/>
            </a:pPr>
            <a:r>
              <a:rPr lang="nl-NL" sz="2000" dirty="0" smtClean="0">
                <a:sym typeface="Wingdings" panose="05000000000000000000" pitchFamily="2" charset="2"/>
              </a:rPr>
              <a:t>Kwaliteiten en valkuilen  Hoe ga jij om met situaties?</a:t>
            </a:r>
            <a:br>
              <a:rPr lang="nl-NL" sz="2000" dirty="0" smtClean="0">
                <a:sym typeface="Wingdings" panose="05000000000000000000" pitchFamily="2" charset="2"/>
              </a:rPr>
            </a:br>
            <a:endParaRPr lang="nl-NL" sz="2000" dirty="0" smtClean="0">
              <a:sym typeface="Wingdings" panose="05000000000000000000" pitchFamily="2" charset="2"/>
            </a:endParaRPr>
          </a:p>
          <a:p>
            <a:pPr marL="457200" indent="-457200">
              <a:buFont typeface="+mj-lt"/>
              <a:buAutoNum type="arabicPeriod"/>
            </a:pPr>
            <a:r>
              <a:rPr lang="nl-NL" sz="2000" dirty="0" smtClean="0">
                <a:sym typeface="Wingdings" panose="05000000000000000000" pitchFamily="2" charset="2"/>
              </a:rPr>
              <a:t>Het aansturen van personeel </a:t>
            </a:r>
          </a:p>
          <a:p>
            <a:pPr marL="0" indent="0">
              <a:buNone/>
            </a:pPr>
            <a:r>
              <a:rPr lang="nl-NL" sz="1800" i="1" dirty="0" smtClean="0">
                <a:sym typeface="Wingdings" panose="05000000000000000000" pitchFamily="2" charset="2"/>
              </a:rPr>
              <a:t>	- Wat is jou rol als leidinggevende?</a:t>
            </a:r>
          </a:p>
          <a:p>
            <a:pPr marL="0" indent="0">
              <a:buNone/>
            </a:pPr>
            <a:r>
              <a:rPr lang="nl-NL" sz="1800" i="1" dirty="0" smtClean="0">
                <a:sym typeface="Wingdings" panose="05000000000000000000" pitchFamily="2" charset="2"/>
              </a:rPr>
              <a:t>	- Instrueren van personeel</a:t>
            </a:r>
          </a:p>
          <a:p>
            <a:pPr marL="0" indent="0">
              <a:buNone/>
            </a:pPr>
            <a:r>
              <a:rPr lang="nl-NL" sz="1800" i="1" dirty="0" smtClean="0">
                <a:sym typeface="Wingdings" panose="05000000000000000000" pitchFamily="2" charset="2"/>
              </a:rPr>
              <a:t>	- Personeel overtuigen en motiveren </a:t>
            </a:r>
          </a:p>
          <a:p>
            <a:pPr marL="0" indent="0">
              <a:buNone/>
            </a:pPr>
            <a:r>
              <a:rPr lang="nl-NL" sz="1800" i="1" dirty="0" smtClean="0">
                <a:sym typeface="Wingdings" panose="05000000000000000000" pitchFamily="2" charset="2"/>
              </a:rPr>
              <a:t>	- Het voeren van gesprekken</a:t>
            </a:r>
            <a:r>
              <a:rPr lang="nl-NL" sz="1800" i="1" dirty="0">
                <a:sym typeface="Wingdings" panose="05000000000000000000" pitchFamily="2" charset="2"/>
              </a:rPr>
              <a:t>	</a:t>
            </a:r>
            <a:r>
              <a:rPr lang="nl-NL" sz="1800" i="1" dirty="0" smtClean="0">
                <a:sym typeface="Wingdings" panose="05000000000000000000" pitchFamily="2" charset="2"/>
              </a:rPr>
              <a:t>	</a:t>
            </a:r>
          </a:p>
          <a:p>
            <a:pPr marL="457200" indent="-457200">
              <a:buFont typeface="+mj-lt"/>
              <a:buAutoNum type="arabicPeriod"/>
            </a:pPr>
            <a:endParaRPr lang="nl-NL" sz="2000" dirty="0" smtClean="0"/>
          </a:p>
        </p:txBody>
      </p:sp>
    </p:spTree>
    <p:extLst>
      <p:ext uri="{BB962C8B-B14F-4D97-AF65-F5344CB8AC3E}">
        <p14:creationId xmlns:p14="http://schemas.microsoft.com/office/powerpoint/2010/main" val="3841243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Instrueren </a:t>
            </a:r>
            <a:endParaRPr lang="nl-NL" dirty="0"/>
          </a:p>
        </p:txBody>
      </p:sp>
      <p:sp>
        <p:nvSpPr>
          <p:cNvPr id="3" name="Tijdelijke aanduiding voor inhoud 2"/>
          <p:cNvSpPr>
            <a:spLocks noGrp="1"/>
          </p:cNvSpPr>
          <p:nvPr>
            <p:ph idx="1"/>
          </p:nvPr>
        </p:nvSpPr>
        <p:spPr>
          <a:xfrm>
            <a:off x="2343742" y="1910856"/>
            <a:ext cx="8846773" cy="4929411"/>
          </a:xfrm>
        </p:spPr>
        <p:txBody>
          <a:bodyPr>
            <a:normAutofit/>
          </a:bodyPr>
          <a:lstStyle/>
          <a:p>
            <a:pPr marL="0" indent="0" algn="ctr">
              <a:buNone/>
            </a:pPr>
            <a:r>
              <a:rPr lang="nl-NL" sz="2400" i="1" dirty="0">
                <a:solidFill>
                  <a:schemeClr val="bg1">
                    <a:lumMod val="50000"/>
                  </a:schemeClr>
                </a:solidFill>
              </a:rPr>
              <a:t>'Ik wil graag, maar kan het niet</a:t>
            </a:r>
            <a:r>
              <a:rPr lang="nl-NL" sz="2400" i="1" dirty="0" smtClean="0">
                <a:solidFill>
                  <a:schemeClr val="bg1">
                    <a:lumMod val="50000"/>
                  </a:schemeClr>
                </a:solidFill>
              </a:rPr>
              <a:t>':</a:t>
            </a:r>
          </a:p>
          <a:p>
            <a:pPr marL="0" indent="0" algn="ctr">
              <a:buNone/>
            </a:pPr>
            <a:r>
              <a:rPr lang="nl-NL" sz="2400" i="1" dirty="0" smtClean="0">
                <a:solidFill>
                  <a:schemeClr val="bg1">
                    <a:lumMod val="50000"/>
                  </a:schemeClr>
                </a:solidFill>
              </a:rPr>
              <a:t> </a:t>
            </a:r>
            <a:r>
              <a:rPr lang="nl-NL" sz="2400" i="1" dirty="0">
                <a:solidFill>
                  <a:schemeClr val="bg1">
                    <a:lumMod val="50000"/>
                  </a:schemeClr>
                </a:solidFill>
              </a:rPr>
              <a:t>instrueren gebruik je als een medewerker nieuw is in het bedrijf en iets voor het eerst gaat doen. De medewerker kan dan onzeker zijn. De onzekerheid kan toenemen met tijdsdruk of bij onduidelijkheid over de verwachtingen die jij hebt.</a:t>
            </a:r>
          </a:p>
        </p:txBody>
      </p:sp>
    </p:spTree>
    <p:extLst>
      <p:ext uri="{BB962C8B-B14F-4D97-AF65-F5344CB8AC3E}">
        <p14:creationId xmlns:p14="http://schemas.microsoft.com/office/powerpoint/2010/main" val="348071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Instrueren </a:t>
            </a:r>
            <a:endParaRPr lang="nl-NL" dirty="0"/>
          </a:p>
        </p:txBody>
      </p:sp>
      <p:sp>
        <p:nvSpPr>
          <p:cNvPr id="3" name="Tijdelijke aanduiding voor inhoud 2"/>
          <p:cNvSpPr>
            <a:spLocks noGrp="1"/>
          </p:cNvSpPr>
          <p:nvPr>
            <p:ph idx="1"/>
          </p:nvPr>
        </p:nvSpPr>
        <p:spPr>
          <a:xfrm>
            <a:off x="2901089" y="1283840"/>
            <a:ext cx="8846773" cy="4929411"/>
          </a:xfrm>
        </p:spPr>
        <p:txBody>
          <a:bodyPr>
            <a:normAutofit/>
          </a:bodyPr>
          <a:lstStyle/>
          <a:p>
            <a:pPr marL="0" indent="0" algn="r">
              <a:buNone/>
            </a:pPr>
            <a:r>
              <a:rPr lang="nl-NL" sz="2000" b="1" dirty="0" smtClean="0"/>
              <a:t>Hoe </a:t>
            </a:r>
            <a:r>
              <a:rPr lang="nl-NL" sz="2000" b="1" dirty="0"/>
              <a:t>ga je te werk? </a:t>
            </a:r>
          </a:p>
          <a:p>
            <a:pPr algn="r"/>
            <a:endParaRPr lang="nl-NL" sz="2000" dirty="0"/>
          </a:p>
          <a:p>
            <a:pPr marL="0" indent="0" algn="r">
              <a:buNone/>
            </a:pPr>
            <a:r>
              <a:rPr lang="nl-NL" sz="2000" dirty="0" smtClean="0"/>
              <a:t> </a:t>
            </a:r>
            <a:r>
              <a:rPr lang="nl-NL" sz="2000" dirty="0"/>
              <a:t>Medewerkers die nog niet bekwaam genoeg zijn en nog niet voldoende gemotiveerd zijn om een taak zelfstandig uit te voeren, </a:t>
            </a:r>
            <a:r>
              <a:rPr lang="nl-NL" sz="2000" u="sng" dirty="0"/>
              <a:t>instrueer je</a:t>
            </a:r>
            <a:r>
              <a:rPr lang="nl-NL" sz="2000" dirty="0"/>
              <a:t>. </a:t>
            </a:r>
            <a:r>
              <a:rPr lang="nl-NL" sz="2000" dirty="0" smtClean="0"/>
              <a:t>De </a:t>
            </a:r>
            <a:r>
              <a:rPr lang="nl-NL" sz="2000" dirty="0"/>
              <a:t>medewerkers hebben een laag competentieniveau. Je moet ze dus specifieke instructies geven en toezicht houden op de prestaties die ze leveren. </a:t>
            </a:r>
          </a:p>
          <a:p>
            <a:pPr algn="r"/>
            <a:endParaRPr lang="nl-NL" sz="2000" dirty="0"/>
          </a:p>
          <a:p>
            <a:pPr algn="r"/>
            <a:endParaRPr lang="nl-NL" sz="2000" dirty="0"/>
          </a:p>
        </p:txBody>
      </p:sp>
    </p:spTree>
    <p:extLst>
      <p:ext uri="{BB962C8B-B14F-4D97-AF65-F5344CB8AC3E}">
        <p14:creationId xmlns:p14="http://schemas.microsoft.com/office/powerpoint/2010/main" val="41810698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Instrueren </a:t>
            </a:r>
            <a:endParaRPr lang="nl-NL" dirty="0"/>
          </a:p>
        </p:txBody>
      </p:sp>
      <p:sp>
        <p:nvSpPr>
          <p:cNvPr id="3" name="Tijdelijke aanduiding voor inhoud 2"/>
          <p:cNvSpPr>
            <a:spLocks noGrp="1"/>
          </p:cNvSpPr>
          <p:nvPr>
            <p:ph idx="1"/>
          </p:nvPr>
        </p:nvSpPr>
        <p:spPr>
          <a:xfrm>
            <a:off x="3953691" y="1196753"/>
            <a:ext cx="7628709" cy="4929411"/>
          </a:xfrm>
        </p:spPr>
        <p:txBody>
          <a:bodyPr>
            <a:normAutofit/>
          </a:bodyPr>
          <a:lstStyle/>
          <a:p>
            <a:pPr marL="0" indent="0">
              <a:buNone/>
            </a:pPr>
            <a:r>
              <a:rPr lang="nl-NL" sz="2000" dirty="0"/>
              <a:t>Je kunt een medewerker als volgt motiveren en begeleiden: </a:t>
            </a:r>
          </a:p>
          <a:p>
            <a:endParaRPr lang="nl-NL" sz="2000" dirty="0"/>
          </a:p>
          <a:p>
            <a:pPr marL="514350" indent="-514350">
              <a:buFont typeface="+mj-lt"/>
              <a:buAutoNum type="arabicPeriod"/>
            </a:pPr>
            <a:r>
              <a:rPr lang="nl-NL" sz="2000" dirty="0"/>
              <a:t> Voer een aantal taken samen met de medewerker uit.  </a:t>
            </a:r>
            <a:r>
              <a:rPr lang="nl-NL" sz="2000" dirty="0" smtClean="0"/>
              <a:t/>
            </a:r>
            <a:br>
              <a:rPr lang="nl-NL" sz="2000" dirty="0" smtClean="0"/>
            </a:br>
            <a:endParaRPr lang="nl-NL" sz="2000" dirty="0"/>
          </a:p>
          <a:p>
            <a:pPr marL="514350" indent="-514350">
              <a:buFont typeface="+mj-lt"/>
              <a:buAutoNum type="arabicPeriod"/>
            </a:pPr>
            <a:r>
              <a:rPr lang="nl-NL" sz="2000" dirty="0"/>
              <a:t> Leg uit bij wie de medewerker met vragen </a:t>
            </a:r>
            <a:r>
              <a:rPr lang="nl-NL" sz="2000" dirty="0" smtClean="0"/>
              <a:t>terecht kan</a:t>
            </a:r>
            <a:r>
              <a:rPr lang="nl-NL" sz="2000" dirty="0"/>
              <a:t>. Zo leer je hem </a:t>
            </a:r>
            <a:r>
              <a:rPr lang="nl-NL" sz="2000" dirty="0" smtClean="0"/>
              <a:t> om </a:t>
            </a:r>
            <a:r>
              <a:rPr lang="nl-NL" sz="2000" dirty="0"/>
              <a:t>zelfstandig problemen op te lossen. </a:t>
            </a:r>
            <a:r>
              <a:rPr lang="nl-NL" sz="2000" dirty="0" smtClean="0"/>
              <a:t/>
            </a:r>
            <a:br>
              <a:rPr lang="nl-NL" sz="2000" dirty="0" smtClean="0"/>
            </a:br>
            <a:endParaRPr lang="nl-NL" sz="2000" dirty="0"/>
          </a:p>
          <a:p>
            <a:pPr marL="514350" indent="-514350">
              <a:buFont typeface="+mj-lt"/>
              <a:buAutoNum type="arabicPeriod"/>
            </a:pPr>
            <a:r>
              <a:rPr lang="nl-NL" sz="2000" dirty="0"/>
              <a:t> Als je het druk hebt, vraag je een ervaren medewerkers om de ander in te werken of te begeleiden.  </a:t>
            </a:r>
            <a:r>
              <a:rPr lang="nl-NL" sz="2000" dirty="0" smtClean="0"/>
              <a:t/>
            </a:r>
            <a:br>
              <a:rPr lang="nl-NL" sz="2000" dirty="0" smtClean="0"/>
            </a:br>
            <a:endParaRPr lang="nl-NL" sz="2000" dirty="0"/>
          </a:p>
          <a:p>
            <a:pPr marL="514350" indent="-514350">
              <a:buFont typeface="+mj-lt"/>
              <a:buAutoNum type="arabicPeriod"/>
            </a:pPr>
            <a:r>
              <a:rPr lang="nl-NL" sz="2000" dirty="0"/>
              <a:t> Neem onzekerheid weg door bijvoorbeeld afspraken te maken </a:t>
            </a:r>
            <a:r>
              <a:rPr lang="nl-NL" sz="2000" dirty="0" smtClean="0"/>
              <a:t>over wat </a:t>
            </a:r>
            <a:r>
              <a:rPr lang="nl-NL" sz="2000" dirty="0"/>
              <a:t>de medewerker wel en niet mag beslissen of waar de medewerker verantwoordelijk voor is. </a:t>
            </a:r>
          </a:p>
          <a:p>
            <a:endParaRPr lang="nl-NL" sz="2000" dirty="0"/>
          </a:p>
        </p:txBody>
      </p:sp>
      <p:pic>
        <p:nvPicPr>
          <p:cNvPr id="5" name="Afbeelding 4"/>
          <p:cNvPicPr>
            <a:picLocks noChangeAspect="1"/>
          </p:cNvPicPr>
          <p:nvPr/>
        </p:nvPicPr>
        <p:blipFill>
          <a:blip r:embed="rId2"/>
          <a:stretch>
            <a:fillRect/>
          </a:stretch>
        </p:blipFill>
        <p:spPr>
          <a:xfrm>
            <a:off x="209007" y="3202577"/>
            <a:ext cx="3466419" cy="3466419"/>
          </a:xfrm>
          <a:prstGeom prst="rect">
            <a:avLst/>
          </a:prstGeom>
          <a:ln w="28575">
            <a:solidFill>
              <a:srgbClr val="CCCC00"/>
            </a:solidFill>
          </a:ln>
        </p:spPr>
      </p:pic>
    </p:spTree>
    <p:extLst>
      <p:ext uri="{BB962C8B-B14F-4D97-AF65-F5344CB8AC3E}">
        <p14:creationId xmlns:p14="http://schemas.microsoft.com/office/powerpoint/2010/main" val="24982266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Instruere</a:t>
            </a:r>
            <a:r>
              <a:rPr lang="nl-NL" dirty="0"/>
              <a:t>n</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16" y="1365888"/>
            <a:ext cx="9187304" cy="4754197"/>
          </a:xfrm>
          <a:prstGeom prst="rect">
            <a:avLst/>
          </a:prstGeom>
        </p:spPr>
      </p:pic>
    </p:spTree>
    <p:extLst>
      <p:ext uri="{BB962C8B-B14F-4D97-AF65-F5344CB8AC3E}">
        <p14:creationId xmlns:p14="http://schemas.microsoft.com/office/powerpoint/2010/main" val="13174785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Checklist instrueren medewerkers algemeen </a:t>
            </a:r>
            <a:br>
              <a:rPr lang="nl-NL" dirty="0"/>
            </a:br>
            <a:endParaRPr lang="nl-NL" dirty="0"/>
          </a:p>
        </p:txBody>
      </p:sp>
      <p:sp>
        <p:nvSpPr>
          <p:cNvPr id="3" name="Tijdelijke aanduiding voor inhoud 2"/>
          <p:cNvSpPr>
            <a:spLocks noGrp="1"/>
          </p:cNvSpPr>
          <p:nvPr>
            <p:ph idx="1"/>
          </p:nvPr>
        </p:nvSpPr>
        <p:spPr>
          <a:xfrm>
            <a:off x="3345227" y="822155"/>
            <a:ext cx="8846773" cy="4929411"/>
          </a:xfrm>
        </p:spPr>
        <p:txBody>
          <a:bodyPr>
            <a:noAutofit/>
          </a:bodyPr>
          <a:lstStyle/>
          <a:p>
            <a:pPr marL="0" indent="0" algn="ctr">
              <a:buNone/>
            </a:pPr>
            <a:r>
              <a:rPr lang="nl-NL" sz="1400" dirty="0" smtClean="0"/>
              <a:t>		</a:t>
            </a:r>
            <a:endParaRPr lang="nl-NL" sz="1600" dirty="0"/>
          </a:p>
          <a:p>
            <a:pPr marL="514350" indent="-514350">
              <a:buFont typeface="+mj-lt"/>
              <a:buAutoNum type="arabicPeriod"/>
            </a:pPr>
            <a:r>
              <a:rPr lang="nl-NL" sz="1400" dirty="0"/>
              <a:t> Bepaal het doel van de instructie.  </a:t>
            </a:r>
          </a:p>
          <a:p>
            <a:pPr marL="514350" indent="-514350">
              <a:buFont typeface="+mj-lt"/>
              <a:buAutoNum type="arabicPeriod"/>
            </a:pPr>
            <a:r>
              <a:rPr lang="nl-NL" sz="1400" dirty="0"/>
              <a:t> Zorg voor de benodigde instructiematerialen.  </a:t>
            </a:r>
          </a:p>
          <a:p>
            <a:pPr marL="514350" indent="-514350">
              <a:buFont typeface="+mj-lt"/>
              <a:buAutoNum type="arabicPeriod"/>
            </a:pPr>
            <a:r>
              <a:rPr lang="nl-NL" sz="1400" dirty="0"/>
              <a:t> Bepaal de manier van instructie geven (bijvoorbeeld alleen tekst of voordoen, enzovoort).  </a:t>
            </a:r>
          </a:p>
          <a:p>
            <a:pPr marL="514350" indent="-514350">
              <a:buFont typeface="+mj-lt"/>
              <a:buAutoNum type="arabicPeriod"/>
            </a:pPr>
            <a:r>
              <a:rPr lang="nl-NL" sz="1400" dirty="0"/>
              <a:t> Zorg voor een goede instructie in stappen en kritische punten.  </a:t>
            </a:r>
          </a:p>
          <a:p>
            <a:pPr marL="514350" indent="-514350">
              <a:buFont typeface="+mj-lt"/>
              <a:buAutoNum type="arabicPeriod"/>
            </a:pPr>
            <a:r>
              <a:rPr lang="nl-NL" sz="1400" dirty="0"/>
              <a:t> Zorg dat je erachter komt wat de medewerker al weet.  </a:t>
            </a:r>
          </a:p>
          <a:p>
            <a:pPr marL="514350" indent="-514350">
              <a:buFont typeface="+mj-lt"/>
              <a:buAutoNum type="arabicPeriod"/>
            </a:pPr>
            <a:r>
              <a:rPr lang="nl-NL" sz="1400" dirty="0"/>
              <a:t> Welke nieuwe kennis wordt aan bestaande kennis toegevoegd?  </a:t>
            </a:r>
          </a:p>
          <a:p>
            <a:pPr marL="514350" indent="-514350">
              <a:buFont typeface="+mj-lt"/>
              <a:buAutoNum type="arabicPeriod"/>
            </a:pPr>
            <a:r>
              <a:rPr lang="nl-NL" sz="1400" dirty="0"/>
              <a:t> Maak duidelijk hoe gehandeld moet worden en welke houding van de medewerker wordt verwacht.  </a:t>
            </a:r>
          </a:p>
          <a:p>
            <a:pPr marL="514350" indent="-514350">
              <a:buFont typeface="+mj-lt"/>
              <a:buAutoNum type="arabicPeriod"/>
            </a:pPr>
            <a:r>
              <a:rPr lang="nl-NL" sz="1400" dirty="0"/>
              <a:t> Vertel waarom het belangrijk is de instructie goed te volgen.  </a:t>
            </a:r>
          </a:p>
          <a:p>
            <a:pPr marL="514350" indent="-514350">
              <a:buFont typeface="+mj-lt"/>
              <a:buAutoNum type="arabicPeriod"/>
            </a:pPr>
            <a:r>
              <a:rPr lang="nl-NL" sz="1400" dirty="0"/>
              <a:t> Geef een overzicht van wat je gaat doen, zo mogelijk met eindresultaat.  </a:t>
            </a:r>
          </a:p>
          <a:p>
            <a:pPr marL="514350" indent="-514350">
              <a:buFont typeface="+mj-lt"/>
              <a:buAutoNum type="arabicPeriod"/>
            </a:pPr>
            <a:r>
              <a:rPr lang="nl-NL" sz="1400" dirty="0"/>
              <a:t> Probeer na te gaan wat de medewerker van de instructie verwacht.  </a:t>
            </a:r>
          </a:p>
          <a:p>
            <a:pPr marL="514350" indent="-514350">
              <a:buFont typeface="+mj-lt"/>
              <a:buAutoNum type="arabicPeriod"/>
            </a:pPr>
            <a:r>
              <a:rPr lang="nl-NL" sz="1400" dirty="0"/>
              <a:t> Geef de belangrijke stappen van de instructie aan.  </a:t>
            </a:r>
          </a:p>
          <a:p>
            <a:pPr marL="514350" indent="-514350">
              <a:buFont typeface="+mj-lt"/>
              <a:buAutoNum type="arabicPeriod"/>
            </a:pPr>
            <a:r>
              <a:rPr lang="nl-NL" sz="1400" dirty="0"/>
              <a:t> Controleer per stap of de instructie begrepen is.  </a:t>
            </a:r>
          </a:p>
          <a:p>
            <a:pPr marL="514350" indent="-514350">
              <a:buFont typeface="+mj-lt"/>
              <a:buAutoNum type="arabicPeriod"/>
            </a:pPr>
            <a:r>
              <a:rPr lang="nl-NL" sz="1400" dirty="0"/>
              <a:t> Laat de medewerker de belangrijkste punten samenvatten.  </a:t>
            </a:r>
          </a:p>
          <a:p>
            <a:pPr marL="514350" indent="-514350">
              <a:buFont typeface="+mj-lt"/>
              <a:buAutoNum type="arabicPeriod"/>
            </a:pPr>
            <a:r>
              <a:rPr lang="nl-NL" sz="1400" dirty="0"/>
              <a:t> Bied mogelijkheden voor een samenvatting of het stellen van vragen.  </a:t>
            </a:r>
          </a:p>
          <a:p>
            <a:pPr marL="514350" indent="-514350">
              <a:buFont typeface="+mj-lt"/>
              <a:buAutoNum type="arabicPeriod"/>
            </a:pPr>
            <a:r>
              <a:rPr lang="nl-NL" sz="1400" dirty="0"/>
              <a:t> Stel duidelijk vast welk einddoel bereikt moet worden.  </a:t>
            </a:r>
          </a:p>
          <a:p>
            <a:pPr marL="514350" indent="-514350">
              <a:buFont typeface="+mj-lt"/>
              <a:buAutoNum type="arabicPeriod"/>
            </a:pPr>
            <a:r>
              <a:rPr lang="nl-NL" sz="1400" dirty="0"/>
              <a:t> Ga na of de medewerker het belang van de instructie bij het uitoefenen van de functie kan vertellen.  </a:t>
            </a:r>
          </a:p>
          <a:p>
            <a:pPr marL="514350" indent="-514350">
              <a:buFont typeface="+mj-lt"/>
              <a:buAutoNum type="arabicPeriod"/>
            </a:pPr>
            <a:r>
              <a:rPr lang="nl-NL" sz="1400" dirty="0"/>
              <a:t> Laat de medewerker onder jouw leiding de handeling uitvoeren.  </a:t>
            </a:r>
          </a:p>
          <a:p>
            <a:pPr marL="514350" indent="-514350">
              <a:buFont typeface="+mj-lt"/>
              <a:buAutoNum type="arabicPeriod"/>
            </a:pPr>
            <a:r>
              <a:rPr lang="nl-NL" sz="1400" dirty="0"/>
              <a:t> Geef aan wat meetbare punten of concrete handelingen zijn waarop de medewerker zichzelf kan controleren.  </a:t>
            </a:r>
          </a:p>
          <a:p>
            <a:pPr marL="514350" indent="-514350">
              <a:buFont typeface="+mj-lt"/>
              <a:buAutoNum type="arabicPeriod"/>
            </a:pPr>
            <a:r>
              <a:rPr lang="nl-NL" sz="1400" dirty="0"/>
              <a:t> Controleer of de einddoelen bereikt zijn.  </a:t>
            </a:r>
          </a:p>
          <a:p>
            <a:pPr marL="514350" indent="-514350">
              <a:buFont typeface="+mj-lt"/>
              <a:buAutoNum type="arabicPeriod"/>
            </a:pPr>
            <a:r>
              <a:rPr lang="nl-NL" sz="1400" dirty="0"/>
              <a:t> Stel de medewerker in een kort afrondend gesprek in de gelegenheid tot het stellen van vragen.  </a:t>
            </a:r>
          </a:p>
          <a:p>
            <a:pPr marL="514350" indent="-514350">
              <a:buFont typeface="+mj-lt"/>
              <a:buAutoNum type="arabicPeriod"/>
            </a:pPr>
            <a:r>
              <a:rPr lang="nl-NL" sz="1400" dirty="0"/>
              <a:t> Stel vast wat de medewerker zelfstandig kan uitvoeren. </a:t>
            </a:r>
          </a:p>
          <a:p>
            <a:endParaRPr lang="nl-NL" sz="1400" dirty="0"/>
          </a:p>
        </p:txBody>
      </p:sp>
      <p:pic>
        <p:nvPicPr>
          <p:cNvPr id="6" name="Afbeelding 5"/>
          <p:cNvPicPr>
            <a:picLocks noChangeAspect="1"/>
          </p:cNvPicPr>
          <p:nvPr/>
        </p:nvPicPr>
        <p:blipFill>
          <a:blip r:embed="rId2"/>
          <a:stretch>
            <a:fillRect/>
          </a:stretch>
        </p:blipFill>
        <p:spPr>
          <a:xfrm>
            <a:off x="783362" y="1143735"/>
            <a:ext cx="2143125" cy="2143125"/>
          </a:xfrm>
          <a:prstGeom prst="rect">
            <a:avLst/>
          </a:prstGeom>
        </p:spPr>
      </p:pic>
    </p:spTree>
    <p:extLst>
      <p:ext uri="{BB962C8B-B14F-4D97-AF65-F5344CB8AC3E}">
        <p14:creationId xmlns:p14="http://schemas.microsoft.com/office/powerpoint/2010/main" val="36145024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735627" y="384908"/>
            <a:ext cx="8860565" cy="648072"/>
          </a:xfrm>
          <a:ln>
            <a:solidFill>
              <a:srgbClr val="CCCC00"/>
            </a:solidFill>
          </a:ln>
        </p:spPr>
        <p:txBody>
          <a:bodyPr/>
          <a:lstStyle/>
          <a:p>
            <a:r>
              <a:rPr lang="nl-NL" dirty="0" smtClean="0"/>
              <a:t>Opdracht 3.1 </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sz="2400" dirty="0" smtClean="0"/>
              <a:t>Het schrijven van een instructie:</a:t>
            </a:r>
          </a:p>
          <a:p>
            <a:pPr marL="514350" indent="-514350">
              <a:buAutoNum type="arabicPeriod"/>
            </a:pPr>
            <a:r>
              <a:rPr lang="nl-NL" sz="2400" dirty="0" smtClean="0"/>
              <a:t>Maak in een tweetal een instructie kaart. </a:t>
            </a:r>
          </a:p>
          <a:p>
            <a:pPr marL="514350" indent="-514350">
              <a:buAutoNum type="arabicPeriod"/>
            </a:pPr>
            <a:r>
              <a:rPr lang="nl-NL" sz="2400" dirty="0" smtClean="0"/>
              <a:t>Kies hiervoor een praktische handeling </a:t>
            </a:r>
          </a:p>
          <a:p>
            <a:pPr marL="514350" indent="-514350">
              <a:buAutoNum type="arabicPeriod"/>
            </a:pPr>
            <a:r>
              <a:rPr lang="nl-NL" sz="2400" dirty="0" smtClean="0"/>
              <a:t>Jullie mogen zelf kiezen wat (het moet in de klas uitgevoerd kunnen worden)</a:t>
            </a:r>
          </a:p>
          <a:p>
            <a:pPr marL="514350" indent="-514350">
              <a:buAutoNum type="arabicPeriod"/>
            </a:pPr>
            <a:endParaRPr lang="nl-NL" sz="2400" dirty="0"/>
          </a:p>
          <a:p>
            <a:pPr marL="514350" indent="-514350">
              <a:buAutoNum type="arabicPeriod"/>
            </a:pPr>
            <a:r>
              <a:rPr lang="nl-NL" sz="2400" dirty="0" smtClean="0"/>
              <a:t>De instructie voer je de les erop uit</a:t>
            </a:r>
          </a:p>
          <a:p>
            <a:pPr marL="514350" indent="-514350">
              <a:buAutoNum type="arabicPeriod"/>
            </a:pPr>
            <a:r>
              <a:rPr lang="nl-NL" sz="2400" dirty="0" smtClean="0"/>
              <a:t>Je past daarna de instructie aan. </a:t>
            </a:r>
          </a:p>
          <a:p>
            <a:pPr marL="514350" indent="-514350">
              <a:buAutoNum type="arabicPeriod"/>
            </a:pPr>
            <a:endParaRPr lang="nl-NL" sz="2400" dirty="0"/>
          </a:p>
          <a:p>
            <a:pPr marL="514350" indent="-514350">
              <a:buAutoNum type="arabicPeriod"/>
            </a:pPr>
            <a:r>
              <a:rPr lang="nl-NL" sz="2400" dirty="0" smtClean="0"/>
              <a:t>Stop de aangepaste versie in je portfolio</a:t>
            </a:r>
          </a:p>
        </p:txBody>
      </p:sp>
    </p:spTree>
    <p:extLst>
      <p:ext uri="{BB962C8B-B14F-4D97-AF65-F5344CB8AC3E}">
        <p14:creationId xmlns:p14="http://schemas.microsoft.com/office/powerpoint/2010/main" val="23490483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Overige stijlen van leidinggeven </a:t>
            </a:r>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0309" y="1624014"/>
            <a:ext cx="6783977" cy="5098854"/>
          </a:xfrm>
          <a:prstGeom prst="rect">
            <a:avLst/>
          </a:prstGeom>
        </p:spPr>
      </p:pic>
      <p:sp>
        <p:nvSpPr>
          <p:cNvPr id="5" name="Tekstvak 4"/>
          <p:cNvSpPr txBox="1"/>
          <p:nvPr/>
        </p:nvSpPr>
        <p:spPr>
          <a:xfrm>
            <a:off x="905691" y="1624014"/>
            <a:ext cx="5303520" cy="1938992"/>
          </a:xfrm>
          <a:prstGeom prst="rect">
            <a:avLst/>
          </a:prstGeom>
          <a:noFill/>
        </p:spPr>
        <p:txBody>
          <a:bodyPr wrap="square" rtlCol="0">
            <a:spAutoFit/>
          </a:bodyPr>
          <a:lstStyle/>
          <a:p>
            <a:r>
              <a:rPr lang="nl-NL" sz="2000" u="sng" dirty="0" smtClean="0"/>
              <a:t>Geef voorbeelden </a:t>
            </a:r>
            <a:r>
              <a:rPr lang="nl-NL" sz="2000" dirty="0" smtClean="0"/>
              <a:t>van de stijlen van leidinggeven;</a:t>
            </a:r>
            <a:br>
              <a:rPr lang="nl-NL" sz="2000" dirty="0" smtClean="0"/>
            </a:br>
            <a:endParaRPr lang="nl-NL" sz="2000" dirty="0" smtClean="0"/>
          </a:p>
          <a:p>
            <a:r>
              <a:rPr lang="nl-NL" sz="2000" dirty="0" smtClean="0"/>
              <a:t>Stijl 2 </a:t>
            </a:r>
            <a:r>
              <a:rPr lang="nl-NL" sz="2000" dirty="0" smtClean="0">
                <a:sym typeface="Wingdings" panose="05000000000000000000" pitchFamily="2" charset="2"/>
              </a:rPr>
              <a:t> Overtuigen door motiveren</a:t>
            </a:r>
          </a:p>
          <a:p>
            <a:r>
              <a:rPr lang="nl-NL" sz="2000" dirty="0" smtClean="0">
                <a:sym typeface="Wingdings" panose="05000000000000000000" pitchFamily="2" charset="2"/>
              </a:rPr>
              <a:t>Stijl 3  Overleggen door coachen</a:t>
            </a:r>
          </a:p>
          <a:p>
            <a:r>
              <a:rPr lang="nl-NL" sz="2000" dirty="0" smtClean="0">
                <a:sym typeface="Wingdings" panose="05000000000000000000" pitchFamily="2" charset="2"/>
              </a:rPr>
              <a:t>Stijl 4  Delegeren</a:t>
            </a:r>
            <a:endParaRPr lang="nl-NL" sz="2000" dirty="0"/>
          </a:p>
        </p:txBody>
      </p:sp>
    </p:spTree>
    <p:extLst>
      <p:ext uri="{BB962C8B-B14F-4D97-AF65-F5344CB8AC3E}">
        <p14:creationId xmlns:p14="http://schemas.microsoft.com/office/powerpoint/2010/main" val="1117544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is feedback</a:t>
            </a:r>
            <a:endParaRPr lang="nl-NL" dirty="0"/>
          </a:p>
        </p:txBody>
      </p:sp>
      <p:sp>
        <p:nvSpPr>
          <p:cNvPr id="3" name="Tijdelijke aanduiding voor inhoud 2"/>
          <p:cNvSpPr>
            <a:spLocks noGrp="1"/>
          </p:cNvSpPr>
          <p:nvPr>
            <p:ph idx="1"/>
          </p:nvPr>
        </p:nvSpPr>
        <p:spPr>
          <a:xfrm>
            <a:off x="3014301" y="1571538"/>
            <a:ext cx="8846773" cy="4929411"/>
          </a:xfrm>
        </p:spPr>
        <p:txBody>
          <a:bodyPr>
            <a:normAutofit/>
          </a:bodyPr>
          <a:lstStyle/>
          <a:p>
            <a:pPr>
              <a:buFont typeface="Wingdings" panose="05000000000000000000" pitchFamily="2" charset="2"/>
              <a:buChar char="q"/>
            </a:pPr>
            <a:r>
              <a:rPr lang="nl-NL" sz="2400" dirty="0" smtClean="0"/>
              <a:t>Wat is feedback?</a:t>
            </a:r>
          </a:p>
          <a:p>
            <a:pPr>
              <a:buFont typeface="Wingdings" panose="05000000000000000000" pitchFamily="2" charset="2"/>
              <a:buChar char="q"/>
            </a:pPr>
            <a:r>
              <a:rPr lang="nl-NL" sz="2400" dirty="0" smtClean="0"/>
              <a:t>Hoe geef je feedback?</a:t>
            </a:r>
          </a:p>
          <a:p>
            <a:pPr>
              <a:buFont typeface="Wingdings" panose="05000000000000000000" pitchFamily="2" charset="2"/>
              <a:buChar char="q"/>
            </a:pPr>
            <a:r>
              <a:rPr lang="nl-NL" sz="2400" dirty="0"/>
              <a:t>Wanneer </a:t>
            </a:r>
            <a:r>
              <a:rPr lang="nl-NL" sz="2400" dirty="0" smtClean="0"/>
              <a:t>geef je feedback?</a:t>
            </a:r>
          </a:p>
          <a:p>
            <a:pPr>
              <a:buFont typeface="Wingdings" panose="05000000000000000000" pitchFamily="2" charset="2"/>
              <a:buChar char="q"/>
            </a:pPr>
            <a:r>
              <a:rPr lang="nl-NL" sz="2400" dirty="0" smtClean="0"/>
              <a:t>Waarom geef je feedback?</a:t>
            </a:r>
          </a:p>
          <a:p>
            <a:pPr>
              <a:buFont typeface="Wingdings" panose="05000000000000000000" pitchFamily="2" charset="2"/>
              <a:buChar char="q"/>
            </a:pPr>
            <a:r>
              <a:rPr lang="nl-NL" sz="2400" dirty="0" smtClean="0"/>
              <a:t>Welke vormen van feedback ken jij?</a:t>
            </a:r>
          </a:p>
          <a:p>
            <a:pPr>
              <a:buFont typeface="Wingdings" panose="05000000000000000000" pitchFamily="2" charset="2"/>
              <a:buChar char="q"/>
            </a:pPr>
            <a:endParaRPr lang="nl-NL" sz="2400" dirty="0"/>
          </a:p>
          <a:p>
            <a:pPr>
              <a:buFont typeface="Wingdings" panose="05000000000000000000" pitchFamily="2" charset="2"/>
              <a:buChar char="q"/>
            </a:pPr>
            <a:endParaRPr lang="nl-NL" sz="2400" dirty="0"/>
          </a:p>
        </p:txBody>
      </p:sp>
      <p:pic>
        <p:nvPicPr>
          <p:cNvPr id="4" name="Afbeelding 3"/>
          <p:cNvPicPr>
            <a:picLocks noChangeAspect="1"/>
          </p:cNvPicPr>
          <p:nvPr/>
        </p:nvPicPr>
        <p:blipFill>
          <a:blip r:embed="rId2">
            <a:extLst>
              <a:ext uri="{BEBA8EAE-BF5A-486C-A8C5-ECC9F3942E4B}">
                <a14:imgProps xmlns:a14="http://schemas.microsoft.com/office/drawing/2010/main">
                  <a14:imgLayer r:embed="rId3">
                    <a14:imgEffect>
                      <a14:backgroundRemoval t="0" b="89926" l="9972" r="94302"/>
                    </a14:imgEffect>
                  </a14:imgLayer>
                </a14:imgProps>
              </a:ext>
            </a:extLst>
          </a:blip>
          <a:stretch>
            <a:fillRect/>
          </a:stretch>
        </p:blipFill>
        <p:spPr>
          <a:xfrm>
            <a:off x="2918185" y="1515862"/>
            <a:ext cx="748453" cy="433932"/>
          </a:xfrm>
          <a:prstGeom prst="rect">
            <a:avLst/>
          </a:prstGeom>
        </p:spPr>
      </p:pic>
      <p:pic>
        <p:nvPicPr>
          <p:cNvPr id="5" name="Afbeelding 4"/>
          <p:cNvPicPr>
            <a:picLocks noChangeAspect="1"/>
          </p:cNvPicPr>
          <p:nvPr/>
        </p:nvPicPr>
        <p:blipFill>
          <a:blip r:embed="rId2">
            <a:extLst>
              <a:ext uri="{BEBA8EAE-BF5A-486C-A8C5-ECC9F3942E4B}">
                <a14:imgProps xmlns:a14="http://schemas.microsoft.com/office/drawing/2010/main">
                  <a14:imgLayer r:embed="rId3">
                    <a14:imgEffect>
                      <a14:backgroundRemoval t="0" b="89926" l="9972" r="94302"/>
                    </a14:imgEffect>
                  </a14:imgLayer>
                </a14:imgProps>
              </a:ext>
            </a:extLst>
          </a:blip>
          <a:stretch>
            <a:fillRect/>
          </a:stretch>
        </p:blipFill>
        <p:spPr>
          <a:xfrm>
            <a:off x="2918185" y="1949543"/>
            <a:ext cx="748453" cy="433932"/>
          </a:xfrm>
          <a:prstGeom prst="rect">
            <a:avLst/>
          </a:prstGeom>
        </p:spPr>
      </p:pic>
      <p:pic>
        <p:nvPicPr>
          <p:cNvPr id="6" name="Afbeelding 5"/>
          <p:cNvPicPr>
            <a:picLocks noChangeAspect="1"/>
          </p:cNvPicPr>
          <p:nvPr/>
        </p:nvPicPr>
        <p:blipFill>
          <a:blip r:embed="rId2">
            <a:extLst>
              <a:ext uri="{BEBA8EAE-BF5A-486C-A8C5-ECC9F3942E4B}">
                <a14:imgProps xmlns:a14="http://schemas.microsoft.com/office/drawing/2010/main">
                  <a14:imgLayer r:embed="rId3">
                    <a14:imgEffect>
                      <a14:backgroundRemoval t="0" b="89926" l="9972" r="94302"/>
                    </a14:imgEffect>
                  </a14:imgLayer>
                </a14:imgProps>
              </a:ext>
            </a:extLst>
          </a:blip>
          <a:stretch>
            <a:fillRect/>
          </a:stretch>
        </p:blipFill>
        <p:spPr>
          <a:xfrm>
            <a:off x="2918187" y="2817156"/>
            <a:ext cx="748453" cy="433932"/>
          </a:xfrm>
          <a:prstGeom prst="rect">
            <a:avLst/>
          </a:prstGeom>
        </p:spPr>
      </p:pic>
      <p:pic>
        <p:nvPicPr>
          <p:cNvPr id="7" name="Afbeelding 6"/>
          <p:cNvPicPr>
            <a:picLocks noChangeAspect="1"/>
          </p:cNvPicPr>
          <p:nvPr/>
        </p:nvPicPr>
        <p:blipFill>
          <a:blip r:embed="rId2">
            <a:extLst>
              <a:ext uri="{BEBA8EAE-BF5A-486C-A8C5-ECC9F3942E4B}">
                <a14:imgProps xmlns:a14="http://schemas.microsoft.com/office/drawing/2010/main">
                  <a14:imgLayer r:embed="rId3">
                    <a14:imgEffect>
                      <a14:backgroundRemoval t="0" b="89926" l="9972" r="94302"/>
                    </a14:imgEffect>
                  </a14:imgLayer>
                </a14:imgProps>
              </a:ext>
            </a:extLst>
          </a:blip>
          <a:stretch>
            <a:fillRect/>
          </a:stretch>
        </p:blipFill>
        <p:spPr>
          <a:xfrm>
            <a:off x="2918187" y="2405395"/>
            <a:ext cx="748453" cy="433932"/>
          </a:xfrm>
          <a:prstGeom prst="rect">
            <a:avLst/>
          </a:prstGeom>
        </p:spPr>
      </p:pic>
      <p:pic>
        <p:nvPicPr>
          <p:cNvPr id="8" name="Afbeelding 7"/>
          <p:cNvPicPr>
            <a:picLocks noChangeAspect="1"/>
          </p:cNvPicPr>
          <p:nvPr/>
        </p:nvPicPr>
        <p:blipFill>
          <a:blip r:embed="rId2">
            <a:extLst>
              <a:ext uri="{BEBA8EAE-BF5A-486C-A8C5-ECC9F3942E4B}">
                <a14:imgProps xmlns:a14="http://schemas.microsoft.com/office/drawing/2010/main">
                  <a14:imgLayer r:embed="rId3">
                    <a14:imgEffect>
                      <a14:backgroundRemoval t="0" b="89926" l="9972" r="94302"/>
                    </a14:imgEffect>
                  </a14:imgLayer>
                </a14:imgProps>
              </a:ext>
            </a:extLst>
          </a:blip>
          <a:stretch>
            <a:fillRect/>
          </a:stretch>
        </p:blipFill>
        <p:spPr>
          <a:xfrm>
            <a:off x="2918186" y="3250587"/>
            <a:ext cx="748453" cy="433932"/>
          </a:xfrm>
          <a:prstGeom prst="rect">
            <a:avLst/>
          </a:prstGeom>
        </p:spPr>
      </p:pic>
      <p:sp>
        <p:nvSpPr>
          <p:cNvPr id="9" name="Rechthoek 8">
            <a:hlinkClick r:id="rId4"/>
          </p:cNvPr>
          <p:cNvSpPr/>
          <p:nvPr/>
        </p:nvSpPr>
        <p:spPr>
          <a:xfrm>
            <a:off x="5696541" y="5956461"/>
            <a:ext cx="6096000" cy="600164"/>
          </a:xfrm>
          <a:prstGeom prst="rect">
            <a:avLst/>
          </a:prstGeom>
        </p:spPr>
        <p:txBody>
          <a:bodyPr>
            <a:spAutoFit/>
          </a:bodyPr>
          <a:lstStyle/>
          <a:p>
            <a:pPr algn="r"/>
            <a:r>
              <a:rPr lang="nl-NL" sz="1100" dirty="0"/>
              <a:t>https://contentplatform.ontwikkelcentrum.nl/CMS/CDS/Ontwikkelcentrum/Published%20content/ECC%20SP%20modules/CKS%20en%20Impact/38%20algemeen/OC-38006d/OC-38006d/2/OC-38006-2-2d/OC-38006-2-2d.html</a:t>
            </a:r>
          </a:p>
        </p:txBody>
      </p:sp>
    </p:spTree>
    <p:extLst>
      <p:ext uri="{BB962C8B-B14F-4D97-AF65-F5344CB8AC3E}">
        <p14:creationId xmlns:p14="http://schemas.microsoft.com/office/powerpoint/2010/main" val="32855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Stappen van feedback </a:t>
            </a:r>
          </a:p>
        </p:txBody>
      </p:sp>
      <p:sp>
        <p:nvSpPr>
          <p:cNvPr id="3" name="Tijdelijke aanduiding voor inhoud 2"/>
          <p:cNvSpPr>
            <a:spLocks noGrp="1"/>
          </p:cNvSpPr>
          <p:nvPr>
            <p:ph idx="1"/>
          </p:nvPr>
        </p:nvSpPr>
        <p:spPr/>
        <p:txBody>
          <a:bodyPr>
            <a:normAutofit fontScale="85000" lnSpcReduction="20000"/>
          </a:bodyPr>
          <a:lstStyle/>
          <a:p>
            <a:endParaRPr lang="nl-NL" dirty="0"/>
          </a:p>
          <a:p>
            <a:pPr marL="0" indent="0">
              <a:buNone/>
            </a:pPr>
            <a:r>
              <a:rPr lang="nl-NL" i="1" dirty="0" smtClean="0"/>
              <a:t/>
            </a:r>
            <a:br>
              <a:rPr lang="nl-NL" i="1" dirty="0" smtClean="0"/>
            </a:br>
            <a:r>
              <a:rPr lang="nl-NL" i="1" dirty="0" err="1" smtClean="0"/>
              <a:t>Feedback</a:t>
            </a:r>
            <a:r>
              <a:rPr lang="nl-NL" i="1" dirty="0" smtClean="0"/>
              <a:t> </a:t>
            </a:r>
            <a:r>
              <a:rPr lang="nl-NL" i="1" dirty="0"/>
              <a:t>geven bestaat uit de volgende stappen: </a:t>
            </a:r>
          </a:p>
          <a:p>
            <a:endParaRPr lang="nl-NL" dirty="0"/>
          </a:p>
          <a:p>
            <a:pPr marL="514350" indent="-514350">
              <a:buFont typeface="+mj-lt"/>
              <a:buAutoNum type="arabicPeriod"/>
            </a:pPr>
            <a:r>
              <a:rPr lang="nl-NL" dirty="0"/>
              <a:t> Kies een geschikt moment en een geschikte omgeving. </a:t>
            </a:r>
          </a:p>
          <a:p>
            <a:pPr marL="514350" indent="-514350">
              <a:buFont typeface="+mj-lt"/>
              <a:buAutoNum type="arabicPeriod"/>
            </a:pPr>
            <a:r>
              <a:rPr lang="nl-NL" dirty="0"/>
              <a:t> Zorg dat het onderwerp van de feedback actueel is. </a:t>
            </a:r>
          </a:p>
          <a:p>
            <a:pPr marL="514350" indent="-514350">
              <a:buFont typeface="+mj-lt"/>
              <a:buAutoNum type="arabicPeriod"/>
            </a:pPr>
            <a:r>
              <a:rPr lang="nl-NL" dirty="0"/>
              <a:t> </a:t>
            </a:r>
            <a:r>
              <a:rPr lang="nl-NL" b="1" dirty="0"/>
              <a:t>Beschrijf het gedrag </a:t>
            </a:r>
            <a:r>
              <a:rPr lang="nl-NL" dirty="0"/>
              <a:t>dat je zelf hebt waargenomen concreet, </a:t>
            </a:r>
            <a:r>
              <a:rPr lang="nl-NL" dirty="0" smtClean="0"/>
              <a:t> duidelijk </a:t>
            </a:r>
            <a:r>
              <a:rPr lang="nl-NL" dirty="0"/>
              <a:t>en feitelijk. Doe dit vanuit de ik-vorm. </a:t>
            </a:r>
          </a:p>
          <a:p>
            <a:pPr marL="514350" indent="-514350">
              <a:buFont typeface="+mj-lt"/>
              <a:buAutoNum type="arabicPeriod"/>
            </a:pPr>
            <a:r>
              <a:rPr lang="nl-NL" dirty="0"/>
              <a:t> Vertel wat het </a:t>
            </a:r>
            <a:r>
              <a:rPr lang="nl-NL" b="1" dirty="0"/>
              <a:t>effect van dat gedrag </a:t>
            </a:r>
            <a:r>
              <a:rPr lang="nl-NL" dirty="0"/>
              <a:t>op jou was en op het proces. </a:t>
            </a:r>
          </a:p>
          <a:p>
            <a:pPr marL="514350" indent="-514350">
              <a:buFont typeface="+mj-lt"/>
              <a:buAutoNum type="arabicPeriod"/>
            </a:pPr>
            <a:r>
              <a:rPr lang="nl-NL" dirty="0"/>
              <a:t> Geef </a:t>
            </a:r>
            <a:r>
              <a:rPr lang="nl-NL" b="1" dirty="0"/>
              <a:t>advies</a:t>
            </a:r>
            <a:r>
              <a:rPr lang="nl-NL" dirty="0"/>
              <a:t> om te veranderen. </a:t>
            </a:r>
          </a:p>
          <a:p>
            <a:pPr marL="514350" indent="-514350">
              <a:buFont typeface="+mj-lt"/>
              <a:buAutoNum type="arabicPeriod"/>
            </a:pPr>
            <a:r>
              <a:rPr lang="nl-NL" dirty="0"/>
              <a:t> </a:t>
            </a:r>
            <a:r>
              <a:rPr lang="nl-NL" b="1" dirty="0"/>
              <a:t>Geef de ander de gelegenheid om te reageren </a:t>
            </a:r>
            <a:r>
              <a:rPr lang="nl-NL" dirty="0"/>
              <a:t>en schakel over op de luisterrol. </a:t>
            </a:r>
          </a:p>
          <a:p>
            <a:pPr marL="0" indent="0">
              <a:buNone/>
            </a:pPr>
            <a:endParaRPr lang="nl-NL" dirty="0"/>
          </a:p>
          <a:p>
            <a:endParaRPr lang="nl-NL" dirty="0"/>
          </a:p>
        </p:txBody>
      </p:sp>
    </p:spTree>
    <p:extLst>
      <p:ext uri="{BB962C8B-B14F-4D97-AF65-F5344CB8AC3E}">
        <p14:creationId xmlns:p14="http://schemas.microsoft.com/office/powerpoint/2010/main" val="14018101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5087" y="735874"/>
            <a:ext cx="7076745" cy="5342708"/>
          </a:xfrm>
          <a:prstGeom prst="rect">
            <a:avLst/>
          </a:prstGeom>
        </p:spPr>
      </p:pic>
    </p:spTree>
    <p:extLst>
      <p:ext uri="{BB962C8B-B14F-4D97-AF65-F5344CB8AC3E}">
        <p14:creationId xmlns:p14="http://schemas.microsoft.com/office/powerpoint/2010/main" val="7426555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Plan van toetsing en afsluiting</a:t>
            </a:r>
            <a:endParaRPr lang="nl-NL" dirty="0"/>
          </a:p>
        </p:txBody>
      </p:sp>
      <p:sp>
        <p:nvSpPr>
          <p:cNvPr id="3" name="Tijdelijke aanduiding voor inhoud 2"/>
          <p:cNvSpPr>
            <a:spLocks noGrp="1"/>
          </p:cNvSpPr>
          <p:nvPr>
            <p:ph idx="1"/>
          </p:nvPr>
        </p:nvSpPr>
        <p:spPr>
          <a:xfrm>
            <a:off x="1196075" y="1504662"/>
            <a:ext cx="8846773" cy="4929411"/>
          </a:xfrm>
        </p:spPr>
        <p:txBody>
          <a:bodyPr>
            <a:normAutofit/>
          </a:bodyPr>
          <a:lstStyle/>
          <a:p>
            <a:pPr marL="0" indent="0">
              <a:buNone/>
            </a:pPr>
            <a:r>
              <a:rPr lang="nl-NL" sz="3600" i="1" dirty="0" smtClean="0"/>
              <a:t>Portfolio opdracht </a:t>
            </a:r>
          </a:p>
          <a:p>
            <a:pPr marL="0" indent="0">
              <a:buNone/>
            </a:pPr>
            <a:r>
              <a:rPr lang="nl-NL" sz="3600" i="1" dirty="0">
                <a:solidFill>
                  <a:schemeClr val="bg1">
                    <a:lumMod val="50000"/>
                  </a:schemeClr>
                </a:solidFill>
              </a:rPr>
              <a:t> </a:t>
            </a:r>
            <a:r>
              <a:rPr lang="nl-NL" sz="3600" i="1" dirty="0" smtClean="0">
                <a:solidFill>
                  <a:schemeClr val="bg1">
                    <a:lumMod val="50000"/>
                  </a:schemeClr>
                </a:solidFill>
              </a:rPr>
              <a:t>	</a:t>
            </a:r>
            <a:r>
              <a:rPr lang="nl-NL" i="1" dirty="0" smtClean="0">
                <a:solidFill>
                  <a:schemeClr val="bg1">
                    <a:lumMod val="50000"/>
                  </a:schemeClr>
                </a:solidFill>
              </a:rPr>
              <a:t>1. Wie ben jij als ondernemer</a:t>
            </a:r>
          </a:p>
          <a:p>
            <a:pPr marL="0" indent="0">
              <a:buNone/>
            </a:pPr>
            <a:r>
              <a:rPr lang="nl-NL" i="1" dirty="0">
                <a:solidFill>
                  <a:schemeClr val="bg1">
                    <a:lumMod val="50000"/>
                  </a:schemeClr>
                </a:solidFill>
              </a:rPr>
              <a:t>	</a:t>
            </a:r>
            <a:r>
              <a:rPr lang="nl-NL" i="1" dirty="0" smtClean="0">
                <a:solidFill>
                  <a:schemeClr val="bg1">
                    <a:lumMod val="50000"/>
                  </a:schemeClr>
                </a:solidFill>
              </a:rPr>
              <a:t>	2. Kwaliteiten en valkuilen.</a:t>
            </a:r>
          </a:p>
          <a:p>
            <a:pPr marL="0" indent="0">
              <a:buNone/>
            </a:pPr>
            <a:r>
              <a:rPr lang="nl-NL" i="1" dirty="0">
                <a:solidFill>
                  <a:schemeClr val="bg1">
                    <a:lumMod val="50000"/>
                  </a:schemeClr>
                </a:solidFill>
              </a:rPr>
              <a:t>	</a:t>
            </a:r>
            <a:r>
              <a:rPr lang="nl-NL" i="1" dirty="0" smtClean="0">
                <a:solidFill>
                  <a:schemeClr val="bg1">
                    <a:lumMod val="50000"/>
                  </a:schemeClr>
                </a:solidFill>
              </a:rPr>
              <a:t>		3. Aansturen van personeel.</a:t>
            </a:r>
            <a:endParaRPr lang="nl-NL" i="1" dirty="0">
              <a:solidFill>
                <a:schemeClr val="bg1">
                  <a:lumMod val="50000"/>
                </a:schemeClr>
              </a:solidFill>
            </a:endParaRPr>
          </a:p>
        </p:txBody>
      </p:sp>
      <p:cxnSp>
        <p:nvCxnSpPr>
          <p:cNvPr id="5" name="Rechte verbindingslijn met pijl 4"/>
          <p:cNvCxnSpPr/>
          <p:nvPr/>
        </p:nvCxnSpPr>
        <p:spPr>
          <a:xfrm flipV="1">
            <a:off x="1315617" y="2174033"/>
            <a:ext cx="7557795" cy="37324"/>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536982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ln>
            <a:solidFill>
              <a:srgbClr val="CCCC00"/>
            </a:solidFill>
          </a:ln>
        </p:spPr>
        <p:txBody>
          <a:bodyPr/>
          <a:lstStyle/>
          <a:p>
            <a:r>
              <a:rPr lang="nl-NL" dirty="0" smtClean="0"/>
              <a:t>Opdracht </a:t>
            </a:r>
            <a:endParaRPr lang="nl-NL" dirty="0"/>
          </a:p>
        </p:txBody>
      </p:sp>
      <p:sp>
        <p:nvSpPr>
          <p:cNvPr id="3" name="Tijdelijke aanduiding voor inhoud 2"/>
          <p:cNvSpPr>
            <a:spLocks noGrp="1"/>
          </p:cNvSpPr>
          <p:nvPr>
            <p:ph idx="1"/>
          </p:nvPr>
        </p:nvSpPr>
        <p:spPr>
          <a:xfrm>
            <a:off x="2653408" y="1710558"/>
            <a:ext cx="8846773" cy="4929411"/>
          </a:xfrm>
        </p:spPr>
        <p:txBody>
          <a:bodyPr/>
          <a:lstStyle/>
          <a:p>
            <a:pPr marL="0" indent="0">
              <a:buNone/>
            </a:pPr>
            <a:r>
              <a:rPr lang="nl-NL" dirty="0" smtClean="0"/>
              <a:t>Maak tweetallen:</a:t>
            </a:r>
          </a:p>
          <a:p>
            <a:pPr>
              <a:buFontTx/>
              <a:buChar char="-"/>
            </a:pPr>
            <a:r>
              <a:rPr lang="nl-NL" i="1" dirty="0" smtClean="0"/>
              <a:t>Geef elkaar feedback op de manier zoals je hiervoor hebt geleerd. </a:t>
            </a:r>
          </a:p>
          <a:p>
            <a:pPr marL="0" indent="0">
              <a:buNone/>
            </a:pPr>
            <a:endParaRPr lang="nl-NL" i="1" dirty="0" smtClean="0"/>
          </a:p>
          <a:p>
            <a:pPr marL="0" indent="0">
              <a:buNone/>
            </a:pPr>
            <a:endParaRPr lang="nl-NL" dirty="0"/>
          </a:p>
        </p:txBody>
      </p:sp>
    </p:spTree>
    <p:extLst>
      <p:ext uri="{BB962C8B-B14F-4D97-AF65-F5344CB8AC3E}">
        <p14:creationId xmlns:p14="http://schemas.microsoft.com/office/powerpoint/2010/main" val="22758094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u="sng" dirty="0" smtClean="0"/>
              <a:t>Luisteren</a:t>
            </a:r>
            <a:r>
              <a:rPr lang="nl-NL" dirty="0" smtClean="0"/>
              <a:t> – Samenvatten - Doorvragen</a:t>
            </a:r>
            <a:endParaRPr lang="nl-NL" dirty="0"/>
          </a:p>
        </p:txBody>
      </p:sp>
      <p:sp>
        <p:nvSpPr>
          <p:cNvPr id="9" name="AutoShape 3" descr="afbeelding"/>
          <p:cNvSpPr>
            <a:spLocks noChangeAspect="1" noChangeArrowheads="1"/>
          </p:cNvSpPr>
          <p:nvPr/>
        </p:nvSpPr>
        <p:spPr bwMode="auto">
          <a:xfrm>
            <a:off x="0" y="0"/>
            <a:ext cx="2876550" cy="28765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 name="Tijdelijke aanduiding voor inhoud 9"/>
          <p:cNvSpPr>
            <a:spLocks noGrp="1"/>
          </p:cNvSpPr>
          <p:nvPr>
            <p:ph idx="1"/>
          </p:nvPr>
        </p:nvSpPr>
        <p:spPr>
          <a:xfrm>
            <a:off x="532359" y="1597347"/>
            <a:ext cx="7453402" cy="4929411"/>
          </a:xfrm>
        </p:spPr>
        <p:txBody>
          <a:bodyPr>
            <a:normAutofit fontScale="62500" lnSpcReduction="20000"/>
          </a:bodyPr>
          <a:lstStyle/>
          <a:p>
            <a:pPr marL="0" indent="0">
              <a:buNone/>
            </a:pPr>
            <a:r>
              <a:rPr lang="nl-NL" dirty="0" smtClean="0"/>
              <a:t>De </a:t>
            </a:r>
            <a:r>
              <a:rPr lang="nl-NL" dirty="0"/>
              <a:t>kunst van het vragen stellen, begint met luisteren. Luisteren doe je met je hele lichaam. Door je lichaamshouding laat je de ander zien dat je geïnteresseerd bent in wat hij te zeggen heeft.</a:t>
            </a:r>
          </a:p>
          <a:p>
            <a:pPr marL="0" indent="0">
              <a:buNone/>
            </a:pPr>
            <a:r>
              <a:rPr lang="nl-NL" b="1" dirty="0" smtClean="0"/>
              <a:t/>
            </a:r>
            <a:br>
              <a:rPr lang="nl-NL" b="1" dirty="0" smtClean="0"/>
            </a:br>
            <a:r>
              <a:rPr lang="nl-NL" b="1" dirty="0" smtClean="0"/>
              <a:t>Aandachtspunten</a:t>
            </a:r>
            <a:r>
              <a:rPr lang="nl-NL" b="1" dirty="0"/>
              <a:t>: </a:t>
            </a:r>
          </a:p>
          <a:p>
            <a:r>
              <a:rPr lang="nl-NL" dirty="0"/>
              <a:t> open houding; </a:t>
            </a:r>
          </a:p>
          <a:p>
            <a:r>
              <a:rPr lang="nl-NL" dirty="0"/>
              <a:t> oogcontact; </a:t>
            </a:r>
          </a:p>
          <a:p>
            <a:r>
              <a:rPr lang="nl-NL" dirty="0"/>
              <a:t> knikken en 'hummen'; </a:t>
            </a:r>
          </a:p>
          <a:p>
            <a:r>
              <a:rPr lang="nl-NL" dirty="0"/>
              <a:t> aantekeningen maken; </a:t>
            </a:r>
          </a:p>
          <a:p>
            <a:r>
              <a:rPr lang="nl-NL" dirty="0"/>
              <a:t> non-verbaal 'meeveren' (afstand verkleinen, afstand nemen, gebaren spiegelen). </a:t>
            </a:r>
          </a:p>
          <a:p>
            <a:r>
              <a:rPr lang="nl-NL" dirty="0"/>
              <a:t> Een goede luisteraar let aandachtig op wat de ander te zeggen heeft.</a:t>
            </a:r>
          </a:p>
          <a:p>
            <a:pPr marL="0" indent="0">
              <a:buNone/>
            </a:pPr>
            <a:r>
              <a:rPr lang="nl-NL" b="1" dirty="0" smtClean="0"/>
              <a:t/>
            </a:r>
            <a:br>
              <a:rPr lang="nl-NL" b="1" dirty="0" smtClean="0"/>
            </a:br>
            <a:r>
              <a:rPr lang="nl-NL" b="1" dirty="0" smtClean="0"/>
              <a:t>Aandachtspunten</a:t>
            </a:r>
            <a:r>
              <a:rPr lang="nl-NL" b="1" dirty="0"/>
              <a:t>: </a:t>
            </a:r>
          </a:p>
          <a:p>
            <a:r>
              <a:rPr lang="nl-NL" dirty="0"/>
              <a:t> de woorden (wat zegt iemand letterlijk?); </a:t>
            </a:r>
          </a:p>
          <a:p>
            <a:r>
              <a:rPr lang="nl-NL" dirty="0"/>
              <a:t> de manier waarop de ander de woorden uitspreekt; </a:t>
            </a:r>
          </a:p>
          <a:p>
            <a:r>
              <a:rPr lang="nl-NL" dirty="0"/>
              <a:t> de lichaamstaal. </a:t>
            </a:r>
          </a:p>
          <a:p>
            <a:endParaRPr lang="nl-NL" dirty="0"/>
          </a:p>
        </p:txBody>
      </p:sp>
      <p:pic>
        <p:nvPicPr>
          <p:cNvPr id="16" name="Afbeelding 15"/>
          <p:cNvPicPr>
            <a:picLocks noChangeAspect="1"/>
          </p:cNvPicPr>
          <p:nvPr/>
        </p:nvPicPr>
        <p:blipFill>
          <a:blip r:embed="rId3"/>
          <a:stretch>
            <a:fillRect/>
          </a:stretch>
        </p:blipFill>
        <p:spPr>
          <a:xfrm>
            <a:off x="7985761" y="2561662"/>
            <a:ext cx="3974716" cy="3000779"/>
          </a:xfrm>
          <a:prstGeom prst="rect">
            <a:avLst/>
          </a:prstGeom>
          <a:ln w="38100">
            <a:solidFill>
              <a:srgbClr val="CCCC00"/>
            </a:solidFill>
          </a:ln>
        </p:spPr>
      </p:pic>
    </p:spTree>
    <p:extLst>
      <p:ext uri="{BB962C8B-B14F-4D97-AF65-F5344CB8AC3E}">
        <p14:creationId xmlns:p14="http://schemas.microsoft.com/office/powerpoint/2010/main" val="36177797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Luisteren – </a:t>
            </a:r>
            <a:r>
              <a:rPr lang="nl-NL" u="sng" dirty="0"/>
              <a:t>Samenvatten</a:t>
            </a:r>
            <a:r>
              <a:rPr lang="nl-NL" dirty="0"/>
              <a:t> - Doorvragen</a:t>
            </a:r>
          </a:p>
        </p:txBody>
      </p:sp>
      <p:sp>
        <p:nvSpPr>
          <p:cNvPr id="3" name="Tijdelijke aanduiding voor inhoud 2"/>
          <p:cNvSpPr>
            <a:spLocks noGrp="1"/>
          </p:cNvSpPr>
          <p:nvPr>
            <p:ph idx="1"/>
          </p:nvPr>
        </p:nvSpPr>
        <p:spPr>
          <a:xfrm>
            <a:off x="1708015" y="1689463"/>
            <a:ext cx="8123961" cy="5516565"/>
          </a:xfrm>
        </p:spPr>
        <p:txBody>
          <a:bodyPr>
            <a:normAutofit/>
          </a:bodyPr>
          <a:lstStyle/>
          <a:p>
            <a:pPr marL="0" indent="0">
              <a:buNone/>
            </a:pPr>
            <a:r>
              <a:rPr lang="nl-NL" sz="1800" dirty="0" smtClean="0"/>
              <a:t>Door </a:t>
            </a:r>
            <a:r>
              <a:rPr lang="nl-NL" sz="1800" dirty="0"/>
              <a:t>samen te vatten controleer je of je de boodschap goed begrepen hebt. Je geeft de ander de gelegenheid om aan te vullen of te corrigeren. </a:t>
            </a:r>
          </a:p>
          <a:p>
            <a:pPr marL="0" indent="0">
              <a:buNone/>
            </a:pPr>
            <a:endParaRPr lang="nl-NL" sz="1800" dirty="0" smtClean="0"/>
          </a:p>
          <a:p>
            <a:pPr marL="0" indent="0">
              <a:buNone/>
            </a:pPr>
            <a:r>
              <a:rPr lang="nl-NL" sz="1800" dirty="0" smtClean="0"/>
              <a:t>Heeft </a:t>
            </a:r>
            <a:r>
              <a:rPr lang="nl-NL" sz="1800" dirty="0"/>
              <a:t>de ander zijn verhaal afgerond, dan vat je het samen in je eigen woorden. Vraag de ander of jouw samenvatting van zijn boodschap klopt. Als dat niet zo is, kan de ander aanvullen of corrigeren. </a:t>
            </a:r>
          </a:p>
          <a:p>
            <a:pPr marL="0" indent="0">
              <a:buNone/>
            </a:pPr>
            <a:r>
              <a:rPr lang="nl-NL" sz="1800" dirty="0" smtClean="0"/>
              <a:t/>
            </a:r>
            <a:br>
              <a:rPr lang="nl-NL" sz="1800" dirty="0" smtClean="0"/>
            </a:br>
            <a:r>
              <a:rPr lang="nl-NL" sz="1800" b="1" dirty="0" smtClean="0"/>
              <a:t>Voorbeeld </a:t>
            </a:r>
            <a:r>
              <a:rPr lang="nl-NL" sz="1800" b="1" dirty="0"/>
              <a:t>samenvatting: </a:t>
            </a:r>
          </a:p>
          <a:p>
            <a:pPr marL="0" indent="0">
              <a:buNone/>
            </a:pPr>
            <a:r>
              <a:rPr lang="nl-NL" sz="1800" dirty="0" smtClean="0"/>
              <a:t> </a:t>
            </a:r>
            <a:r>
              <a:rPr lang="nl-NL" sz="1800" dirty="0"/>
              <a:t>'Als ik je goed heb begrepen, vind jij dat ...' </a:t>
            </a:r>
          </a:p>
          <a:p>
            <a:endParaRPr lang="nl-NL" sz="1600"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0541" y="3714205"/>
            <a:ext cx="3835400" cy="2895600"/>
          </a:xfrm>
          <a:prstGeom prst="rect">
            <a:avLst/>
          </a:prstGeom>
          <a:ln w="28575">
            <a:solidFill>
              <a:srgbClr val="CCCC00"/>
            </a:solidFill>
          </a:ln>
        </p:spPr>
      </p:pic>
    </p:spTree>
    <p:extLst>
      <p:ext uri="{BB962C8B-B14F-4D97-AF65-F5344CB8AC3E}">
        <p14:creationId xmlns:p14="http://schemas.microsoft.com/office/powerpoint/2010/main" val="40054375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Luisteren – Samenvatten - </a:t>
            </a:r>
            <a:r>
              <a:rPr lang="nl-NL" u="sng" dirty="0"/>
              <a:t>Doorvragen</a:t>
            </a:r>
          </a:p>
        </p:txBody>
      </p:sp>
      <p:sp>
        <p:nvSpPr>
          <p:cNvPr id="3" name="Tijdelijke aanduiding voor inhoud 2"/>
          <p:cNvSpPr>
            <a:spLocks noGrp="1"/>
          </p:cNvSpPr>
          <p:nvPr>
            <p:ph idx="1"/>
          </p:nvPr>
        </p:nvSpPr>
        <p:spPr>
          <a:xfrm>
            <a:off x="670561" y="1518970"/>
            <a:ext cx="7376159" cy="4929411"/>
          </a:xfrm>
        </p:spPr>
        <p:txBody>
          <a:bodyPr>
            <a:noAutofit/>
          </a:bodyPr>
          <a:lstStyle/>
          <a:p>
            <a:pPr marL="0" indent="0">
              <a:buNone/>
            </a:pPr>
            <a:r>
              <a:rPr lang="nl-NL" sz="1800" dirty="0" smtClean="0"/>
              <a:t>Speur </a:t>
            </a:r>
            <a:r>
              <a:rPr lang="nl-NL" sz="1800" dirty="0"/>
              <a:t>naar aanknopingspunten om door te vragen. Let op wat de ander juist niet zegt. Op die manier krijg je meer informatie los. Wees alert op: </a:t>
            </a:r>
          </a:p>
          <a:p>
            <a:endParaRPr lang="nl-NL" sz="1800" dirty="0"/>
          </a:p>
          <a:p>
            <a:r>
              <a:rPr lang="nl-NL" sz="1800" dirty="0"/>
              <a:t> vaagheden ('af en toe'); </a:t>
            </a:r>
          </a:p>
          <a:p>
            <a:r>
              <a:rPr lang="nl-NL" sz="1800" dirty="0"/>
              <a:t> subjectieve uitlatingen ('dat is toch zo!'); </a:t>
            </a:r>
          </a:p>
          <a:p>
            <a:r>
              <a:rPr lang="nl-NL" sz="1800" dirty="0"/>
              <a:t> aannames ('je bent altijd'); </a:t>
            </a:r>
          </a:p>
          <a:p>
            <a:r>
              <a:rPr lang="nl-NL" sz="1800" dirty="0"/>
              <a:t> algemene waarheden (nooit, steeds, altijd); </a:t>
            </a:r>
          </a:p>
          <a:p>
            <a:r>
              <a:rPr lang="nl-NL" sz="1800" dirty="0"/>
              <a:t> formuleringen met 'moeten' of 'kunnen'.  </a:t>
            </a:r>
          </a:p>
          <a:p>
            <a:endParaRPr lang="nl-NL" sz="1800" dirty="0"/>
          </a:p>
          <a:p>
            <a:pPr marL="0" indent="0">
              <a:buNone/>
            </a:pPr>
            <a:r>
              <a:rPr lang="nl-NL" sz="1800" dirty="0" smtClean="0"/>
              <a:t>Deze </a:t>
            </a:r>
            <a:r>
              <a:rPr lang="nl-NL" sz="1800" dirty="0"/>
              <a:t>formuleringen verhullen vaak waardevolle informatie. Let op wat de ander zegt en ook op wat hij níet zegt. Zo krijg je meer informatie los </a:t>
            </a:r>
          </a:p>
          <a:p>
            <a:endParaRPr lang="nl-NL" sz="1800" dirty="0"/>
          </a:p>
        </p:txBody>
      </p:sp>
      <p:pic>
        <p:nvPicPr>
          <p:cNvPr id="6" name="Afbeelding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6720" y="2535875"/>
            <a:ext cx="3835400" cy="2895600"/>
          </a:xfrm>
          <a:prstGeom prst="rect">
            <a:avLst/>
          </a:prstGeom>
          <a:ln w="28575">
            <a:solidFill>
              <a:srgbClr val="CCCC00"/>
            </a:solidFill>
          </a:ln>
        </p:spPr>
      </p:pic>
    </p:spTree>
    <p:extLst>
      <p:ext uri="{BB962C8B-B14F-4D97-AF65-F5344CB8AC3E}">
        <p14:creationId xmlns:p14="http://schemas.microsoft.com/office/powerpoint/2010/main" val="2610100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2596"/>
            <a:ext cx="12192000" cy="6400800"/>
          </a:xfrm>
          <a:prstGeom prst="rect">
            <a:avLst/>
          </a:prstGeom>
        </p:spPr>
      </p:pic>
      <p:sp>
        <p:nvSpPr>
          <p:cNvPr id="3" name="Tekstvak 2"/>
          <p:cNvSpPr txBox="1"/>
          <p:nvPr/>
        </p:nvSpPr>
        <p:spPr>
          <a:xfrm>
            <a:off x="7175241" y="3275047"/>
            <a:ext cx="3489649" cy="1477328"/>
          </a:xfrm>
          <a:prstGeom prst="rect">
            <a:avLst/>
          </a:prstGeom>
          <a:noFill/>
        </p:spPr>
        <p:txBody>
          <a:bodyPr wrap="square" rtlCol="0">
            <a:spAutoFit/>
          </a:bodyPr>
          <a:lstStyle/>
          <a:p>
            <a:pPr algn="r"/>
            <a:r>
              <a:rPr lang="nl-NL" sz="2400" i="1" dirty="0" smtClean="0">
                <a:solidFill>
                  <a:schemeClr val="bg1"/>
                </a:solidFill>
              </a:rPr>
              <a:t>Wat vind je?</a:t>
            </a:r>
          </a:p>
          <a:p>
            <a:pPr algn="r"/>
            <a:r>
              <a:rPr lang="nl-NL" sz="2400" i="1" dirty="0">
                <a:solidFill>
                  <a:schemeClr val="bg1"/>
                </a:solidFill>
              </a:rPr>
              <a:t>(</a:t>
            </a:r>
            <a:r>
              <a:rPr lang="nl-NL" i="1" dirty="0">
                <a:solidFill>
                  <a:schemeClr val="bg1"/>
                </a:solidFill>
              </a:rPr>
              <a:t>Normen en overtuigingen)</a:t>
            </a:r>
            <a:br>
              <a:rPr lang="nl-NL" i="1" dirty="0">
                <a:solidFill>
                  <a:schemeClr val="bg1"/>
                </a:solidFill>
              </a:rPr>
            </a:br>
            <a:r>
              <a:rPr lang="nl-NL" sz="2400" i="1" dirty="0" smtClean="0">
                <a:solidFill>
                  <a:schemeClr val="bg1"/>
                </a:solidFill>
              </a:rPr>
              <a:t>Wat wil je?</a:t>
            </a:r>
            <a:br>
              <a:rPr lang="nl-NL" sz="2400" i="1" dirty="0" smtClean="0">
                <a:solidFill>
                  <a:schemeClr val="bg1"/>
                </a:solidFill>
              </a:rPr>
            </a:br>
            <a:r>
              <a:rPr lang="nl-NL" i="1" dirty="0" smtClean="0">
                <a:solidFill>
                  <a:schemeClr val="bg1"/>
                </a:solidFill>
              </a:rPr>
              <a:t>(Waarden en karakter)</a:t>
            </a:r>
            <a:endParaRPr lang="nl-NL" i="1" dirty="0">
              <a:solidFill>
                <a:schemeClr val="bg1"/>
              </a:solidFill>
            </a:endParaRPr>
          </a:p>
        </p:txBody>
      </p:sp>
      <p:sp>
        <p:nvSpPr>
          <p:cNvPr id="4" name="Tekstvak 3"/>
          <p:cNvSpPr txBox="1"/>
          <p:nvPr/>
        </p:nvSpPr>
        <p:spPr>
          <a:xfrm>
            <a:off x="1253412" y="2803563"/>
            <a:ext cx="3934408" cy="738664"/>
          </a:xfrm>
          <a:prstGeom prst="rect">
            <a:avLst/>
          </a:prstGeom>
          <a:noFill/>
        </p:spPr>
        <p:txBody>
          <a:bodyPr wrap="square" rtlCol="0">
            <a:spAutoFit/>
          </a:bodyPr>
          <a:lstStyle/>
          <a:p>
            <a:r>
              <a:rPr lang="nl-NL" sz="2400" i="1" dirty="0" smtClean="0">
                <a:solidFill>
                  <a:schemeClr val="accent5">
                    <a:lumMod val="50000"/>
                  </a:schemeClr>
                </a:solidFill>
              </a:rPr>
              <a:t>Wat doe je?</a:t>
            </a:r>
          </a:p>
          <a:p>
            <a:r>
              <a:rPr lang="nl-NL" i="1" dirty="0" smtClean="0">
                <a:solidFill>
                  <a:schemeClr val="accent5">
                    <a:lumMod val="50000"/>
                  </a:schemeClr>
                </a:solidFill>
              </a:rPr>
              <a:t>(Gedrag, kennis en vaardigheden)</a:t>
            </a:r>
            <a:endParaRPr lang="nl-NL" i="1" dirty="0">
              <a:solidFill>
                <a:schemeClr val="accent5">
                  <a:lumMod val="50000"/>
                </a:schemeClr>
              </a:solidFill>
            </a:endParaRPr>
          </a:p>
        </p:txBody>
      </p:sp>
    </p:spTree>
    <p:extLst>
      <p:ext uri="{BB962C8B-B14F-4D97-AF65-F5344CB8AC3E}">
        <p14:creationId xmlns:p14="http://schemas.microsoft.com/office/powerpoint/2010/main" val="21928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3349689" y="2038590"/>
            <a:ext cx="10363200" cy="1470025"/>
          </a:xfrm>
        </p:spPr>
        <p:txBody>
          <a:bodyPr>
            <a:normAutofit/>
          </a:bodyPr>
          <a:lstStyle/>
          <a:p>
            <a:r>
              <a:rPr lang="nl-NL" sz="4400" dirty="0" smtClean="0"/>
              <a:t>Hoe goed ken jij jezelf?!</a:t>
            </a:r>
            <a:endParaRPr lang="nl-NL" sz="4400" dirty="0"/>
          </a:p>
        </p:txBody>
      </p:sp>
      <p:sp>
        <p:nvSpPr>
          <p:cNvPr id="3" name="Ondertitel 2"/>
          <p:cNvSpPr>
            <a:spLocks noGrp="1"/>
          </p:cNvSpPr>
          <p:nvPr>
            <p:ph type="subTitle" idx="1"/>
          </p:nvPr>
        </p:nvSpPr>
        <p:spPr>
          <a:xfrm>
            <a:off x="3013787" y="3118058"/>
            <a:ext cx="8534400" cy="1752600"/>
          </a:xfrm>
        </p:spPr>
        <p:txBody>
          <a:bodyPr/>
          <a:lstStyle/>
          <a:p>
            <a:pPr algn="r"/>
            <a:r>
              <a:rPr lang="nl-NL" dirty="0" smtClean="0"/>
              <a:t>IBS Ondernemen van een agrarisch bedrijf</a:t>
            </a:r>
            <a:br>
              <a:rPr lang="nl-NL" dirty="0" smtClean="0"/>
            </a:br>
            <a:r>
              <a:rPr lang="nl-NL" dirty="0" smtClean="0"/>
              <a:t>Soft skills  VE42</a:t>
            </a:r>
            <a:endParaRPr lang="nl-NL" dirty="0"/>
          </a:p>
        </p:txBody>
      </p:sp>
      <p:pic>
        <p:nvPicPr>
          <p:cNvPr id="5" name="Afbeelding 4"/>
          <p:cNvPicPr>
            <a:picLocks noChangeAspect="1"/>
          </p:cNvPicPr>
          <p:nvPr/>
        </p:nvPicPr>
        <p:blipFill>
          <a:blip r:embed="rId2"/>
          <a:stretch>
            <a:fillRect/>
          </a:stretch>
        </p:blipFill>
        <p:spPr>
          <a:xfrm>
            <a:off x="292359" y="1380931"/>
            <a:ext cx="3700428" cy="5226855"/>
          </a:xfrm>
          <a:prstGeom prst="rect">
            <a:avLst/>
          </a:prstGeom>
        </p:spPr>
      </p:pic>
    </p:spTree>
    <p:extLst>
      <p:ext uri="{BB962C8B-B14F-4D97-AF65-F5344CB8AC3E}">
        <p14:creationId xmlns:p14="http://schemas.microsoft.com/office/powerpoint/2010/main" val="1980487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Ondernemersstijlen</a:t>
            </a:r>
            <a:endParaRPr lang="nl-NL" dirty="0"/>
          </a:p>
        </p:txBody>
      </p:sp>
      <p:pic>
        <p:nvPicPr>
          <p:cNvPr id="4" name="Afbeelding 3"/>
          <p:cNvPicPr>
            <a:picLocks noChangeAspect="1"/>
          </p:cNvPicPr>
          <p:nvPr/>
        </p:nvPicPr>
        <p:blipFill>
          <a:blip r:embed="rId2"/>
          <a:stretch>
            <a:fillRect/>
          </a:stretch>
        </p:blipFill>
        <p:spPr>
          <a:xfrm>
            <a:off x="158620" y="849668"/>
            <a:ext cx="11588621" cy="5887033"/>
          </a:xfrm>
          <a:prstGeom prst="rect">
            <a:avLst/>
          </a:prstGeom>
        </p:spPr>
      </p:pic>
    </p:spTree>
    <p:extLst>
      <p:ext uri="{BB962C8B-B14F-4D97-AF65-F5344CB8AC3E}">
        <p14:creationId xmlns:p14="http://schemas.microsoft.com/office/powerpoint/2010/main" val="32508721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170330" y="186016"/>
            <a:ext cx="11499156" cy="6468275"/>
          </a:xfrm>
          <a:prstGeom prst="rect">
            <a:avLst/>
          </a:prstGeom>
        </p:spPr>
      </p:pic>
    </p:spTree>
    <p:extLst>
      <p:ext uri="{BB962C8B-B14F-4D97-AF65-F5344CB8AC3E}">
        <p14:creationId xmlns:p14="http://schemas.microsoft.com/office/powerpoint/2010/main" val="4026285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144972" y="97652"/>
            <a:ext cx="11777061" cy="6624597"/>
          </a:xfrm>
          <a:prstGeom prst="rect">
            <a:avLst/>
          </a:prstGeom>
        </p:spPr>
      </p:pic>
    </p:spTree>
    <p:extLst>
      <p:ext uri="{BB962C8B-B14F-4D97-AF65-F5344CB8AC3E}">
        <p14:creationId xmlns:p14="http://schemas.microsoft.com/office/powerpoint/2010/main" val="13481117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ln>
            <a:solidFill>
              <a:srgbClr val="CCCC00"/>
            </a:solidFill>
          </a:ln>
        </p:spPr>
        <p:txBody>
          <a:bodyPr/>
          <a:lstStyle/>
          <a:p>
            <a:r>
              <a:rPr lang="nl-NL" dirty="0" smtClean="0"/>
              <a:t>Opdracht 1.1 </a:t>
            </a:r>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2564" y="2666766"/>
            <a:ext cx="5710335" cy="399006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kstvak 4"/>
          <p:cNvSpPr txBox="1"/>
          <p:nvPr/>
        </p:nvSpPr>
        <p:spPr>
          <a:xfrm>
            <a:off x="681133" y="1184988"/>
            <a:ext cx="11094099" cy="3170099"/>
          </a:xfrm>
          <a:prstGeom prst="rect">
            <a:avLst/>
          </a:prstGeom>
          <a:noFill/>
        </p:spPr>
        <p:txBody>
          <a:bodyPr wrap="square" rtlCol="0">
            <a:spAutoFit/>
          </a:bodyPr>
          <a:lstStyle/>
          <a:p>
            <a:r>
              <a:rPr lang="nl-NL" sz="2000" b="1" dirty="0" smtClean="0"/>
              <a:t>Opdracht 1.1 Maak een </a:t>
            </a:r>
            <a:r>
              <a:rPr lang="nl-NL" sz="2000" b="1" dirty="0" err="1" smtClean="0"/>
              <a:t>woordweb</a:t>
            </a:r>
            <a:r>
              <a:rPr lang="nl-NL" sz="2000" b="1" dirty="0" smtClean="0"/>
              <a:t> van jou </a:t>
            </a:r>
            <a:r>
              <a:rPr lang="nl-NL" sz="2000" b="1" u="sng" dirty="0" smtClean="0"/>
              <a:t>kwaliteiten/valkuilen</a:t>
            </a:r>
          </a:p>
          <a:p>
            <a:r>
              <a:rPr lang="nl-NL" dirty="0" smtClean="0"/>
              <a:t>Laat in deze </a:t>
            </a:r>
            <a:r>
              <a:rPr lang="nl-NL" dirty="0" err="1" smtClean="0"/>
              <a:t>woordweb</a:t>
            </a:r>
            <a:r>
              <a:rPr lang="nl-NL" dirty="0" smtClean="0"/>
              <a:t> duidelijk zien hoe jou karakter eruit ziet als ondernemer.  </a:t>
            </a:r>
          </a:p>
          <a:p>
            <a:r>
              <a:rPr lang="nl-NL" dirty="0" smtClean="0"/>
              <a:t>Wie ben jij als ondernemer, ten opzichte van je personeel/collega’s? </a:t>
            </a:r>
          </a:p>
          <a:p>
            <a:r>
              <a:rPr lang="nl-NL" dirty="0" smtClean="0"/>
              <a:t>Denk aan je kwaliteiten, maar ook aan je valkuilen. </a:t>
            </a:r>
          </a:p>
          <a:p>
            <a:endParaRPr lang="nl-NL" dirty="0"/>
          </a:p>
          <a:p>
            <a:r>
              <a:rPr lang="nl-NL" dirty="0" smtClean="0"/>
              <a:t>Gebruik hiervoor de website:    </a:t>
            </a:r>
            <a:r>
              <a:rPr lang="nl-NL" dirty="0" smtClean="0">
                <a:solidFill>
                  <a:srgbClr val="0070C0"/>
                </a:solidFill>
              </a:rPr>
              <a:t>www.mindmeister.nl</a:t>
            </a:r>
          </a:p>
          <a:p>
            <a:endParaRPr lang="nl-NL" i="1" dirty="0">
              <a:solidFill>
                <a:schemeClr val="bg1">
                  <a:lumMod val="50000"/>
                </a:schemeClr>
              </a:solidFill>
            </a:endParaRPr>
          </a:p>
          <a:p>
            <a:endParaRPr lang="nl-NL" i="1" dirty="0" smtClean="0">
              <a:solidFill>
                <a:schemeClr val="bg1">
                  <a:lumMod val="50000"/>
                </a:schemeClr>
              </a:solidFill>
            </a:endParaRPr>
          </a:p>
          <a:p>
            <a:r>
              <a:rPr lang="nl-NL" i="1" dirty="0" smtClean="0">
                <a:solidFill>
                  <a:schemeClr val="bg1">
                    <a:lumMod val="50000"/>
                  </a:schemeClr>
                </a:solidFill>
              </a:rPr>
              <a:t>	</a:t>
            </a:r>
            <a:br>
              <a:rPr lang="nl-NL" i="1" dirty="0" smtClean="0">
                <a:solidFill>
                  <a:schemeClr val="bg1">
                    <a:lumMod val="50000"/>
                  </a:schemeClr>
                </a:solidFill>
              </a:rPr>
            </a:br>
            <a:r>
              <a:rPr lang="nl-NL" i="1" dirty="0" smtClean="0">
                <a:solidFill>
                  <a:schemeClr val="bg1">
                    <a:lumMod val="50000"/>
                  </a:schemeClr>
                </a:solidFill>
              </a:rPr>
              <a:t>	De </a:t>
            </a:r>
            <a:r>
              <a:rPr lang="nl-NL" i="1" dirty="0" err="1" smtClean="0">
                <a:solidFill>
                  <a:schemeClr val="bg1">
                    <a:lumMod val="50000"/>
                  </a:schemeClr>
                </a:solidFill>
              </a:rPr>
              <a:t>woordweb</a:t>
            </a:r>
            <a:r>
              <a:rPr lang="nl-NL" i="1" dirty="0" smtClean="0">
                <a:solidFill>
                  <a:schemeClr val="bg1">
                    <a:lumMod val="50000"/>
                  </a:schemeClr>
                </a:solidFill>
              </a:rPr>
              <a:t> is zoals jij jezelf ziet, </a:t>
            </a:r>
            <a:br>
              <a:rPr lang="nl-NL" i="1" dirty="0" smtClean="0">
                <a:solidFill>
                  <a:schemeClr val="bg1">
                    <a:lumMod val="50000"/>
                  </a:schemeClr>
                </a:solidFill>
              </a:rPr>
            </a:br>
            <a:r>
              <a:rPr lang="nl-NL" i="1" dirty="0" smtClean="0">
                <a:solidFill>
                  <a:schemeClr val="bg1">
                    <a:lumMod val="50000"/>
                  </a:schemeClr>
                </a:solidFill>
              </a:rPr>
              <a:t>	later gaan we er nog een dieper op in. </a:t>
            </a:r>
          </a:p>
        </p:txBody>
      </p:sp>
    </p:spTree>
    <p:extLst>
      <p:ext uri="{BB962C8B-B14F-4D97-AF65-F5344CB8AC3E}">
        <p14:creationId xmlns:p14="http://schemas.microsoft.com/office/powerpoint/2010/main" val="345580385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a1.thmxhelicon">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a1.thmxhelicon" id="{4C0CB779-B3CB-4A85-8EBB-133584232EB6}" vid="{493BFFA2-021F-4C17-A78F-752E92ED896C}"/>
    </a:ext>
  </a:extLst>
</a:theme>
</file>

<file path=docProps/app.xml><?xml version="1.0" encoding="utf-8"?>
<Properties xmlns="http://schemas.openxmlformats.org/officeDocument/2006/extended-properties" xmlns:vt="http://schemas.openxmlformats.org/officeDocument/2006/docPropsVTypes">
  <Template>Thema1.thmxhelicon</Template>
  <TotalTime>612</TotalTime>
  <Words>1356</Words>
  <Application>Microsoft Office PowerPoint</Application>
  <PresentationFormat>Breedbeeld</PresentationFormat>
  <Paragraphs>194</Paragraphs>
  <Slides>33</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33</vt:i4>
      </vt:variant>
    </vt:vector>
  </HeadingPairs>
  <TitlesOfParts>
    <vt:vector size="37" baseType="lpstr">
      <vt:lpstr>Arial</vt:lpstr>
      <vt:lpstr>Calibri</vt:lpstr>
      <vt:lpstr>Wingdings</vt:lpstr>
      <vt:lpstr>Thema1.thmxhelicon</vt:lpstr>
      <vt:lpstr>SOFT SKILLS</vt:lpstr>
      <vt:lpstr>Wat gaan we doen?</vt:lpstr>
      <vt:lpstr>Plan van toetsing en afsluiting</vt:lpstr>
      <vt:lpstr>PowerPoint-presentatie</vt:lpstr>
      <vt:lpstr>Hoe goed ken jij jezelf?!</vt:lpstr>
      <vt:lpstr>Ondernemersstijlen</vt:lpstr>
      <vt:lpstr>PowerPoint-presentatie</vt:lpstr>
      <vt:lpstr>PowerPoint-presentatie</vt:lpstr>
      <vt:lpstr>Opdracht 1.1 </vt:lpstr>
      <vt:lpstr>‘’Aard van het beestje</vt:lpstr>
      <vt:lpstr>De Haan </vt:lpstr>
      <vt:lpstr>De Vlinder</vt:lpstr>
      <vt:lpstr>De Bij </vt:lpstr>
      <vt:lpstr>De Uil</vt:lpstr>
      <vt:lpstr>Doe de test!</vt:lpstr>
      <vt:lpstr>Opdracht 1.2</vt:lpstr>
      <vt:lpstr>Opdracht 2.1</vt:lpstr>
      <vt:lpstr>Situationeel leidinggeven </vt:lpstr>
      <vt:lpstr>Instrueren van het personeel</vt:lpstr>
      <vt:lpstr>Instrueren </vt:lpstr>
      <vt:lpstr>Instrueren </vt:lpstr>
      <vt:lpstr>Instrueren </vt:lpstr>
      <vt:lpstr>Instrueren</vt:lpstr>
      <vt:lpstr>Checklist instrueren medewerkers algemeen  </vt:lpstr>
      <vt:lpstr>Opdracht 3.1 </vt:lpstr>
      <vt:lpstr>Overige stijlen van leidinggeven </vt:lpstr>
      <vt:lpstr>Wat is feedback</vt:lpstr>
      <vt:lpstr>Stappen van feedback </vt:lpstr>
      <vt:lpstr>PowerPoint-presentatie</vt:lpstr>
      <vt:lpstr>Opdracht </vt:lpstr>
      <vt:lpstr>Luisteren – Samenvatten - Doorvragen</vt:lpstr>
      <vt:lpstr>Luisteren – Samenvatten - Doorvragen</vt:lpstr>
      <vt:lpstr>Luisteren – Samenvatten - Doorvragen</vt:lpstr>
    </vt:vector>
  </TitlesOfParts>
  <Company>Helicon Opleidingen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Hoe goed ken jij jezelf?!</dc:title>
  <dc:creator>Nea Wolfs</dc:creator>
  <cp:lastModifiedBy>Nea Wolfs</cp:lastModifiedBy>
  <cp:revision>29</cp:revision>
  <dcterms:created xsi:type="dcterms:W3CDTF">2018-11-12T13:18:11Z</dcterms:created>
  <dcterms:modified xsi:type="dcterms:W3CDTF">2019-01-08T12:35:23Z</dcterms:modified>
</cp:coreProperties>
</file>