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5"/>
  </p:notesMasterIdLst>
  <p:sldIdLst>
    <p:sldId id="256" r:id="rId2"/>
    <p:sldId id="259" r:id="rId3"/>
    <p:sldId id="294" r:id="rId4"/>
    <p:sldId id="295" r:id="rId5"/>
    <p:sldId id="306" r:id="rId6"/>
    <p:sldId id="266" r:id="rId7"/>
    <p:sldId id="267" r:id="rId8"/>
    <p:sldId id="260" r:id="rId9"/>
    <p:sldId id="261" r:id="rId10"/>
    <p:sldId id="268" r:id="rId11"/>
    <p:sldId id="262" r:id="rId12"/>
    <p:sldId id="263" r:id="rId13"/>
    <p:sldId id="258" r:id="rId14"/>
    <p:sldId id="269" r:id="rId15"/>
    <p:sldId id="257" r:id="rId16"/>
    <p:sldId id="264" r:id="rId17"/>
    <p:sldId id="298" r:id="rId18"/>
    <p:sldId id="307" r:id="rId19"/>
    <p:sldId id="308" r:id="rId20"/>
    <p:sldId id="309" r:id="rId21"/>
    <p:sldId id="310" r:id="rId22"/>
    <p:sldId id="311" r:id="rId23"/>
    <p:sldId id="320" r:id="rId24"/>
    <p:sldId id="312" r:id="rId25"/>
    <p:sldId id="313" r:id="rId26"/>
    <p:sldId id="321" r:id="rId27"/>
    <p:sldId id="314" r:id="rId28"/>
    <p:sldId id="315" r:id="rId29"/>
    <p:sldId id="323" r:id="rId30"/>
    <p:sldId id="265" r:id="rId31"/>
    <p:sldId id="270" r:id="rId32"/>
    <p:sldId id="271" r:id="rId33"/>
    <p:sldId id="324" r:id="rId34"/>
    <p:sldId id="322" r:id="rId35"/>
    <p:sldId id="272" r:id="rId36"/>
    <p:sldId id="273" r:id="rId37"/>
    <p:sldId id="275" r:id="rId38"/>
    <p:sldId id="274" r:id="rId39"/>
    <p:sldId id="277" r:id="rId40"/>
    <p:sldId id="276" r:id="rId41"/>
    <p:sldId id="301" r:id="rId42"/>
    <p:sldId id="278" r:id="rId43"/>
    <p:sldId id="279" r:id="rId44"/>
    <p:sldId id="282" r:id="rId45"/>
    <p:sldId id="299" r:id="rId46"/>
    <p:sldId id="300" r:id="rId47"/>
    <p:sldId id="285" r:id="rId48"/>
    <p:sldId id="286" r:id="rId49"/>
    <p:sldId id="297" r:id="rId50"/>
    <p:sldId id="296" r:id="rId51"/>
    <p:sldId id="283" r:id="rId52"/>
    <p:sldId id="302" r:id="rId53"/>
    <p:sldId id="303" r:id="rId54"/>
    <p:sldId id="304" r:id="rId55"/>
    <p:sldId id="305" r:id="rId56"/>
    <p:sldId id="284" r:id="rId57"/>
    <p:sldId id="287" r:id="rId58"/>
    <p:sldId id="288" r:id="rId59"/>
    <p:sldId id="290" r:id="rId60"/>
    <p:sldId id="289" r:id="rId61"/>
    <p:sldId id="291" r:id="rId62"/>
    <p:sldId id="292" r:id="rId63"/>
    <p:sldId id="293" r:id="rId64"/>
  </p:sldIdLst>
  <p:sldSz cx="9144000" cy="6858000" type="screen4x3"/>
  <p:notesSz cx="6858000" cy="9144000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/>
  </p:normalViewPr>
  <p:slideViewPr>
    <p:cSldViewPr>
      <p:cViewPr>
        <p:scale>
          <a:sx n="75" d="100"/>
          <a:sy n="75" d="100"/>
        </p:scale>
        <p:origin x="-1668" y="-5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4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0.xml"/><Relationship Id="rId2" Type="http://schemas.openxmlformats.org/officeDocument/2006/relationships/slide" Target="slides/slide37.xml"/><Relationship Id="rId1" Type="http://schemas.openxmlformats.org/officeDocument/2006/relationships/slide" Target="slides/slide12.xml"/><Relationship Id="rId5" Type="http://schemas.openxmlformats.org/officeDocument/2006/relationships/slide" Target="slides/slide56.xml"/><Relationship Id="rId4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65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het opmaakprofiel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B78847E-4E06-4FF5-8E94-432A96AE2957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24137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fld id="{84AB73C8-2D16-401C-9B52-01C9D50F1C68}" type="slidenum">
              <a:rPr lang="nl-NL" altLang="nl-NL" sz="1200" smtClean="0"/>
              <a:pPr/>
              <a:t>1</a:t>
            </a:fld>
            <a:endParaRPr lang="nl-NL" altLang="nl-NL" sz="1200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fld id="{88083F88-5F3C-4760-AEFD-B5ED069EAD90}" type="slidenum">
              <a:rPr lang="nl-NL" altLang="nl-NL" sz="1200" smtClean="0"/>
              <a:pPr/>
              <a:t>13</a:t>
            </a:fld>
            <a:endParaRPr lang="nl-NL" altLang="nl-NL" sz="1200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E0921-26B2-4ECF-9D75-31CD8D4892EE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4396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42847-EA4E-4EC0-B310-9841EC39E317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1176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25D34-A9C5-4DDF-8E2E-003B6745B733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6114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el, illustratie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llustratie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nl-NL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C1AA0-90B7-43D7-AE4C-CBF903993C0F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7547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33E9C-6A59-4E47-A67C-68038F8208BB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3234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el, tekst en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grafiek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nl-NL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0B821-4E43-4899-9E01-DD833FBE92D6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0900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AAC77-B2E4-44FD-88CF-99D3D2A89B2C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6227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B6DEA-1F76-4D21-8F4C-779B432C79F7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53069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40C87-A86B-4F72-B685-36202CE0B17F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800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79F65-13C0-48D7-BC10-C110E35E50FE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4479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5A0FA-00DE-4F06-B064-D3470D9B45A8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1649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DD10F-B332-4741-BA4B-A6B90F075DA9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4857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20214-104B-41E1-B03D-254BE6055C04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8959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C5323-7B4F-49C5-813B-C220328A21F1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2384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het opmaakprofiel van de modeltitel te bewerken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het opmaakprofiel van de modeltekst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  <a:p>
            <a:pPr lvl="4"/>
            <a:r>
              <a:rPr lang="nl-NL" altLang="nl-NL" smtClean="0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C4AD4D5-6D62-42D9-91ED-8FF12B5C64A0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tqg34FzWcrQ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://upload.wikimedia.org/wikipedia/commons/f/fd/Hydraulic_circuit_directional_control.pn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://upload.wikimedia.org/wikipedia/commons/c/c4/Gear_pump.png" TargetMode="Externa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://upload.wikimedia.org/wikipedia/commons/2/23/Gear_pump_exploded.png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5oz3ZZl_bO4" TargetMode="Externa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Graafmachine-bouw</a:t>
            </a: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638800" y="1981200"/>
            <a:ext cx="2819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nl-NL" altLang="nl-NL" sz="2400" smtClean="0"/>
              <a:t>Rupsen 	</a:t>
            </a:r>
          </a:p>
          <a:p>
            <a:pPr>
              <a:lnSpc>
                <a:spcPct val="90000"/>
              </a:lnSpc>
            </a:pPr>
            <a:r>
              <a:rPr lang="nl-NL" altLang="nl-NL" sz="2400" smtClean="0"/>
              <a:t>metaal - rubber</a:t>
            </a:r>
          </a:p>
          <a:p>
            <a:pPr lvl="1">
              <a:lnSpc>
                <a:spcPct val="90000"/>
              </a:lnSpc>
            </a:pPr>
            <a:r>
              <a:rPr lang="nl-NL" altLang="nl-NL" sz="2000" smtClean="0"/>
              <a:t>profiel</a:t>
            </a:r>
          </a:p>
          <a:p>
            <a:pPr lvl="1">
              <a:lnSpc>
                <a:spcPct val="90000"/>
              </a:lnSpc>
            </a:pPr>
            <a:r>
              <a:rPr lang="nl-NL" altLang="nl-NL" sz="2000" smtClean="0"/>
              <a:t>rots</a:t>
            </a:r>
          </a:p>
          <a:p>
            <a:pPr lvl="1">
              <a:lnSpc>
                <a:spcPct val="90000"/>
              </a:lnSpc>
            </a:pPr>
            <a:r>
              <a:rPr lang="nl-NL" altLang="nl-NL" sz="2000" smtClean="0"/>
              <a:t>glad</a:t>
            </a:r>
          </a:p>
          <a:p>
            <a:pPr>
              <a:lnSpc>
                <a:spcPct val="90000"/>
              </a:lnSpc>
            </a:pPr>
            <a:r>
              <a:rPr lang="nl-NL" altLang="nl-NL" sz="2400" smtClean="0"/>
              <a:t>onderwagen</a:t>
            </a:r>
          </a:p>
          <a:p>
            <a:pPr>
              <a:lnSpc>
                <a:spcPct val="90000"/>
              </a:lnSpc>
            </a:pPr>
            <a:r>
              <a:rPr lang="nl-NL" altLang="nl-NL" sz="2400" smtClean="0"/>
              <a:t>bovenwagen</a:t>
            </a:r>
          </a:p>
          <a:p>
            <a:pPr>
              <a:lnSpc>
                <a:spcPct val="90000"/>
              </a:lnSpc>
            </a:pPr>
            <a:r>
              <a:rPr lang="nl-NL" altLang="nl-NL" sz="2400" smtClean="0"/>
              <a:t>giek</a:t>
            </a:r>
          </a:p>
          <a:p>
            <a:pPr>
              <a:lnSpc>
                <a:spcPct val="90000"/>
              </a:lnSpc>
            </a:pPr>
            <a:endParaRPr lang="nl-NL" altLang="nl-NL" sz="24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nl-NL" altLang="nl-NL" sz="2400" smtClean="0"/>
              <a:t>	</a:t>
            </a:r>
          </a:p>
        </p:txBody>
      </p:sp>
      <p:pic>
        <p:nvPicPr>
          <p:cNvPr id="2052" name="Picture 5" descr="C:\Documents and Settings\Jurrien\Application Data\Microsoft\Media Catalog\cat2.jpg"/>
          <p:cNvPicPr preferRelativeResize="0">
            <a:picLocks noGrp="1" noChangeAspect="1" noChangeArrowheads="1"/>
          </p:cNvPicPr>
          <p:nvPr>
            <p:ph type="clipArt"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2105025"/>
            <a:ext cx="4957763" cy="3416300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loonwerkfoto\grondverzet\kraan-talud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708"/>
            <a:ext cx="9697077" cy="727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Graafmachine -bakken</a:t>
            </a:r>
          </a:p>
        </p:txBody>
      </p:sp>
      <p:sp>
        <p:nvSpPr>
          <p:cNvPr id="12291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524000"/>
            <a:ext cx="3810000" cy="685800"/>
          </a:xfrm>
        </p:spPr>
        <p:txBody>
          <a:bodyPr/>
          <a:lstStyle/>
          <a:p>
            <a:r>
              <a:rPr lang="nl-NL" altLang="nl-NL" sz="2800" smtClean="0"/>
              <a:t>knijperbak</a:t>
            </a:r>
          </a:p>
        </p:txBody>
      </p:sp>
      <p:pic>
        <p:nvPicPr>
          <p:cNvPr id="12292" name="Picture 5" descr="C:\Documents and Settings\Jurrien\Application Data\Microsoft\Media Catalog\knijpbak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2009775"/>
            <a:ext cx="7315200" cy="4467225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C:\Documents and Settings\Jurrien\Application Data\Microsoft\Media Catalog\andersombak1.jpg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1981200"/>
            <a:ext cx="5791200" cy="4114800"/>
          </a:xfrm>
        </p:spPr>
      </p:pic>
      <p:sp>
        <p:nvSpPr>
          <p:cNvPr id="13315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6248400" y="1981200"/>
            <a:ext cx="2209800" cy="4114800"/>
          </a:xfrm>
        </p:spPr>
        <p:txBody>
          <a:bodyPr/>
          <a:lstStyle/>
          <a:p>
            <a:r>
              <a:rPr lang="en-US" altLang="nl-NL" sz="2800" smtClean="0"/>
              <a:t>Achterste-voren bak</a:t>
            </a:r>
            <a:endParaRPr lang="nl-NL" altLang="nl-NL" sz="2800" smtClean="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990600" y="481013"/>
            <a:ext cx="6172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4400">
                <a:solidFill>
                  <a:schemeClr val="tx2"/>
                </a:solidFill>
              </a:rPr>
              <a:t>Graafmachine -bakken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Graafmachine -bakken</a:t>
            </a:r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3810000" cy="609600"/>
          </a:xfrm>
        </p:spPr>
        <p:txBody>
          <a:bodyPr/>
          <a:lstStyle/>
          <a:p>
            <a:r>
              <a:rPr lang="nl-NL" altLang="nl-NL" sz="2800" smtClean="0"/>
              <a:t>maaikorf</a:t>
            </a:r>
          </a:p>
        </p:txBody>
      </p:sp>
      <p:pic>
        <p:nvPicPr>
          <p:cNvPr id="14340" name="Picture 5" descr="C:\Documents and Settings\Jurrien\Application Data\Microsoft\Media Catalog\maaikorf-roteren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2209800"/>
            <a:ext cx="7772400" cy="44196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loonwerkfoto\Herder-slootonderhoud\korf messe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5" y="20712"/>
            <a:ext cx="9344917" cy="700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Graafmachine -bakken</a:t>
            </a:r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096000" y="1981200"/>
            <a:ext cx="2362200" cy="4114800"/>
          </a:xfrm>
        </p:spPr>
        <p:txBody>
          <a:bodyPr/>
          <a:lstStyle/>
          <a:p>
            <a:r>
              <a:rPr lang="en-US" altLang="nl-NL" sz="2800" smtClean="0"/>
              <a:t>Bak voor takken</a:t>
            </a:r>
          </a:p>
          <a:p>
            <a:pPr>
              <a:buFontTx/>
              <a:buNone/>
            </a:pPr>
            <a:r>
              <a:rPr lang="en-US" altLang="nl-NL" sz="2800" smtClean="0"/>
              <a:t>	en boomstam-men</a:t>
            </a:r>
            <a:endParaRPr lang="nl-NL" altLang="nl-NL" sz="2800" smtClean="0"/>
          </a:p>
        </p:txBody>
      </p:sp>
      <p:pic>
        <p:nvPicPr>
          <p:cNvPr id="16388" name="Picture 5" descr="C:\Documents and Settings\Jurrien\Application Data\Microsoft\Media Catalog\takken laden4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24000"/>
            <a:ext cx="5943600" cy="44577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Graafmachine -bakken</a:t>
            </a:r>
          </a:p>
        </p:txBody>
      </p:sp>
      <p:sp>
        <p:nvSpPr>
          <p:cNvPr id="17411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715000" y="1981200"/>
            <a:ext cx="2743200" cy="4114800"/>
          </a:xfrm>
        </p:spPr>
        <p:txBody>
          <a:bodyPr/>
          <a:lstStyle/>
          <a:p>
            <a:r>
              <a:rPr lang="en-US" altLang="nl-NL" sz="2800" smtClean="0"/>
              <a:t>Bak met rubber</a:t>
            </a:r>
            <a:endParaRPr lang="nl-NL" altLang="nl-NL" sz="2800" smtClean="0"/>
          </a:p>
        </p:txBody>
      </p:sp>
      <p:pic>
        <p:nvPicPr>
          <p:cNvPr id="17412" name="Picture 7" descr="C:\Documents and Settings\Jurrien\Application Data\Microsoft\Media Catalog\bak-rubber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638300"/>
            <a:ext cx="5562600" cy="417195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en-US" altLang="nl-NL" smtClean="0"/>
              <a:t>Klem</a:t>
            </a:r>
            <a:endParaRPr lang="nl-NL" altLang="nl-NL" smtClean="0"/>
          </a:p>
        </p:txBody>
      </p:sp>
      <p:pic>
        <p:nvPicPr>
          <p:cNvPr id="18435" name="Picture 3" descr="C:\loonwerkfoto\TKD-Wezep\tdk-kle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47800"/>
            <a:ext cx="6934200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nl-NL" altLang="nl-NL" smtClean="0"/>
          </a:p>
        </p:txBody>
      </p:sp>
      <p:pic>
        <p:nvPicPr>
          <p:cNvPr id="19459" name="Picture 5" descr="sarenscc2800_0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1773238"/>
            <a:ext cx="7200900" cy="4967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nl-NL" altLang="nl-NL" smtClean="0"/>
          </a:p>
        </p:txBody>
      </p:sp>
      <p:pic>
        <p:nvPicPr>
          <p:cNvPr id="20483" name="Picture 5" descr="kraanongeval%20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692696"/>
            <a:ext cx="7777162" cy="5832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/>
            </a:r>
            <a:br>
              <a:rPr lang="nl-NL" altLang="nl-NL" smtClean="0"/>
            </a:br>
            <a:r>
              <a:rPr lang="nl-NL" altLang="nl-NL" smtClean="0"/>
              <a:t/>
            </a:r>
            <a:br>
              <a:rPr lang="nl-NL" altLang="nl-NL" smtClean="0"/>
            </a:br>
            <a:r>
              <a:rPr lang="nl-NL" altLang="nl-NL" smtClean="0"/>
              <a:t> </a:t>
            </a:r>
            <a:br>
              <a:rPr lang="nl-NL" altLang="nl-NL" smtClean="0"/>
            </a:br>
            <a:r>
              <a:rPr lang="nl-NL" altLang="nl-NL" smtClean="0"/>
              <a:t>	</a:t>
            </a:r>
            <a:br>
              <a:rPr lang="nl-NL" altLang="nl-NL" smtClean="0"/>
            </a:br>
            <a:endParaRPr lang="nl-NL" altLang="nl-NL" smtClean="0"/>
          </a:p>
        </p:txBody>
      </p:sp>
      <p:sp>
        <p:nvSpPr>
          <p:cNvPr id="3075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181600" y="1981200"/>
            <a:ext cx="3733800" cy="4114800"/>
          </a:xfrm>
        </p:spPr>
        <p:txBody>
          <a:bodyPr/>
          <a:lstStyle/>
          <a:p>
            <a:r>
              <a:rPr lang="nl-NL" altLang="nl-NL" sz="2800" smtClean="0"/>
              <a:t>Verstelbare giek</a:t>
            </a:r>
          </a:p>
          <a:p>
            <a:r>
              <a:rPr lang="nl-NL" altLang="nl-NL" sz="2800" smtClean="0"/>
              <a:t>offset-giek</a:t>
            </a:r>
            <a:endParaRPr lang="en-US" altLang="nl-NL" sz="2800" smtClean="0"/>
          </a:p>
          <a:p>
            <a:r>
              <a:rPr lang="nl-NL" altLang="nl-NL" sz="2800" smtClean="0"/>
              <a:t>parallelconstructie</a:t>
            </a:r>
          </a:p>
          <a:p>
            <a:r>
              <a:rPr lang="nl-NL" altLang="nl-NL" sz="2800" smtClean="0"/>
              <a:t>draaibare giek</a:t>
            </a:r>
          </a:p>
          <a:p>
            <a:endParaRPr lang="nl-NL" altLang="nl-NL" sz="2800" smtClean="0"/>
          </a:p>
        </p:txBody>
      </p:sp>
      <p:pic>
        <p:nvPicPr>
          <p:cNvPr id="3076" name="Picture 8" descr="C:\Documents and Settings\Jurrien\Application Data\Microsoft\Media Catalog\draaipuntgiek-minikraan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2057400"/>
            <a:ext cx="4953000" cy="3640138"/>
          </a:xfrm>
        </p:spPr>
      </p:pic>
      <p:sp>
        <p:nvSpPr>
          <p:cNvPr id="3077" name="Rectangle 9"/>
          <p:cNvSpPr>
            <a:spLocks noChangeArrowheads="1"/>
          </p:cNvSpPr>
          <p:nvPr/>
        </p:nvSpPr>
        <p:spPr bwMode="auto">
          <a:xfrm>
            <a:off x="2057400" y="457200"/>
            <a:ext cx="47736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4400">
                <a:solidFill>
                  <a:schemeClr val="tx2"/>
                </a:solidFill>
              </a:rPr>
              <a:t>Graafmachine-bouw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nl-NL" altLang="nl-NL" smtClean="0"/>
          </a:p>
        </p:txBody>
      </p:sp>
      <p:pic>
        <p:nvPicPr>
          <p:cNvPr id="21507" name="Picture 5" descr="kraanongeval%20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620713"/>
            <a:ext cx="7777162" cy="5832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Bouw van de machine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altLang="nl-NL" smtClean="0"/>
              <a:t>Draaikrans</a:t>
            </a:r>
          </a:p>
        </p:txBody>
      </p:sp>
      <p:pic>
        <p:nvPicPr>
          <p:cNvPr id="22532" name="Picture 5" descr="draaikrans_v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492375"/>
            <a:ext cx="5616575" cy="40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Bouw van de machine</a:t>
            </a:r>
          </a:p>
        </p:txBody>
      </p:sp>
      <p:sp>
        <p:nvSpPr>
          <p:cNvPr id="23555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altLang="nl-NL" smtClean="0"/>
              <a:t>Heel oud sprocketwiel</a:t>
            </a:r>
          </a:p>
        </p:txBody>
      </p:sp>
      <p:pic>
        <p:nvPicPr>
          <p:cNvPr id="23556" name="Picture 5" descr="d7-sprocket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2565400"/>
            <a:ext cx="5832475" cy="39290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7" name="Tekstvak 1"/>
          <p:cNvSpPr txBox="1">
            <a:spLocks noChangeArrowheads="1"/>
          </p:cNvSpPr>
          <p:nvPr/>
        </p:nvSpPr>
        <p:spPr bwMode="auto">
          <a:xfrm>
            <a:off x="827088" y="1125538"/>
            <a:ext cx="6635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2400">
                <a:solidFill>
                  <a:srgbClr val="00B0F0"/>
                </a:solidFill>
                <a:hlinkClick r:id="rId3"/>
              </a:rPr>
              <a:t>klik</a:t>
            </a:r>
            <a:endParaRPr lang="nl-NL" altLang="nl-NL" sz="240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Sprocketwiel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altLang="nl-NL" smtClean="0"/>
          </a:p>
        </p:txBody>
      </p:sp>
      <p:pic>
        <p:nvPicPr>
          <p:cNvPr id="24580" name="Picture 5" descr="Sprockets%20EX60-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628775"/>
            <a:ext cx="6480175" cy="489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z="4000" smtClean="0"/>
              <a:t>Bouw van de machine-zwenkmotor</a:t>
            </a:r>
          </a:p>
        </p:txBody>
      </p:sp>
      <p:pic>
        <p:nvPicPr>
          <p:cNvPr id="25603" name="Picture 5" descr="DSCN244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557338"/>
            <a:ext cx="7488237" cy="4968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Bouw van de machine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84313"/>
            <a:ext cx="7772400" cy="4611687"/>
          </a:xfrm>
        </p:spPr>
        <p:txBody>
          <a:bodyPr/>
          <a:lstStyle/>
          <a:p>
            <a:r>
              <a:rPr lang="nl-NL" altLang="nl-NL" smtClean="0"/>
              <a:t>Centrale doorvoer</a:t>
            </a:r>
          </a:p>
        </p:txBody>
      </p:sp>
      <p:pic>
        <p:nvPicPr>
          <p:cNvPr id="26628" name="Picture 5" descr="DSCN244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989138"/>
            <a:ext cx="6121400" cy="472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Bouw van de machine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628775"/>
            <a:ext cx="3810000" cy="4467225"/>
          </a:xfrm>
        </p:spPr>
        <p:txBody>
          <a:bodyPr/>
          <a:lstStyle/>
          <a:p>
            <a:r>
              <a:rPr lang="nl-NL" altLang="nl-NL" sz="2800" smtClean="0"/>
              <a:t>Centrale doorvoer</a:t>
            </a:r>
          </a:p>
        </p:txBody>
      </p:sp>
      <p:pic>
        <p:nvPicPr>
          <p:cNvPr id="27652" name="Picture 6" descr="DSCN247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2349500"/>
            <a:ext cx="5759450" cy="43195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Bouw van de machine</a:t>
            </a:r>
          </a:p>
        </p:txBody>
      </p:sp>
      <p:pic>
        <p:nvPicPr>
          <p:cNvPr id="28675" name="Picture 5" descr="Luchtfilters - AR79679 en AR7968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0" y="1628775"/>
            <a:ext cx="5400675" cy="4860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Bouw van de machine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altLang="nl-NL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File:Hydraulic circuit directional control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7150"/>
            <a:ext cx="8569325" cy="673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Binnendraaier</a:t>
            </a:r>
            <a:endParaRPr lang="nl-NL" altLang="nl-NL" smtClean="0"/>
          </a:p>
        </p:txBody>
      </p:sp>
      <p:pic>
        <p:nvPicPr>
          <p:cNvPr id="4099" name="Picture 3" descr="C:\loonwerkfoto\graafmachines\binnendraai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543050"/>
            <a:ext cx="716280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altLang="nl-NL" smtClean="0"/>
              <a:t>Graafmachine-pompen</a:t>
            </a:r>
            <a:endParaRPr lang="nl-NL" altLang="nl-NL" smtClean="0"/>
          </a:p>
        </p:txBody>
      </p:sp>
      <p:sp>
        <p:nvSpPr>
          <p:cNvPr id="31747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553200" y="1447800"/>
            <a:ext cx="2362200" cy="4114800"/>
          </a:xfrm>
        </p:spPr>
        <p:txBody>
          <a:bodyPr/>
          <a:lstStyle/>
          <a:p>
            <a:r>
              <a:rPr lang="en-US" altLang="nl-NL" sz="2800" smtClean="0"/>
              <a:t>Motor +</a:t>
            </a:r>
          </a:p>
          <a:p>
            <a:pPr>
              <a:buFontTx/>
              <a:buNone/>
            </a:pPr>
            <a:r>
              <a:rPr lang="en-US" altLang="nl-NL" sz="2800" smtClean="0"/>
              <a:t>	oliepompen</a:t>
            </a:r>
            <a:endParaRPr lang="nl-NL" altLang="nl-NL" sz="2800" smtClean="0"/>
          </a:p>
        </p:txBody>
      </p:sp>
      <p:pic>
        <p:nvPicPr>
          <p:cNvPr id="31748" name="Picture 6" descr="C:\Documents and Settings\Jurrien\Application Data\Microsoft\Media Catalog\motor+pompen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1447800"/>
            <a:ext cx="5334000" cy="4629150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loonwerkfoto\lesmateriaal\PLUNJERPOMP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672" y="-1035496"/>
            <a:ext cx="12192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6308725" y="4562475"/>
            <a:ext cx="21828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l-NL" sz="2800" b="1"/>
              <a:t>plunjerpomp</a:t>
            </a:r>
            <a:endParaRPr lang="nl-NL" altLang="nl-NL" sz="2800" b="1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loonwerkfoto\lesmateriaal\TADWIELPOMP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72533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12725" y="5476875"/>
            <a:ext cx="23606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l-NL" sz="2800" b="1"/>
              <a:t>tandwielpomp</a:t>
            </a:r>
            <a:endParaRPr lang="nl-NL" altLang="nl-NL" sz="2800" b="1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Bestand:Gear pump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33375"/>
            <a:ext cx="7918450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File:Gear pump exploded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88913"/>
            <a:ext cx="8866187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Graafmachine-dozerblad</a:t>
            </a:r>
            <a:endParaRPr lang="nl-NL" altLang="nl-NL" smtClean="0"/>
          </a:p>
        </p:txBody>
      </p:sp>
      <p:pic>
        <p:nvPicPr>
          <p:cNvPr id="36867" name="Picture 3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7000" y="1981200"/>
            <a:ext cx="6019800" cy="4495800"/>
          </a:xfrm>
        </p:spPr>
      </p:pic>
      <p:sp>
        <p:nvSpPr>
          <p:cNvPr id="368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3810000" cy="381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nl-NL" altLang="nl-NL" sz="2400" smtClean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772400" cy="1143000"/>
          </a:xfrm>
        </p:spPr>
        <p:txBody>
          <a:bodyPr/>
          <a:lstStyle/>
          <a:p>
            <a:r>
              <a:rPr lang="en-US" altLang="nl-NL" smtClean="0"/>
              <a:t>Graafmachine-cabine</a:t>
            </a:r>
            <a:endParaRPr lang="nl-NL" altLang="nl-NL" smtClean="0"/>
          </a:p>
        </p:txBody>
      </p:sp>
      <p:sp>
        <p:nvSpPr>
          <p:cNvPr id="37891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343400" y="1295400"/>
            <a:ext cx="3810000" cy="533400"/>
          </a:xfrm>
        </p:spPr>
        <p:txBody>
          <a:bodyPr/>
          <a:lstStyle/>
          <a:p>
            <a:endParaRPr lang="nl-NL" altLang="nl-NL" sz="2800" smtClean="0"/>
          </a:p>
        </p:txBody>
      </p:sp>
      <p:pic>
        <p:nvPicPr>
          <p:cNvPr id="37892" name="Picture 5" descr="C:\Documents and Settings\Jurrien\Application Data\Microsoft\Media Catalog\cabine2-kuiken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6800" y="1447800"/>
            <a:ext cx="7086600" cy="4876800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altLang="nl-NL" smtClean="0"/>
              <a:t>Slangbreekbeveiliging</a:t>
            </a:r>
            <a:endParaRPr lang="nl-NL" altLang="nl-NL" smtClean="0"/>
          </a:p>
        </p:txBody>
      </p:sp>
      <p:pic>
        <p:nvPicPr>
          <p:cNvPr id="38915" name="Picture 5" descr="C:\Documents and Settings\Jurrien\Application Data\Microsoft\Media Catalog\slangbreukbev.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1371600"/>
            <a:ext cx="6477000" cy="4857750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40" y="115227"/>
            <a:ext cx="7560840" cy="6742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4343400" y="1473200"/>
            <a:ext cx="15478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l-NL" sz="2800" b="1">
                <a:solidFill>
                  <a:schemeClr val="bg1"/>
                </a:solidFill>
              </a:rPr>
              <a:t>Joy-stick</a:t>
            </a:r>
            <a:endParaRPr lang="nl-NL" altLang="nl-NL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nl-NL" smtClean="0"/>
              <a:t>Graafmachine-ergonomie</a:t>
            </a:r>
            <a:endParaRPr lang="nl-NL" altLang="nl-NL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1905000"/>
            <a:ext cx="6400800" cy="838200"/>
          </a:xfrm>
        </p:spPr>
        <p:txBody>
          <a:bodyPr/>
          <a:lstStyle/>
          <a:p>
            <a:r>
              <a:rPr lang="en-US" altLang="nl-NL" smtClean="0"/>
              <a:t>Plezierige werkomgeving</a:t>
            </a:r>
            <a:endParaRPr lang="nl-NL" altLang="nl-NL" smtClean="0"/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838200" y="3124200"/>
            <a:ext cx="79867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l-NL"/>
              <a:t>Lichaam zo weinig mogelijk vervelend belasten</a:t>
            </a:r>
            <a:endParaRPr lang="nl-NL" altLang="nl-NL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Spoorbreedte verstelling</a:t>
            </a:r>
            <a:endParaRPr lang="nl-NL" altLang="nl-NL" smtClean="0"/>
          </a:p>
        </p:txBody>
      </p:sp>
      <p:pic>
        <p:nvPicPr>
          <p:cNvPr id="5123" name="Picture 3" descr="C:\loonwerkfoto\graafmachines\spoorbr-verstell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76400"/>
            <a:ext cx="6705600" cy="488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5105400" y="3886200"/>
            <a:ext cx="2286000" cy="485775"/>
          </a:xfrm>
          <a:prstGeom prst="leftArrow">
            <a:avLst>
              <a:gd name="adj1" fmla="val 50000"/>
              <a:gd name="adj2" fmla="val 117647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altLang="nl-NL" smtClean="0"/>
              <a:t>Graafmachine-sprocketwiel</a:t>
            </a:r>
            <a:endParaRPr lang="nl-NL" altLang="nl-NL" smtClean="0"/>
          </a:p>
        </p:txBody>
      </p:sp>
      <p:pic>
        <p:nvPicPr>
          <p:cNvPr id="28677" name="Picture 5" descr="C:\Documents and Settings\Jurrien\Application Data\Microsoft\Media Catalog\sprocketwiel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219200"/>
            <a:ext cx="7086600" cy="5349875"/>
          </a:xfrm>
        </p:spPr>
      </p:pic>
      <p:sp>
        <p:nvSpPr>
          <p:cNvPr id="41988" name="AutoShape 7"/>
          <p:cNvSpPr>
            <a:spLocks noChangeArrowheads="1"/>
          </p:cNvSpPr>
          <p:nvPr/>
        </p:nvSpPr>
        <p:spPr bwMode="auto">
          <a:xfrm>
            <a:off x="2971800" y="3657600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nl-NL" altLang="nl-NL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STEMPELEN</a:t>
            </a:r>
            <a:endParaRPr lang="nl-NL" altLang="nl-NL" smtClean="0"/>
          </a:p>
        </p:txBody>
      </p:sp>
      <p:pic>
        <p:nvPicPr>
          <p:cNvPr id="430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675" y="1719263"/>
            <a:ext cx="6229350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Graafmachine -veiligheid</a:t>
            </a:r>
            <a:endParaRPr lang="nl-NL" altLang="nl-NL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nl-NL" smtClean="0"/>
              <a:t>Arbo-wet</a:t>
            </a:r>
          </a:p>
          <a:p>
            <a:r>
              <a:rPr lang="en-US" altLang="nl-NL" smtClean="0"/>
              <a:t>Kabels en leiding</a:t>
            </a:r>
          </a:p>
          <a:p>
            <a:r>
              <a:rPr lang="en-US" altLang="nl-NL" smtClean="0"/>
              <a:t>Tijdens het graven</a:t>
            </a:r>
          </a:p>
          <a:p>
            <a:r>
              <a:rPr lang="en-US" altLang="nl-NL" smtClean="0"/>
              <a:t>Tijdens hijswerk</a:t>
            </a:r>
          </a:p>
          <a:p>
            <a:endParaRPr lang="nl-NL" altLang="nl-NL" smtClean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loonwerkfoto\grondverzet\niers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381000" y="838200"/>
            <a:ext cx="28273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l-NL" sz="2800"/>
              <a:t>Tijdens het graven</a:t>
            </a:r>
            <a:endParaRPr lang="nl-NL" altLang="nl-NL" sz="280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Veiligheid bij hijswerk</a:t>
            </a:r>
            <a:endParaRPr lang="nl-NL" altLang="nl-NL" smtClean="0"/>
          </a:p>
        </p:txBody>
      </p:sp>
      <p:sp>
        <p:nvSpPr>
          <p:cNvPr id="46083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334000" y="1981200"/>
            <a:ext cx="3429000" cy="4114800"/>
          </a:xfrm>
        </p:spPr>
        <p:txBody>
          <a:bodyPr/>
          <a:lstStyle/>
          <a:p>
            <a:r>
              <a:rPr lang="en-US" altLang="nl-NL" sz="2800" smtClean="0"/>
              <a:t>Keuring kraan</a:t>
            </a:r>
          </a:p>
          <a:p>
            <a:r>
              <a:rPr lang="en-US" altLang="nl-NL" sz="2800" smtClean="0"/>
              <a:t>Lastvluchttabel</a:t>
            </a:r>
          </a:p>
          <a:p>
            <a:r>
              <a:rPr lang="en-US" altLang="nl-NL" sz="2800" smtClean="0"/>
              <a:t>Overlastsignalering</a:t>
            </a:r>
          </a:p>
          <a:p>
            <a:r>
              <a:rPr lang="en-US" altLang="nl-NL" sz="2800" smtClean="0"/>
              <a:t>Slang-en leiding </a:t>
            </a:r>
          </a:p>
          <a:p>
            <a:pPr>
              <a:buFontTx/>
              <a:buNone/>
            </a:pPr>
            <a:r>
              <a:rPr lang="en-US" altLang="nl-NL" sz="2800" smtClean="0"/>
              <a:t>	beveiliging</a:t>
            </a:r>
          </a:p>
          <a:p>
            <a:r>
              <a:rPr lang="en-US" altLang="nl-NL" sz="2800" smtClean="0"/>
              <a:t>Goede bevestiging </a:t>
            </a:r>
          </a:p>
          <a:p>
            <a:pPr>
              <a:buFontTx/>
              <a:buNone/>
            </a:pPr>
            <a:r>
              <a:rPr lang="en-US" altLang="nl-NL" sz="2800" smtClean="0"/>
              <a:t>	hijshaak</a:t>
            </a:r>
            <a:endParaRPr lang="nl-NL" altLang="nl-NL" sz="2800" smtClean="0"/>
          </a:p>
        </p:txBody>
      </p:sp>
      <p:pic>
        <p:nvPicPr>
          <p:cNvPr id="46084" name="Picture 6" descr="C:\loonwerkfoto\graafmachines\kraankeuring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2038350"/>
            <a:ext cx="4953000" cy="4057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41"/>
          <p:cNvSpPr>
            <a:spLocks noChangeArrowheads="1"/>
          </p:cNvSpPr>
          <p:nvPr/>
        </p:nvSpPr>
        <p:spPr bwMode="auto">
          <a:xfrm>
            <a:off x="762000" y="609600"/>
            <a:ext cx="838517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3600" b="1">
                <a:solidFill>
                  <a:srgbClr val="000000"/>
                </a:solidFill>
                <a:cs typeface="Times New Roman" charset="0"/>
              </a:rPr>
              <a:t>Keuringsrapport kunststof hijsbanden</a:t>
            </a:r>
            <a:endParaRPr lang="nl-NL" altLang="nl-NL" sz="3600">
              <a:cs typeface="Times New Roman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nl-NL" altLang="nl-NL" sz="3600" b="1">
                <a:solidFill>
                  <a:srgbClr val="000000"/>
                </a:solidFill>
                <a:cs typeface="Times New Roman" charset="0"/>
              </a:rPr>
              <a:t> </a:t>
            </a:r>
            <a:endParaRPr lang="nl-NL" altLang="nl-NL" sz="3600">
              <a:cs typeface="Times New Roman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nl-NL" altLang="nl-NL" sz="3600"/>
          </a:p>
        </p:txBody>
      </p:sp>
      <p:grpSp>
        <p:nvGrpSpPr>
          <p:cNvPr id="47107" name="Group 180"/>
          <p:cNvGrpSpPr>
            <a:grpSpLocks/>
          </p:cNvGrpSpPr>
          <p:nvPr/>
        </p:nvGrpSpPr>
        <p:grpSpPr bwMode="auto">
          <a:xfrm>
            <a:off x="762000" y="1828800"/>
            <a:ext cx="7848600" cy="4267200"/>
            <a:chOff x="-3" y="535"/>
            <a:chExt cx="3334" cy="2406"/>
          </a:xfrm>
        </p:grpSpPr>
        <p:grpSp>
          <p:nvGrpSpPr>
            <p:cNvPr id="47108" name="Group 178"/>
            <p:cNvGrpSpPr>
              <a:grpSpLocks/>
            </p:cNvGrpSpPr>
            <p:nvPr/>
          </p:nvGrpSpPr>
          <p:grpSpPr bwMode="auto">
            <a:xfrm>
              <a:off x="0" y="538"/>
              <a:ext cx="3328" cy="2400"/>
              <a:chOff x="0" y="538"/>
              <a:chExt cx="3328" cy="2400"/>
            </a:xfrm>
          </p:grpSpPr>
          <p:grpSp>
            <p:nvGrpSpPr>
              <p:cNvPr id="47110" name="Group 155"/>
              <p:cNvGrpSpPr>
                <a:grpSpLocks/>
              </p:cNvGrpSpPr>
              <p:nvPr/>
            </p:nvGrpSpPr>
            <p:grpSpPr bwMode="auto">
              <a:xfrm>
                <a:off x="0" y="538"/>
                <a:ext cx="1114" cy="480"/>
                <a:chOff x="0" y="538"/>
                <a:chExt cx="1114" cy="480"/>
              </a:xfrm>
            </p:grpSpPr>
            <p:sp>
              <p:nvSpPr>
                <p:cNvPr id="47144" name="Rectangle 142"/>
                <p:cNvSpPr>
                  <a:spLocks noChangeArrowheads="1"/>
                </p:cNvSpPr>
                <p:nvPr/>
              </p:nvSpPr>
              <p:spPr bwMode="auto">
                <a:xfrm>
                  <a:off x="24" y="538"/>
                  <a:ext cx="1066" cy="4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 b="1">
                      <a:latin typeface="Arial" charset="0"/>
                      <a:cs typeface="Arial" charset="0"/>
                    </a:rPr>
                    <a:t>Hijsbanden kunststof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cs typeface="Times New Roman" charset="0"/>
                    </a:rPr>
                    <a:t> </a:t>
                  </a: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7145" name="Rectangle 154"/>
                <p:cNvSpPr>
                  <a:spLocks noChangeArrowheads="1"/>
                </p:cNvSpPr>
                <p:nvPr/>
              </p:nvSpPr>
              <p:spPr bwMode="auto">
                <a:xfrm>
                  <a:off x="0" y="538"/>
                  <a:ext cx="1114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7111" name="Group 157"/>
              <p:cNvGrpSpPr>
                <a:grpSpLocks/>
              </p:cNvGrpSpPr>
              <p:nvPr/>
            </p:nvGrpSpPr>
            <p:grpSpPr bwMode="auto">
              <a:xfrm>
                <a:off x="1114" y="538"/>
                <a:ext cx="2214" cy="480"/>
                <a:chOff x="1114" y="538"/>
                <a:chExt cx="2214" cy="480"/>
              </a:xfrm>
            </p:grpSpPr>
            <p:sp>
              <p:nvSpPr>
                <p:cNvPr id="47142" name="Rectangle 143"/>
                <p:cNvSpPr>
                  <a:spLocks noChangeArrowheads="1"/>
                </p:cNvSpPr>
                <p:nvPr/>
              </p:nvSpPr>
              <p:spPr bwMode="auto">
                <a:xfrm>
                  <a:off x="1138" y="538"/>
                  <a:ext cx="2166" cy="4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1000">
                      <a:latin typeface="Arial" charset="0"/>
                      <a:cs typeface="Arial" charset="0"/>
                    </a:rPr>
                    <a:t> </a:t>
                  </a:r>
                  <a:endParaRPr lang="nl-NL" altLang="nl-NL" sz="1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  <p:sp>
              <p:nvSpPr>
                <p:cNvPr id="47143" name="Rectangle 156"/>
                <p:cNvSpPr>
                  <a:spLocks noChangeArrowheads="1"/>
                </p:cNvSpPr>
                <p:nvPr/>
              </p:nvSpPr>
              <p:spPr bwMode="auto">
                <a:xfrm>
                  <a:off x="1114" y="538"/>
                  <a:ext cx="2214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7112" name="Group 159"/>
              <p:cNvGrpSpPr>
                <a:grpSpLocks/>
              </p:cNvGrpSpPr>
              <p:nvPr/>
            </p:nvGrpSpPr>
            <p:grpSpPr bwMode="auto">
              <a:xfrm>
                <a:off x="0" y="1018"/>
                <a:ext cx="1114" cy="384"/>
                <a:chOff x="0" y="1018"/>
                <a:chExt cx="1114" cy="384"/>
              </a:xfrm>
            </p:grpSpPr>
            <p:sp>
              <p:nvSpPr>
                <p:cNvPr id="47140" name="Rectangle 144"/>
                <p:cNvSpPr>
                  <a:spLocks noChangeArrowheads="1"/>
                </p:cNvSpPr>
                <p:nvPr/>
              </p:nvSpPr>
              <p:spPr bwMode="auto">
                <a:xfrm>
                  <a:off x="24" y="1018"/>
                  <a:ext cx="1066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 b="1">
                      <a:latin typeface="Arial" charset="0"/>
                      <a:cs typeface="Arial" charset="0"/>
                    </a:rPr>
                    <a:t>Keuringsdatum</a:t>
                  </a:r>
                  <a:endParaRPr lang="nl-NL" altLang="nl-NL" sz="2000" b="1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 b="1"/>
                </a:p>
              </p:txBody>
            </p:sp>
            <p:sp>
              <p:nvSpPr>
                <p:cNvPr id="47141" name="Rectangle 158"/>
                <p:cNvSpPr>
                  <a:spLocks noChangeArrowheads="1"/>
                </p:cNvSpPr>
                <p:nvPr/>
              </p:nvSpPr>
              <p:spPr bwMode="auto">
                <a:xfrm>
                  <a:off x="0" y="1018"/>
                  <a:ext cx="1114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7113" name="Group 161"/>
              <p:cNvGrpSpPr>
                <a:grpSpLocks/>
              </p:cNvGrpSpPr>
              <p:nvPr/>
            </p:nvGrpSpPr>
            <p:grpSpPr bwMode="auto">
              <a:xfrm>
                <a:off x="1114" y="1018"/>
                <a:ext cx="2214" cy="384"/>
                <a:chOff x="1114" y="1018"/>
                <a:chExt cx="2214" cy="384"/>
              </a:xfrm>
            </p:grpSpPr>
            <p:sp>
              <p:nvSpPr>
                <p:cNvPr id="47138" name="Rectangle 145"/>
                <p:cNvSpPr>
                  <a:spLocks noChangeArrowheads="1"/>
                </p:cNvSpPr>
                <p:nvPr/>
              </p:nvSpPr>
              <p:spPr bwMode="auto">
                <a:xfrm>
                  <a:off x="1138" y="1018"/>
                  <a:ext cx="2166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1000">
                      <a:latin typeface="Arial" charset="0"/>
                      <a:cs typeface="Arial" charset="0"/>
                    </a:rPr>
                    <a:t> </a:t>
                  </a:r>
                  <a:endParaRPr lang="nl-NL" altLang="nl-NL" sz="1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  <p:sp>
              <p:nvSpPr>
                <p:cNvPr id="47139" name="Rectangle 160"/>
                <p:cNvSpPr>
                  <a:spLocks noChangeArrowheads="1"/>
                </p:cNvSpPr>
                <p:nvPr/>
              </p:nvSpPr>
              <p:spPr bwMode="auto">
                <a:xfrm>
                  <a:off x="1114" y="1018"/>
                  <a:ext cx="2214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7114" name="Group 163"/>
              <p:cNvGrpSpPr>
                <a:grpSpLocks/>
              </p:cNvGrpSpPr>
              <p:nvPr/>
            </p:nvGrpSpPr>
            <p:grpSpPr bwMode="auto">
              <a:xfrm>
                <a:off x="0" y="1402"/>
                <a:ext cx="1114" cy="384"/>
                <a:chOff x="0" y="1402"/>
                <a:chExt cx="1114" cy="384"/>
              </a:xfrm>
            </p:grpSpPr>
            <p:sp>
              <p:nvSpPr>
                <p:cNvPr id="47136" name="Rectangle 146"/>
                <p:cNvSpPr>
                  <a:spLocks noChangeArrowheads="1"/>
                </p:cNvSpPr>
                <p:nvPr/>
              </p:nvSpPr>
              <p:spPr bwMode="auto">
                <a:xfrm>
                  <a:off x="24" y="1402"/>
                  <a:ext cx="1066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 b="1">
                      <a:latin typeface="Arial" charset="0"/>
                      <a:cs typeface="Arial" charset="0"/>
                    </a:rPr>
                    <a:t>Opnieuw keuren op</a:t>
                  </a:r>
                  <a:endParaRPr lang="nl-NL" altLang="nl-NL" sz="2000" b="1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 b="1"/>
                </a:p>
              </p:txBody>
            </p:sp>
            <p:sp>
              <p:nvSpPr>
                <p:cNvPr id="47137" name="Rectangle 162"/>
                <p:cNvSpPr>
                  <a:spLocks noChangeArrowheads="1"/>
                </p:cNvSpPr>
                <p:nvPr/>
              </p:nvSpPr>
              <p:spPr bwMode="auto">
                <a:xfrm>
                  <a:off x="0" y="1402"/>
                  <a:ext cx="1114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7115" name="Group 165"/>
              <p:cNvGrpSpPr>
                <a:grpSpLocks/>
              </p:cNvGrpSpPr>
              <p:nvPr/>
            </p:nvGrpSpPr>
            <p:grpSpPr bwMode="auto">
              <a:xfrm>
                <a:off x="1114" y="1402"/>
                <a:ext cx="2214" cy="384"/>
                <a:chOff x="1114" y="1402"/>
                <a:chExt cx="2214" cy="384"/>
              </a:xfrm>
            </p:grpSpPr>
            <p:sp>
              <p:nvSpPr>
                <p:cNvPr id="47134" name="Rectangle 147"/>
                <p:cNvSpPr>
                  <a:spLocks noChangeArrowheads="1"/>
                </p:cNvSpPr>
                <p:nvPr/>
              </p:nvSpPr>
              <p:spPr bwMode="auto">
                <a:xfrm>
                  <a:off x="1138" y="1402"/>
                  <a:ext cx="2166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1000">
                      <a:latin typeface="Arial" charset="0"/>
                      <a:cs typeface="Arial" charset="0"/>
                    </a:rPr>
                    <a:t> </a:t>
                  </a:r>
                  <a:endParaRPr lang="nl-NL" altLang="nl-NL" sz="1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  <p:sp>
              <p:nvSpPr>
                <p:cNvPr id="47135" name="Rectangle 164"/>
                <p:cNvSpPr>
                  <a:spLocks noChangeArrowheads="1"/>
                </p:cNvSpPr>
                <p:nvPr/>
              </p:nvSpPr>
              <p:spPr bwMode="auto">
                <a:xfrm>
                  <a:off x="1114" y="1402"/>
                  <a:ext cx="2214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7116" name="Group 167"/>
              <p:cNvGrpSpPr>
                <a:grpSpLocks/>
              </p:cNvGrpSpPr>
              <p:nvPr/>
            </p:nvGrpSpPr>
            <p:grpSpPr bwMode="auto">
              <a:xfrm>
                <a:off x="0" y="1786"/>
                <a:ext cx="1114" cy="384"/>
                <a:chOff x="0" y="1786"/>
                <a:chExt cx="1114" cy="384"/>
              </a:xfrm>
            </p:grpSpPr>
            <p:sp>
              <p:nvSpPr>
                <p:cNvPr id="47132" name="Rectangle 148"/>
                <p:cNvSpPr>
                  <a:spLocks noChangeArrowheads="1"/>
                </p:cNvSpPr>
                <p:nvPr/>
              </p:nvSpPr>
              <p:spPr bwMode="auto">
                <a:xfrm>
                  <a:off x="24" y="1786"/>
                  <a:ext cx="1066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 b="1">
                      <a:latin typeface="Arial" charset="0"/>
                      <a:cs typeface="Arial" charset="0"/>
                    </a:rPr>
                    <a:t>Gekeurd door</a:t>
                  </a:r>
                  <a:endParaRPr lang="nl-NL" altLang="nl-NL" sz="2000" b="1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 b="1"/>
                </a:p>
              </p:txBody>
            </p:sp>
            <p:sp>
              <p:nvSpPr>
                <p:cNvPr id="47133" name="Rectangle 166"/>
                <p:cNvSpPr>
                  <a:spLocks noChangeArrowheads="1"/>
                </p:cNvSpPr>
                <p:nvPr/>
              </p:nvSpPr>
              <p:spPr bwMode="auto">
                <a:xfrm>
                  <a:off x="0" y="1786"/>
                  <a:ext cx="1114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7117" name="Group 169"/>
              <p:cNvGrpSpPr>
                <a:grpSpLocks/>
              </p:cNvGrpSpPr>
              <p:nvPr/>
            </p:nvGrpSpPr>
            <p:grpSpPr bwMode="auto">
              <a:xfrm>
                <a:off x="1114" y="1786"/>
                <a:ext cx="2214" cy="384"/>
                <a:chOff x="1114" y="1786"/>
                <a:chExt cx="2214" cy="384"/>
              </a:xfrm>
            </p:grpSpPr>
            <p:sp>
              <p:nvSpPr>
                <p:cNvPr id="47130" name="Rectangle 149"/>
                <p:cNvSpPr>
                  <a:spLocks noChangeArrowheads="1"/>
                </p:cNvSpPr>
                <p:nvPr/>
              </p:nvSpPr>
              <p:spPr bwMode="auto">
                <a:xfrm>
                  <a:off x="1138" y="1786"/>
                  <a:ext cx="2166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1000">
                      <a:latin typeface="Arial" charset="0"/>
                      <a:cs typeface="Arial" charset="0"/>
                    </a:rPr>
                    <a:t> </a:t>
                  </a:r>
                  <a:endParaRPr lang="nl-NL" altLang="nl-NL" sz="1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  <p:sp>
              <p:nvSpPr>
                <p:cNvPr id="47131" name="Rectangle 168"/>
                <p:cNvSpPr>
                  <a:spLocks noChangeArrowheads="1"/>
                </p:cNvSpPr>
                <p:nvPr/>
              </p:nvSpPr>
              <p:spPr bwMode="auto">
                <a:xfrm>
                  <a:off x="1114" y="1786"/>
                  <a:ext cx="2214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7118" name="Group 171"/>
              <p:cNvGrpSpPr>
                <a:grpSpLocks/>
              </p:cNvGrpSpPr>
              <p:nvPr/>
            </p:nvGrpSpPr>
            <p:grpSpPr bwMode="auto">
              <a:xfrm>
                <a:off x="0" y="2170"/>
                <a:ext cx="1114" cy="384"/>
                <a:chOff x="0" y="2170"/>
                <a:chExt cx="1114" cy="384"/>
              </a:xfrm>
            </p:grpSpPr>
            <p:sp>
              <p:nvSpPr>
                <p:cNvPr id="47128" name="Rectangle 150"/>
                <p:cNvSpPr>
                  <a:spLocks noChangeArrowheads="1"/>
                </p:cNvSpPr>
                <p:nvPr/>
              </p:nvSpPr>
              <p:spPr bwMode="auto">
                <a:xfrm>
                  <a:off x="24" y="2170"/>
                  <a:ext cx="1066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 b="1">
                      <a:latin typeface="Arial" charset="0"/>
                      <a:cs typeface="Arial" charset="0"/>
                    </a:rPr>
                    <a:t>Frequentie, zie tabel</a:t>
                  </a:r>
                  <a:endParaRPr lang="nl-NL" altLang="nl-NL" sz="2000" b="1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 b="1"/>
                </a:p>
              </p:txBody>
            </p:sp>
            <p:sp>
              <p:nvSpPr>
                <p:cNvPr id="47129" name="Rectangle 170"/>
                <p:cNvSpPr>
                  <a:spLocks noChangeArrowheads="1"/>
                </p:cNvSpPr>
                <p:nvPr/>
              </p:nvSpPr>
              <p:spPr bwMode="auto">
                <a:xfrm>
                  <a:off x="0" y="2170"/>
                  <a:ext cx="1114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7119" name="Group 173"/>
              <p:cNvGrpSpPr>
                <a:grpSpLocks/>
              </p:cNvGrpSpPr>
              <p:nvPr/>
            </p:nvGrpSpPr>
            <p:grpSpPr bwMode="auto">
              <a:xfrm>
                <a:off x="1114" y="2170"/>
                <a:ext cx="2214" cy="384"/>
                <a:chOff x="1114" y="2170"/>
                <a:chExt cx="2214" cy="384"/>
              </a:xfrm>
            </p:grpSpPr>
            <p:sp>
              <p:nvSpPr>
                <p:cNvPr id="47126" name="Rectangle 151"/>
                <p:cNvSpPr>
                  <a:spLocks noChangeArrowheads="1"/>
                </p:cNvSpPr>
                <p:nvPr/>
              </p:nvSpPr>
              <p:spPr bwMode="auto">
                <a:xfrm>
                  <a:off x="1138" y="2170"/>
                  <a:ext cx="2166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1000">
                      <a:latin typeface="Arial" charset="0"/>
                      <a:cs typeface="Arial" charset="0"/>
                    </a:rPr>
                    <a:t> </a:t>
                  </a:r>
                  <a:endParaRPr lang="nl-NL" altLang="nl-NL" sz="1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  <p:sp>
              <p:nvSpPr>
                <p:cNvPr id="47127" name="Rectangle 172"/>
                <p:cNvSpPr>
                  <a:spLocks noChangeArrowheads="1"/>
                </p:cNvSpPr>
                <p:nvPr/>
              </p:nvSpPr>
              <p:spPr bwMode="auto">
                <a:xfrm>
                  <a:off x="1114" y="2170"/>
                  <a:ext cx="2214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7120" name="Group 175"/>
              <p:cNvGrpSpPr>
                <a:grpSpLocks/>
              </p:cNvGrpSpPr>
              <p:nvPr/>
            </p:nvGrpSpPr>
            <p:grpSpPr bwMode="auto">
              <a:xfrm>
                <a:off x="0" y="2554"/>
                <a:ext cx="1114" cy="384"/>
                <a:chOff x="0" y="2554"/>
                <a:chExt cx="1114" cy="384"/>
              </a:xfrm>
            </p:grpSpPr>
            <p:sp>
              <p:nvSpPr>
                <p:cNvPr id="47124" name="Rectangle 152"/>
                <p:cNvSpPr>
                  <a:spLocks noChangeArrowheads="1"/>
                </p:cNvSpPr>
                <p:nvPr/>
              </p:nvSpPr>
              <p:spPr bwMode="auto">
                <a:xfrm>
                  <a:off x="24" y="2554"/>
                  <a:ext cx="1066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 b="1">
                      <a:latin typeface="Arial" charset="0"/>
                      <a:cs typeface="Arial" charset="0"/>
                    </a:rPr>
                    <a:t>Het hijsmiddel is:</a:t>
                  </a:r>
                  <a:r>
                    <a:rPr lang="nl-NL" altLang="nl-NL" sz="1000" b="1">
                      <a:latin typeface="Arial" charset="0"/>
                      <a:cs typeface="Arial" charset="0"/>
                    </a:rPr>
                    <a:t> </a:t>
                  </a:r>
                  <a:endParaRPr lang="nl-NL" altLang="nl-NL" sz="1000" b="1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 b="1"/>
                </a:p>
              </p:txBody>
            </p:sp>
            <p:sp>
              <p:nvSpPr>
                <p:cNvPr id="47125" name="Rectangle 174"/>
                <p:cNvSpPr>
                  <a:spLocks noChangeArrowheads="1"/>
                </p:cNvSpPr>
                <p:nvPr/>
              </p:nvSpPr>
              <p:spPr bwMode="auto">
                <a:xfrm>
                  <a:off x="0" y="2554"/>
                  <a:ext cx="1114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7121" name="Group 177"/>
              <p:cNvGrpSpPr>
                <a:grpSpLocks/>
              </p:cNvGrpSpPr>
              <p:nvPr/>
            </p:nvGrpSpPr>
            <p:grpSpPr bwMode="auto">
              <a:xfrm>
                <a:off x="1114" y="2554"/>
                <a:ext cx="2214" cy="384"/>
                <a:chOff x="1114" y="2554"/>
                <a:chExt cx="2214" cy="384"/>
              </a:xfrm>
            </p:grpSpPr>
            <p:sp>
              <p:nvSpPr>
                <p:cNvPr id="47122" name="Rectangle 153"/>
                <p:cNvSpPr>
                  <a:spLocks noChangeArrowheads="1"/>
                </p:cNvSpPr>
                <p:nvPr/>
              </p:nvSpPr>
              <p:spPr bwMode="auto">
                <a:xfrm>
                  <a:off x="1138" y="2554"/>
                  <a:ext cx="2166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 b="1">
                      <a:latin typeface="Arial" charset="0"/>
                      <a:cs typeface="Arial" charset="0"/>
                    </a:rPr>
                    <a:t>GOEDGEKEURD / AFGEKEURD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  <p:sp>
              <p:nvSpPr>
                <p:cNvPr id="47123" name="Rectangle 176"/>
                <p:cNvSpPr>
                  <a:spLocks noChangeArrowheads="1"/>
                </p:cNvSpPr>
                <p:nvPr/>
              </p:nvSpPr>
              <p:spPr bwMode="auto">
                <a:xfrm>
                  <a:off x="1114" y="2554"/>
                  <a:ext cx="2214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</p:grpSp>
        <p:sp>
          <p:nvSpPr>
            <p:cNvPr id="47109" name="Rectangle 179"/>
            <p:cNvSpPr>
              <a:spLocks noChangeArrowheads="1"/>
            </p:cNvSpPr>
            <p:nvPr/>
          </p:nvSpPr>
          <p:spPr bwMode="auto">
            <a:xfrm>
              <a:off x="-3" y="535"/>
              <a:ext cx="3334" cy="2406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l-NL" altLang="nl-NL" sz="2400"/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457200" y="303213"/>
            <a:ext cx="86899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2000" b="1">
                <a:latin typeface="Arial" charset="0"/>
                <a:cs typeface="Arial" charset="0"/>
              </a:rPr>
              <a:t>Inspectie punten kunststof hijsbanden - NEN 2557</a:t>
            </a:r>
            <a:endParaRPr lang="nl-NL" altLang="nl-NL" sz="2000">
              <a:cs typeface="Times New Roman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nl-NL" altLang="nl-NL" sz="2000"/>
          </a:p>
        </p:txBody>
      </p:sp>
      <p:grpSp>
        <p:nvGrpSpPr>
          <p:cNvPr id="48131" name="Group 59"/>
          <p:cNvGrpSpPr>
            <a:grpSpLocks/>
          </p:cNvGrpSpPr>
          <p:nvPr/>
        </p:nvGrpSpPr>
        <p:grpSpPr bwMode="auto">
          <a:xfrm>
            <a:off x="533400" y="990600"/>
            <a:ext cx="7924800" cy="5724525"/>
            <a:chOff x="-3" y="381"/>
            <a:chExt cx="3337" cy="3558"/>
          </a:xfrm>
        </p:grpSpPr>
        <p:grpSp>
          <p:nvGrpSpPr>
            <p:cNvPr id="48132" name="Group 57"/>
            <p:cNvGrpSpPr>
              <a:grpSpLocks/>
            </p:cNvGrpSpPr>
            <p:nvPr/>
          </p:nvGrpSpPr>
          <p:grpSpPr bwMode="auto">
            <a:xfrm>
              <a:off x="0" y="384"/>
              <a:ext cx="3331" cy="3552"/>
              <a:chOff x="0" y="384"/>
              <a:chExt cx="3331" cy="3552"/>
            </a:xfrm>
          </p:grpSpPr>
          <p:grpSp>
            <p:nvGrpSpPr>
              <p:cNvPr id="48134" name="Group 22"/>
              <p:cNvGrpSpPr>
                <a:grpSpLocks/>
              </p:cNvGrpSpPr>
              <p:nvPr/>
            </p:nvGrpSpPr>
            <p:grpSpPr bwMode="auto">
              <a:xfrm>
                <a:off x="0" y="384"/>
                <a:ext cx="270" cy="384"/>
                <a:chOff x="0" y="384"/>
                <a:chExt cx="270" cy="384"/>
              </a:xfrm>
            </p:grpSpPr>
            <p:sp>
              <p:nvSpPr>
                <p:cNvPr id="48186" name="Rectangle 3"/>
                <p:cNvSpPr>
                  <a:spLocks noChangeArrowheads="1"/>
                </p:cNvSpPr>
                <p:nvPr/>
              </p:nvSpPr>
              <p:spPr bwMode="auto">
                <a:xfrm>
                  <a:off x="28" y="384"/>
                  <a:ext cx="214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latin typeface="Arial" charset="0"/>
                      <a:cs typeface="Arial" charset="0"/>
                    </a:rPr>
                    <a:t>O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87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384"/>
                  <a:ext cx="270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35" name="Group 24"/>
              <p:cNvGrpSpPr>
                <a:grpSpLocks/>
              </p:cNvGrpSpPr>
              <p:nvPr/>
            </p:nvGrpSpPr>
            <p:grpSpPr bwMode="auto">
              <a:xfrm>
                <a:off x="270" y="384"/>
                <a:ext cx="3061" cy="384"/>
                <a:chOff x="270" y="384"/>
                <a:chExt cx="3061" cy="384"/>
              </a:xfrm>
            </p:grpSpPr>
            <p:sp>
              <p:nvSpPr>
                <p:cNvPr id="48184" name="Rectangle 4"/>
                <p:cNvSpPr>
                  <a:spLocks noChangeArrowheads="1"/>
                </p:cNvSpPr>
                <p:nvPr/>
              </p:nvSpPr>
              <p:spPr bwMode="auto">
                <a:xfrm>
                  <a:off x="298" y="384"/>
                  <a:ext cx="3005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latin typeface="Arial" charset="0"/>
                      <a:cs typeface="Arial" charset="0"/>
                    </a:rPr>
                    <a:t>De CE-verklaring (2a verklaring) of het certificaat is aanwezig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85" name="Rectangle 23"/>
                <p:cNvSpPr>
                  <a:spLocks noChangeArrowheads="1"/>
                </p:cNvSpPr>
                <p:nvPr/>
              </p:nvSpPr>
              <p:spPr bwMode="auto">
                <a:xfrm>
                  <a:off x="270" y="384"/>
                  <a:ext cx="3061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36" name="Group 26"/>
              <p:cNvGrpSpPr>
                <a:grpSpLocks/>
              </p:cNvGrpSpPr>
              <p:nvPr/>
            </p:nvGrpSpPr>
            <p:grpSpPr bwMode="auto">
              <a:xfrm>
                <a:off x="0" y="768"/>
                <a:ext cx="270" cy="384"/>
                <a:chOff x="0" y="768"/>
                <a:chExt cx="270" cy="384"/>
              </a:xfrm>
            </p:grpSpPr>
            <p:sp>
              <p:nvSpPr>
                <p:cNvPr id="48182" name="Rectangle 5"/>
                <p:cNvSpPr>
                  <a:spLocks noChangeArrowheads="1"/>
                </p:cNvSpPr>
                <p:nvPr/>
              </p:nvSpPr>
              <p:spPr bwMode="auto">
                <a:xfrm>
                  <a:off x="28" y="768"/>
                  <a:ext cx="214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latin typeface="Arial" charset="0"/>
                      <a:cs typeface="Arial" charset="0"/>
                    </a:rPr>
                    <a:t>O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83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768"/>
                  <a:ext cx="270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37" name="Group 28"/>
              <p:cNvGrpSpPr>
                <a:grpSpLocks/>
              </p:cNvGrpSpPr>
              <p:nvPr/>
            </p:nvGrpSpPr>
            <p:grpSpPr bwMode="auto">
              <a:xfrm>
                <a:off x="270" y="768"/>
                <a:ext cx="3061" cy="384"/>
                <a:chOff x="270" y="768"/>
                <a:chExt cx="3061" cy="384"/>
              </a:xfrm>
            </p:grpSpPr>
            <p:sp>
              <p:nvSpPr>
                <p:cNvPr id="48180" name="Rectangle 6"/>
                <p:cNvSpPr>
                  <a:spLocks noChangeArrowheads="1"/>
                </p:cNvSpPr>
                <p:nvPr/>
              </p:nvSpPr>
              <p:spPr bwMode="auto">
                <a:xfrm>
                  <a:off x="298" y="768"/>
                  <a:ext cx="3005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latin typeface="Arial" charset="0"/>
                      <a:cs typeface="Arial" charset="0"/>
                    </a:rPr>
                    <a:t>De hierop vermelde gegevens komen hiermee overeen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81" name="Rectangle 27"/>
                <p:cNvSpPr>
                  <a:spLocks noChangeArrowheads="1"/>
                </p:cNvSpPr>
                <p:nvPr/>
              </p:nvSpPr>
              <p:spPr bwMode="auto">
                <a:xfrm>
                  <a:off x="270" y="768"/>
                  <a:ext cx="3061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38" name="Group 30"/>
              <p:cNvGrpSpPr>
                <a:grpSpLocks/>
              </p:cNvGrpSpPr>
              <p:nvPr/>
            </p:nvGrpSpPr>
            <p:grpSpPr bwMode="auto">
              <a:xfrm>
                <a:off x="0" y="1152"/>
                <a:ext cx="270" cy="384"/>
                <a:chOff x="0" y="1152"/>
                <a:chExt cx="270" cy="384"/>
              </a:xfrm>
            </p:grpSpPr>
            <p:sp>
              <p:nvSpPr>
                <p:cNvPr id="48178" name="Rectangle 7"/>
                <p:cNvSpPr>
                  <a:spLocks noChangeArrowheads="1"/>
                </p:cNvSpPr>
                <p:nvPr/>
              </p:nvSpPr>
              <p:spPr bwMode="auto">
                <a:xfrm>
                  <a:off x="28" y="1152"/>
                  <a:ext cx="214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latin typeface="Arial" charset="0"/>
                      <a:cs typeface="Arial" charset="0"/>
                    </a:rPr>
                    <a:t>O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79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1152"/>
                  <a:ext cx="270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39" name="Group 32"/>
              <p:cNvGrpSpPr>
                <a:grpSpLocks/>
              </p:cNvGrpSpPr>
              <p:nvPr/>
            </p:nvGrpSpPr>
            <p:grpSpPr bwMode="auto">
              <a:xfrm>
                <a:off x="270" y="1152"/>
                <a:ext cx="3061" cy="384"/>
                <a:chOff x="270" y="1152"/>
                <a:chExt cx="3061" cy="384"/>
              </a:xfrm>
            </p:grpSpPr>
            <p:sp>
              <p:nvSpPr>
                <p:cNvPr id="48176" name="Rectangle 8"/>
                <p:cNvSpPr>
                  <a:spLocks noChangeArrowheads="1"/>
                </p:cNvSpPr>
                <p:nvPr/>
              </p:nvSpPr>
              <p:spPr bwMode="auto">
                <a:xfrm>
                  <a:off x="298" y="1152"/>
                  <a:ext cx="3005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latin typeface="Arial" charset="0"/>
                      <a:cs typeface="Arial" charset="0"/>
                    </a:rPr>
                    <a:t>Het label aan de band is leesbaar en alle gegevens staan erop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77" name="Rectangle 31"/>
                <p:cNvSpPr>
                  <a:spLocks noChangeArrowheads="1"/>
                </p:cNvSpPr>
                <p:nvPr/>
              </p:nvSpPr>
              <p:spPr bwMode="auto">
                <a:xfrm>
                  <a:off x="270" y="1152"/>
                  <a:ext cx="3061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40" name="Group 34"/>
              <p:cNvGrpSpPr>
                <a:grpSpLocks/>
              </p:cNvGrpSpPr>
              <p:nvPr/>
            </p:nvGrpSpPr>
            <p:grpSpPr bwMode="auto">
              <a:xfrm>
                <a:off x="0" y="1536"/>
                <a:ext cx="270" cy="384"/>
                <a:chOff x="0" y="1536"/>
                <a:chExt cx="270" cy="384"/>
              </a:xfrm>
            </p:grpSpPr>
            <p:sp>
              <p:nvSpPr>
                <p:cNvPr id="48174" name="Rectangle 9"/>
                <p:cNvSpPr>
                  <a:spLocks noChangeArrowheads="1"/>
                </p:cNvSpPr>
                <p:nvPr/>
              </p:nvSpPr>
              <p:spPr bwMode="auto">
                <a:xfrm>
                  <a:off x="28" y="1536"/>
                  <a:ext cx="214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latin typeface="Arial" charset="0"/>
                      <a:cs typeface="Arial" charset="0"/>
                    </a:rPr>
                    <a:t>O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75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1536"/>
                  <a:ext cx="270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41" name="Group 36"/>
              <p:cNvGrpSpPr>
                <a:grpSpLocks/>
              </p:cNvGrpSpPr>
              <p:nvPr/>
            </p:nvGrpSpPr>
            <p:grpSpPr bwMode="auto">
              <a:xfrm>
                <a:off x="270" y="1536"/>
                <a:ext cx="3061" cy="384"/>
                <a:chOff x="270" y="1536"/>
                <a:chExt cx="3061" cy="384"/>
              </a:xfrm>
            </p:grpSpPr>
            <p:sp>
              <p:nvSpPr>
                <p:cNvPr id="48172" name="Rectangle 10"/>
                <p:cNvSpPr>
                  <a:spLocks noChangeArrowheads="1"/>
                </p:cNvSpPr>
                <p:nvPr/>
              </p:nvSpPr>
              <p:spPr bwMode="auto">
                <a:xfrm>
                  <a:off x="298" y="1536"/>
                  <a:ext cx="3005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latin typeface="Arial" charset="0"/>
                      <a:cs typeface="Arial" charset="0"/>
                    </a:rPr>
                    <a:t>De band heeft geen insnijdingen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73" name="Rectangle 35"/>
                <p:cNvSpPr>
                  <a:spLocks noChangeArrowheads="1"/>
                </p:cNvSpPr>
                <p:nvPr/>
              </p:nvSpPr>
              <p:spPr bwMode="auto">
                <a:xfrm>
                  <a:off x="270" y="1536"/>
                  <a:ext cx="3061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42" name="Group 38"/>
              <p:cNvGrpSpPr>
                <a:grpSpLocks/>
              </p:cNvGrpSpPr>
              <p:nvPr/>
            </p:nvGrpSpPr>
            <p:grpSpPr bwMode="auto">
              <a:xfrm>
                <a:off x="0" y="1920"/>
                <a:ext cx="270" cy="384"/>
                <a:chOff x="0" y="1920"/>
                <a:chExt cx="270" cy="384"/>
              </a:xfrm>
            </p:grpSpPr>
            <p:sp>
              <p:nvSpPr>
                <p:cNvPr id="48170" name="Rectangle 11"/>
                <p:cNvSpPr>
                  <a:spLocks noChangeArrowheads="1"/>
                </p:cNvSpPr>
                <p:nvPr/>
              </p:nvSpPr>
              <p:spPr bwMode="auto">
                <a:xfrm>
                  <a:off x="28" y="1920"/>
                  <a:ext cx="214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latin typeface="Arial" charset="0"/>
                      <a:cs typeface="Arial" charset="0"/>
                    </a:rPr>
                    <a:t>O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71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1920"/>
                  <a:ext cx="270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43" name="Group 40"/>
              <p:cNvGrpSpPr>
                <a:grpSpLocks/>
              </p:cNvGrpSpPr>
              <p:nvPr/>
            </p:nvGrpSpPr>
            <p:grpSpPr bwMode="auto">
              <a:xfrm>
                <a:off x="270" y="1920"/>
                <a:ext cx="3061" cy="384"/>
                <a:chOff x="270" y="1920"/>
                <a:chExt cx="3061" cy="384"/>
              </a:xfrm>
            </p:grpSpPr>
            <p:sp>
              <p:nvSpPr>
                <p:cNvPr id="48168" name="Rectangle 12"/>
                <p:cNvSpPr>
                  <a:spLocks noChangeArrowheads="1"/>
                </p:cNvSpPr>
                <p:nvPr/>
              </p:nvSpPr>
              <p:spPr bwMode="auto">
                <a:xfrm>
                  <a:off x="298" y="1920"/>
                  <a:ext cx="3005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latin typeface="Arial" charset="0"/>
                      <a:cs typeface="Arial" charset="0"/>
                    </a:rPr>
                    <a:t>De band heeft geen wrijvingsvlakken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69" name="Rectangle 39"/>
                <p:cNvSpPr>
                  <a:spLocks noChangeArrowheads="1"/>
                </p:cNvSpPr>
                <p:nvPr/>
              </p:nvSpPr>
              <p:spPr bwMode="auto">
                <a:xfrm>
                  <a:off x="270" y="1920"/>
                  <a:ext cx="3061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44" name="Group 42"/>
              <p:cNvGrpSpPr>
                <a:grpSpLocks/>
              </p:cNvGrpSpPr>
              <p:nvPr/>
            </p:nvGrpSpPr>
            <p:grpSpPr bwMode="auto">
              <a:xfrm>
                <a:off x="0" y="2304"/>
                <a:ext cx="270" cy="384"/>
                <a:chOff x="0" y="2304"/>
                <a:chExt cx="270" cy="384"/>
              </a:xfrm>
            </p:grpSpPr>
            <p:sp>
              <p:nvSpPr>
                <p:cNvPr id="48166" name="Rectangle 13"/>
                <p:cNvSpPr>
                  <a:spLocks noChangeArrowheads="1"/>
                </p:cNvSpPr>
                <p:nvPr/>
              </p:nvSpPr>
              <p:spPr bwMode="auto">
                <a:xfrm>
                  <a:off x="28" y="2304"/>
                  <a:ext cx="214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latin typeface="Arial" charset="0"/>
                      <a:cs typeface="Arial" charset="0"/>
                    </a:rPr>
                    <a:t>O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67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2304"/>
                  <a:ext cx="270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45" name="Group 44"/>
              <p:cNvGrpSpPr>
                <a:grpSpLocks/>
              </p:cNvGrpSpPr>
              <p:nvPr/>
            </p:nvGrpSpPr>
            <p:grpSpPr bwMode="auto">
              <a:xfrm>
                <a:off x="270" y="2304"/>
                <a:ext cx="3061" cy="384"/>
                <a:chOff x="270" y="2304"/>
                <a:chExt cx="3061" cy="384"/>
              </a:xfrm>
            </p:grpSpPr>
            <p:sp>
              <p:nvSpPr>
                <p:cNvPr id="48164" name="Rectangle 14"/>
                <p:cNvSpPr>
                  <a:spLocks noChangeArrowheads="1"/>
                </p:cNvSpPr>
                <p:nvPr/>
              </p:nvSpPr>
              <p:spPr bwMode="auto">
                <a:xfrm>
                  <a:off x="298" y="2304"/>
                  <a:ext cx="3005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latin typeface="Arial" charset="0"/>
                      <a:cs typeface="Arial" charset="0"/>
                    </a:rPr>
                    <a:t>De band heeft geen slijtageplekken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65" name="Rectangle 43"/>
                <p:cNvSpPr>
                  <a:spLocks noChangeArrowheads="1"/>
                </p:cNvSpPr>
                <p:nvPr/>
              </p:nvSpPr>
              <p:spPr bwMode="auto">
                <a:xfrm>
                  <a:off x="270" y="2304"/>
                  <a:ext cx="3061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46" name="Group 46"/>
              <p:cNvGrpSpPr>
                <a:grpSpLocks/>
              </p:cNvGrpSpPr>
              <p:nvPr/>
            </p:nvGrpSpPr>
            <p:grpSpPr bwMode="auto">
              <a:xfrm>
                <a:off x="0" y="2688"/>
                <a:ext cx="270" cy="384"/>
                <a:chOff x="0" y="2688"/>
                <a:chExt cx="270" cy="384"/>
              </a:xfrm>
            </p:grpSpPr>
            <p:sp>
              <p:nvSpPr>
                <p:cNvPr id="48162" name="Rectangle 15"/>
                <p:cNvSpPr>
                  <a:spLocks noChangeArrowheads="1"/>
                </p:cNvSpPr>
                <p:nvPr/>
              </p:nvSpPr>
              <p:spPr bwMode="auto">
                <a:xfrm>
                  <a:off x="28" y="2688"/>
                  <a:ext cx="214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latin typeface="Arial" charset="0"/>
                      <a:cs typeface="Arial" charset="0"/>
                    </a:rPr>
                    <a:t>O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63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2688"/>
                  <a:ext cx="270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47" name="Group 48"/>
              <p:cNvGrpSpPr>
                <a:grpSpLocks/>
              </p:cNvGrpSpPr>
              <p:nvPr/>
            </p:nvGrpSpPr>
            <p:grpSpPr bwMode="auto">
              <a:xfrm>
                <a:off x="270" y="2688"/>
                <a:ext cx="3061" cy="384"/>
                <a:chOff x="270" y="2688"/>
                <a:chExt cx="3061" cy="384"/>
              </a:xfrm>
            </p:grpSpPr>
            <p:sp>
              <p:nvSpPr>
                <p:cNvPr id="48160" name="Rectangle 16"/>
                <p:cNvSpPr>
                  <a:spLocks noChangeArrowheads="1"/>
                </p:cNvSpPr>
                <p:nvPr/>
              </p:nvSpPr>
              <p:spPr bwMode="auto">
                <a:xfrm>
                  <a:off x="298" y="2688"/>
                  <a:ext cx="3005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latin typeface="Arial" charset="0"/>
                      <a:cs typeface="Arial" charset="0"/>
                    </a:rPr>
                    <a:t>Er zijn geen gaatjes van laspitten aanwezig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61" name="Rectangle 47"/>
                <p:cNvSpPr>
                  <a:spLocks noChangeArrowheads="1"/>
                </p:cNvSpPr>
                <p:nvPr/>
              </p:nvSpPr>
              <p:spPr bwMode="auto">
                <a:xfrm>
                  <a:off x="270" y="2688"/>
                  <a:ext cx="3061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48" name="Group 50"/>
              <p:cNvGrpSpPr>
                <a:grpSpLocks/>
              </p:cNvGrpSpPr>
              <p:nvPr/>
            </p:nvGrpSpPr>
            <p:grpSpPr bwMode="auto">
              <a:xfrm>
                <a:off x="0" y="3072"/>
                <a:ext cx="270" cy="480"/>
                <a:chOff x="0" y="3072"/>
                <a:chExt cx="270" cy="480"/>
              </a:xfrm>
            </p:grpSpPr>
            <p:sp>
              <p:nvSpPr>
                <p:cNvPr id="48158" name="Rectangle 17"/>
                <p:cNvSpPr>
                  <a:spLocks noChangeArrowheads="1"/>
                </p:cNvSpPr>
                <p:nvPr/>
              </p:nvSpPr>
              <p:spPr bwMode="auto">
                <a:xfrm>
                  <a:off x="28" y="3072"/>
                  <a:ext cx="214" cy="4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latin typeface="Arial" charset="0"/>
                      <a:cs typeface="Arial" charset="0"/>
                    </a:rPr>
                    <a:t>O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59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3072"/>
                  <a:ext cx="270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49" name="Group 52"/>
              <p:cNvGrpSpPr>
                <a:grpSpLocks/>
              </p:cNvGrpSpPr>
              <p:nvPr/>
            </p:nvGrpSpPr>
            <p:grpSpPr bwMode="auto">
              <a:xfrm>
                <a:off x="270" y="3072"/>
                <a:ext cx="3061" cy="480"/>
                <a:chOff x="270" y="3072"/>
                <a:chExt cx="3061" cy="480"/>
              </a:xfrm>
            </p:grpSpPr>
            <p:sp>
              <p:nvSpPr>
                <p:cNvPr id="48156" name="Rectangle 18"/>
                <p:cNvSpPr>
                  <a:spLocks noChangeArrowheads="1"/>
                </p:cNvSpPr>
                <p:nvPr/>
              </p:nvSpPr>
              <p:spPr bwMode="auto">
                <a:xfrm>
                  <a:off x="298" y="3072"/>
                  <a:ext cx="3005" cy="4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latin typeface="Arial" charset="0"/>
                      <a:cs typeface="Arial" charset="0"/>
                    </a:rPr>
                    <a:t>Indien beschadigingen aanwezig zijn, zijn deze in overeenstemming met de afkeurmaatstaven uit de norm of van de fabrikant.</a:t>
                  </a:r>
                  <a:endParaRPr lang="nl-NL" altLang="nl-NL" sz="2000">
                    <a:cs typeface="Times New Roman" charset="0"/>
                  </a:endParaRP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57" name="Rectangle 51"/>
                <p:cNvSpPr>
                  <a:spLocks noChangeArrowheads="1"/>
                </p:cNvSpPr>
                <p:nvPr/>
              </p:nvSpPr>
              <p:spPr bwMode="auto">
                <a:xfrm>
                  <a:off x="270" y="3072"/>
                  <a:ext cx="3061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50" name="Group 54"/>
              <p:cNvGrpSpPr>
                <a:grpSpLocks/>
              </p:cNvGrpSpPr>
              <p:nvPr/>
            </p:nvGrpSpPr>
            <p:grpSpPr bwMode="auto">
              <a:xfrm>
                <a:off x="0" y="3552"/>
                <a:ext cx="270" cy="384"/>
                <a:chOff x="0" y="3552"/>
                <a:chExt cx="270" cy="384"/>
              </a:xfrm>
            </p:grpSpPr>
            <p:sp>
              <p:nvSpPr>
                <p:cNvPr id="48154" name="Rectangle 19"/>
                <p:cNvSpPr>
                  <a:spLocks noChangeArrowheads="1"/>
                </p:cNvSpPr>
                <p:nvPr/>
              </p:nvSpPr>
              <p:spPr bwMode="auto">
                <a:xfrm>
                  <a:off x="28" y="3552"/>
                  <a:ext cx="214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cs typeface="Times New Roman" charset="0"/>
                    </a:rPr>
                    <a:t> </a:t>
                  </a: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55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3552"/>
                  <a:ext cx="270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  <p:grpSp>
            <p:nvGrpSpPr>
              <p:cNvPr id="48151" name="Group 56"/>
              <p:cNvGrpSpPr>
                <a:grpSpLocks/>
              </p:cNvGrpSpPr>
              <p:nvPr/>
            </p:nvGrpSpPr>
            <p:grpSpPr bwMode="auto">
              <a:xfrm>
                <a:off x="270" y="3552"/>
                <a:ext cx="3061" cy="384"/>
                <a:chOff x="270" y="3552"/>
                <a:chExt cx="3061" cy="384"/>
              </a:xfrm>
            </p:grpSpPr>
            <p:sp>
              <p:nvSpPr>
                <p:cNvPr id="48152" name="Rectangle 20"/>
                <p:cNvSpPr>
                  <a:spLocks noChangeArrowheads="1"/>
                </p:cNvSpPr>
                <p:nvPr/>
              </p:nvSpPr>
              <p:spPr bwMode="auto">
                <a:xfrm>
                  <a:off x="298" y="3552"/>
                  <a:ext cx="3005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nl-NL" altLang="nl-NL" sz="2000">
                      <a:cs typeface="Times New Roman" charset="0"/>
                    </a:rPr>
                    <a:t> </a:t>
                  </a:r>
                </a:p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000"/>
                </a:p>
              </p:txBody>
            </p:sp>
            <p:sp>
              <p:nvSpPr>
                <p:cNvPr id="48153" name="Rectangle 55"/>
                <p:cNvSpPr>
                  <a:spLocks noChangeArrowheads="1"/>
                </p:cNvSpPr>
                <p:nvPr/>
              </p:nvSpPr>
              <p:spPr bwMode="auto">
                <a:xfrm>
                  <a:off x="270" y="3552"/>
                  <a:ext cx="3061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nl-NL" altLang="nl-NL" sz="2400"/>
                </a:p>
              </p:txBody>
            </p:sp>
          </p:grpSp>
        </p:grpSp>
        <p:sp>
          <p:nvSpPr>
            <p:cNvPr id="48133" name="Rectangle 58"/>
            <p:cNvSpPr>
              <a:spLocks noChangeArrowheads="1"/>
            </p:cNvSpPr>
            <p:nvPr/>
          </p:nvSpPr>
          <p:spPr bwMode="auto">
            <a:xfrm>
              <a:off x="-3" y="381"/>
              <a:ext cx="3337" cy="3558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l-NL" altLang="nl-NL" sz="2400"/>
            </a:p>
          </p:txBody>
        </p: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Lastvluchttabel</a:t>
            </a:r>
            <a:endParaRPr lang="nl-NL" altLang="nl-NL" smtClean="0"/>
          </a:p>
        </p:txBody>
      </p:sp>
      <p:sp>
        <p:nvSpPr>
          <p:cNvPr id="49155" name="Rectangle 3"/>
          <p:cNvSpPr>
            <a:spLocks noGrp="1" noChangeArrowheads="1" noTextEdit="1"/>
          </p:cNvSpPr>
          <p:nvPr>
            <p:ph type="clipArt" sz="half" idx="1"/>
          </p:nvPr>
        </p:nvSpPr>
        <p:spPr/>
      </p:sp>
      <p:sp>
        <p:nvSpPr>
          <p:cNvPr id="4915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nl-NL" altLang="nl-NL" sz="2800" smtClean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Veiligheid bij het hijsen</a:t>
            </a:r>
            <a:endParaRPr lang="nl-NL" altLang="nl-NL" smtClean="0"/>
          </a:p>
        </p:txBody>
      </p:sp>
      <p:sp>
        <p:nvSpPr>
          <p:cNvPr id="50179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nl-NL" sz="2800" smtClean="0"/>
              <a:t>CE-markering</a:t>
            </a:r>
          </a:p>
          <a:p>
            <a:r>
              <a:rPr lang="en-US" altLang="nl-NL" sz="2800" smtClean="0"/>
              <a:t>Inspectie voor gebruik</a:t>
            </a:r>
          </a:p>
          <a:p>
            <a:r>
              <a:rPr lang="en-US" altLang="nl-NL" sz="2800" smtClean="0"/>
              <a:t>Inspectie door extern deskundige</a:t>
            </a:r>
          </a:p>
          <a:p>
            <a:endParaRPr lang="nl-NL" altLang="nl-NL" sz="2800" smtClean="0"/>
          </a:p>
        </p:txBody>
      </p:sp>
      <p:pic>
        <p:nvPicPr>
          <p:cNvPr id="50180" name="Picture 6" descr="E:\PICT0050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1927225"/>
            <a:ext cx="4191000" cy="38687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Veiligheid sleufgraven</a:t>
            </a:r>
            <a:endParaRPr lang="nl-NL" altLang="nl-NL" smtClean="0"/>
          </a:p>
        </p:txBody>
      </p:sp>
      <p:pic>
        <p:nvPicPr>
          <p:cNvPr id="51203" name="Picture 1027" descr="E:\stempele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8800"/>
            <a:ext cx="7239000" cy="438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loonwerkfoto\kuiken\PICT01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4267200" y="1371600"/>
            <a:ext cx="0" cy="1752600"/>
          </a:xfrm>
          <a:prstGeom prst="line">
            <a:avLst/>
          </a:prstGeom>
          <a:noFill/>
          <a:ln w="889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 flipV="1">
            <a:off x="7620000" y="3810000"/>
            <a:ext cx="0" cy="1371600"/>
          </a:xfrm>
          <a:prstGeom prst="line">
            <a:avLst/>
          </a:prstGeom>
          <a:noFill/>
          <a:ln w="889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3962400" cy="1143000"/>
          </a:xfrm>
        </p:spPr>
        <p:txBody>
          <a:bodyPr/>
          <a:lstStyle/>
          <a:p>
            <a:r>
              <a:rPr lang="en-US" altLang="nl-NL" smtClean="0"/>
              <a:t>Stempelen</a:t>
            </a:r>
            <a:endParaRPr lang="nl-NL" altLang="nl-NL" smtClean="0"/>
          </a:p>
        </p:txBody>
      </p:sp>
      <p:sp>
        <p:nvSpPr>
          <p:cNvPr id="52227" name="Rectangle 102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nl-NL" altLang="nl-NL" sz="2800" smtClean="0"/>
          </a:p>
        </p:txBody>
      </p:sp>
      <p:pic>
        <p:nvPicPr>
          <p:cNvPr id="52228" name="Picture 1029" descr="E:\sleufMH-Lei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00"/>
            <a:ext cx="2233613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9" name="Picture 1031" descr="E:\stempelen1.jpg"/>
          <p:cNvPicPr>
            <a:picLocks noGrp="1" noChangeAspect="1" noChangeArrowheads="1"/>
          </p:cNvPicPr>
          <p:nvPr>
            <p:ph type="chart"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1143000"/>
            <a:ext cx="3592513" cy="541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Drie soorten graafwerk</a:t>
            </a:r>
            <a:endParaRPr lang="nl-NL" altLang="nl-NL" smtClean="0"/>
          </a:p>
        </p:txBody>
      </p:sp>
      <p:sp>
        <p:nvSpPr>
          <p:cNvPr id="53251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334000" y="1676400"/>
            <a:ext cx="3810000" cy="1752600"/>
          </a:xfrm>
        </p:spPr>
        <p:txBody>
          <a:bodyPr/>
          <a:lstStyle/>
          <a:p>
            <a:r>
              <a:rPr lang="en-US" altLang="nl-NL" sz="2800" smtClean="0"/>
              <a:t>Normaal</a:t>
            </a:r>
          </a:p>
          <a:p>
            <a:r>
              <a:rPr lang="en-US" altLang="nl-NL" sz="2800" smtClean="0"/>
              <a:t>Milieutechnisch</a:t>
            </a:r>
          </a:p>
          <a:p>
            <a:r>
              <a:rPr lang="en-US" altLang="nl-NL" sz="2800" smtClean="0"/>
              <a:t>Natuurtechnisch</a:t>
            </a:r>
            <a:endParaRPr lang="nl-NL" altLang="nl-NL" sz="2800" smtClean="0"/>
          </a:p>
        </p:txBody>
      </p:sp>
      <p:pic>
        <p:nvPicPr>
          <p:cNvPr id="53252" name="Picture 7" descr="C:\Documents and Settings\Jurrien\Application Data\Microsoft\Media Catalog\niers3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2743200"/>
            <a:ext cx="5105400" cy="3829050"/>
          </a:xfr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Normaal graafwerk</a:t>
            </a:r>
            <a:endParaRPr lang="nl-NL" altLang="nl-NL" smtClean="0"/>
          </a:p>
        </p:txBody>
      </p:sp>
      <p:pic>
        <p:nvPicPr>
          <p:cNvPr id="54275" name="Picture 3" descr="E:\kraan_d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05000"/>
            <a:ext cx="76200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Dit is ook normaal</a:t>
            </a:r>
            <a:endParaRPr lang="nl-NL" altLang="nl-NL" smtClean="0"/>
          </a:p>
        </p:txBody>
      </p:sp>
      <p:pic>
        <p:nvPicPr>
          <p:cNvPr id="55299" name="Picture 1027" descr="E:\102-0297_IM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752600"/>
            <a:ext cx="6553200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Tekstvak 1"/>
          <p:cNvSpPr txBox="1">
            <a:spLocks noChangeArrowheads="1"/>
          </p:cNvSpPr>
          <p:nvPr/>
        </p:nvSpPr>
        <p:spPr bwMode="auto">
          <a:xfrm>
            <a:off x="611188" y="692150"/>
            <a:ext cx="6619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2400">
                <a:hlinkClick r:id="rId3"/>
              </a:rPr>
              <a:t>klik</a:t>
            </a:r>
            <a:endParaRPr lang="nl-NL" altLang="nl-NL" sz="240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Natuur technisch graafwerk</a:t>
            </a:r>
            <a:endParaRPr lang="nl-NL" altLang="nl-NL" smtClean="0"/>
          </a:p>
        </p:txBody>
      </p:sp>
      <p:pic>
        <p:nvPicPr>
          <p:cNvPr id="56323" name="Picture 3" descr="E:\dumpers_013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52601"/>
            <a:ext cx="7033592" cy="5005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Veiligheid bij transport</a:t>
            </a:r>
            <a:endParaRPr lang="nl-NL" altLang="nl-NL" smtClean="0"/>
          </a:p>
        </p:txBody>
      </p:sp>
      <p:pic>
        <p:nvPicPr>
          <p:cNvPr id="57347" name="Picture 1027" descr="E:\merckobelcobru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00200"/>
            <a:ext cx="6553200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Mobiel of rups</a:t>
            </a:r>
            <a:endParaRPr lang="nl-NL" altLang="nl-NL" smtClean="0"/>
          </a:p>
        </p:txBody>
      </p:sp>
      <p:pic>
        <p:nvPicPr>
          <p:cNvPr id="58371" name="Picture 5" descr="C:\Documents and Settings\Jurrien\Application Data\Microsoft\Media Catalog\Kopie van cat2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209800"/>
            <a:ext cx="3962400" cy="2971800"/>
          </a:xfrm>
        </p:spPr>
      </p:pic>
      <p:pic>
        <p:nvPicPr>
          <p:cNvPr id="58372" name="Picture 6" descr="C:\loonwerkfoto\graafmachines\voorschool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09800"/>
            <a:ext cx="39624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Graafmachine-onderhoud</a:t>
            </a:r>
            <a:endParaRPr lang="nl-NL" altLang="nl-NL" smtClean="0"/>
          </a:p>
        </p:txBody>
      </p:sp>
      <p:sp>
        <p:nvSpPr>
          <p:cNvPr id="59395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nl-NL" sz="2800" smtClean="0"/>
              <a:t>BOK</a:t>
            </a:r>
          </a:p>
          <a:p>
            <a:r>
              <a:rPr lang="en-US" altLang="nl-NL" sz="2800" smtClean="0"/>
              <a:t>Smeren</a:t>
            </a:r>
          </a:p>
          <a:p>
            <a:r>
              <a:rPr lang="en-US" altLang="nl-NL" sz="2800" smtClean="0"/>
              <a:t>Pennen en bussen</a:t>
            </a:r>
          </a:p>
          <a:p>
            <a:r>
              <a:rPr lang="en-US" altLang="nl-NL" sz="2800" smtClean="0"/>
              <a:t>Filters en radiateur</a:t>
            </a:r>
            <a:endParaRPr lang="nl-NL" altLang="nl-NL" sz="2800" smtClean="0"/>
          </a:p>
        </p:txBody>
      </p:sp>
      <p:pic>
        <p:nvPicPr>
          <p:cNvPr id="59396" name="Picture 7" descr="E:\PICT0074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2209800"/>
            <a:ext cx="4343400" cy="3257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Graafmachine-hydrauliek</a:t>
            </a:r>
            <a:endParaRPr lang="nl-NL" altLang="nl-NL" smtClean="0"/>
          </a:p>
        </p:txBody>
      </p:sp>
      <p:sp>
        <p:nvSpPr>
          <p:cNvPr id="60419" name="Rectangle 3"/>
          <p:cNvSpPr>
            <a:spLocks noGrp="1" noChangeArrowheads="1" noTextEdit="1"/>
          </p:cNvSpPr>
          <p:nvPr>
            <p:ph type="clipArt" sz="half" idx="1"/>
          </p:nvPr>
        </p:nvSpPr>
        <p:spPr/>
      </p:sp>
      <p:sp>
        <p:nvSpPr>
          <p:cNvPr id="6042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marL="533400" indent="-533400"/>
            <a:r>
              <a:rPr lang="en-US" altLang="nl-NL" sz="2800" smtClean="0"/>
              <a:t>Tank</a:t>
            </a:r>
          </a:p>
          <a:p>
            <a:pPr marL="533400" indent="-533400"/>
            <a:r>
              <a:rPr lang="en-US" altLang="nl-NL" sz="2800" smtClean="0"/>
              <a:t>Hydrauliekolie</a:t>
            </a:r>
          </a:p>
          <a:p>
            <a:pPr marL="914400" lvl="1" indent="-457200">
              <a:buFontTx/>
              <a:buAutoNum type="arabicPeriod"/>
            </a:pPr>
            <a:r>
              <a:rPr lang="en-US" altLang="nl-NL" sz="2400" smtClean="0"/>
              <a:t>Vuil</a:t>
            </a:r>
          </a:p>
          <a:p>
            <a:pPr marL="914400" lvl="1" indent="-457200">
              <a:buFontTx/>
              <a:buAutoNum type="arabicPeriod"/>
            </a:pPr>
            <a:r>
              <a:rPr lang="en-US" altLang="nl-NL" sz="2400" smtClean="0"/>
              <a:t>Condens</a:t>
            </a:r>
          </a:p>
          <a:p>
            <a:pPr marL="533400" indent="-533400"/>
            <a:r>
              <a:rPr lang="en-US" altLang="nl-NL" sz="2800" smtClean="0"/>
              <a:t>Filters vervangen</a:t>
            </a:r>
          </a:p>
          <a:p>
            <a:pPr marL="533400" indent="-533400"/>
            <a:r>
              <a:rPr lang="en-US" altLang="nl-NL" sz="2800" smtClean="0"/>
              <a:t>Slangen</a:t>
            </a:r>
          </a:p>
          <a:p>
            <a:pPr marL="533400" indent="-533400"/>
            <a:endParaRPr lang="en-US" altLang="nl-NL" sz="2800" smtClean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loonwerkfoto\graafmachines\rups-kuike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4824" y="-2259012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AutoShape 3"/>
          <p:cNvSpPr>
            <a:spLocks noChangeArrowheads="1"/>
          </p:cNvSpPr>
          <p:nvPr/>
        </p:nvSpPr>
        <p:spPr bwMode="auto">
          <a:xfrm>
            <a:off x="5508104" y="2716212"/>
            <a:ext cx="536575" cy="1169988"/>
          </a:xfrm>
          <a:prstGeom prst="upArrow">
            <a:avLst>
              <a:gd name="adj1" fmla="val 50000"/>
              <a:gd name="adj2" fmla="val 54512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nl-NL" altLang="nl-NL" smtClean="0"/>
              <a:t>Graafmachine-bouw</a:t>
            </a:r>
          </a:p>
        </p:txBody>
      </p:sp>
      <p:sp>
        <p:nvSpPr>
          <p:cNvPr id="7171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800600" y="1295400"/>
            <a:ext cx="4114800" cy="533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nl-NL" sz="2400" smtClean="0"/>
              <a:t>Eerste giek verstelbaar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nl-NL" sz="2400" smtClean="0"/>
              <a:t>	</a:t>
            </a:r>
            <a:endParaRPr lang="nl-NL" altLang="nl-NL" sz="2400" smtClean="0"/>
          </a:p>
        </p:txBody>
      </p:sp>
      <p:pic>
        <p:nvPicPr>
          <p:cNvPr id="18437" name="Picture 5" descr="C:\Documents and Settings\Jurrien\Application Data\Microsoft\Media Catalog\dae-extraknik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1828800"/>
            <a:ext cx="7010400" cy="4800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Graafmachine-rupsen</a:t>
            </a:r>
            <a:endParaRPr lang="nl-NL" altLang="nl-NL" smtClean="0"/>
          </a:p>
        </p:txBody>
      </p:sp>
      <p:sp>
        <p:nvSpPr>
          <p:cNvPr id="62467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nl-NL" sz="2800" smtClean="0"/>
              <a:t>Looprollen</a:t>
            </a:r>
          </a:p>
          <a:p>
            <a:r>
              <a:rPr lang="en-US" altLang="nl-NL" sz="2800" smtClean="0"/>
              <a:t>Rupsspanning</a:t>
            </a:r>
          </a:p>
          <a:p>
            <a:r>
              <a:rPr lang="en-US" altLang="nl-NL" sz="2800" smtClean="0"/>
              <a:t>Ontspannen rupsen</a:t>
            </a:r>
            <a:endParaRPr lang="nl-NL" altLang="nl-NL" sz="2800" smtClean="0"/>
          </a:p>
        </p:txBody>
      </p:sp>
      <p:pic>
        <p:nvPicPr>
          <p:cNvPr id="62468" name="Picture 6" descr="C:\loonwerkfoto\graafmachines\rupsspannippel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8357" y="2708920"/>
            <a:ext cx="3240036" cy="236522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2469" name="AutoShape 7"/>
          <p:cNvSpPr>
            <a:spLocks noChangeArrowheads="1"/>
          </p:cNvSpPr>
          <p:nvPr/>
        </p:nvSpPr>
        <p:spPr bwMode="auto">
          <a:xfrm>
            <a:off x="1690687" y="24384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l-NL" altLang="nl-NL" sz="240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Kosten-graafmachine</a:t>
            </a:r>
            <a:endParaRPr lang="nl-NL" altLang="nl-NL" smtClean="0"/>
          </a:p>
        </p:txBody>
      </p:sp>
      <p:sp>
        <p:nvSpPr>
          <p:cNvPr id="63491" name="Rectangle 3"/>
          <p:cNvSpPr>
            <a:spLocks noGrp="1" noChangeArrowheads="1" noTextEdit="1"/>
          </p:cNvSpPr>
          <p:nvPr>
            <p:ph type="clipArt" sz="half" idx="1"/>
          </p:nvPr>
        </p:nvSpPr>
        <p:spPr/>
      </p:sp>
      <p:sp>
        <p:nvSpPr>
          <p:cNvPr id="6349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nl-NL" sz="2800" smtClean="0"/>
              <a:t>Vaste kosten</a:t>
            </a:r>
          </a:p>
          <a:p>
            <a:pPr lvl="3"/>
            <a:endParaRPr lang="en-US" altLang="nl-NL" sz="1800" smtClean="0"/>
          </a:p>
          <a:p>
            <a:pPr lvl="1"/>
            <a:r>
              <a:rPr lang="en-US" altLang="nl-NL" sz="2400" smtClean="0"/>
              <a:t>Afschrijving</a:t>
            </a:r>
          </a:p>
          <a:p>
            <a:pPr lvl="1"/>
            <a:r>
              <a:rPr lang="en-US" altLang="nl-NL" sz="2400" smtClean="0"/>
              <a:t>Rente verlies</a:t>
            </a:r>
          </a:p>
          <a:p>
            <a:pPr lvl="1"/>
            <a:r>
              <a:rPr lang="en-US" altLang="nl-NL" sz="2400" smtClean="0"/>
              <a:t>Verzekering</a:t>
            </a:r>
          </a:p>
          <a:p>
            <a:pPr lvl="1"/>
            <a:r>
              <a:rPr lang="en-US" altLang="nl-NL" sz="2400" smtClean="0"/>
              <a:t>stalling</a:t>
            </a:r>
            <a:endParaRPr lang="nl-NL" altLang="nl-NL" sz="2400" smtClean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Kosten-graafmachine</a:t>
            </a:r>
            <a:endParaRPr lang="nl-NL" altLang="nl-NL" smtClean="0"/>
          </a:p>
        </p:txBody>
      </p:sp>
      <p:sp>
        <p:nvSpPr>
          <p:cNvPr id="64515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nl-NL" sz="2800" smtClean="0"/>
              <a:t>Variabele kosten</a:t>
            </a:r>
          </a:p>
          <a:p>
            <a:pPr lvl="1"/>
            <a:r>
              <a:rPr lang="en-US" altLang="nl-NL" sz="2400" smtClean="0"/>
              <a:t>Brandstof</a:t>
            </a:r>
          </a:p>
          <a:p>
            <a:pPr lvl="1"/>
            <a:r>
              <a:rPr lang="en-US" altLang="nl-NL" sz="2400" smtClean="0"/>
              <a:t>Onderhoud/reparatie</a:t>
            </a:r>
            <a:endParaRPr lang="nl-NL" altLang="nl-NL" sz="2400" smtClean="0"/>
          </a:p>
        </p:txBody>
      </p:sp>
      <p:pic>
        <p:nvPicPr>
          <p:cNvPr id="64516" name="Picture 6" descr="C:\loonwerkfoto\grondverzet\eggengoor8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600200"/>
            <a:ext cx="7239000" cy="495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4517" name="Text Box 7"/>
          <p:cNvSpPr txBox="1">
            <a:spLocks noChangeArrowheads="1"/>
          </p:cNvSpPr>
          <p:nvPr/>
        </p:nvSpPr>
        <p:spPr bwMode="auto">
          <a:xfrm>
            <a:off x="2041525" y="4667250"/>
            <a:ext cx="324326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l-NL" b="1">
                <a:solidFill>
                  <a:srgbClr val="FFFF00"/>
                </a:solidFill>
              </a:rPr>
              <a:t>Variabele kosten:</a:t>
            </a:r>
          </a:p>
          <a:p>
            <a:pPr lvl="1">
              <a:spcBef>
                <a:spcPct val="0"/>
              </a:spcBef>
              <a:buFontTx/>
              <a:buNone/>
            </a:pPr>
            <a:r>
              <a:rPr lang="en-US" altLang="nl-NL" sz="3200" b="1">
                <a:solidFill>
                  <a:srgbClr val="FFFF00"/>
                </a:solidFill>
              </a:rPr>
              <a:t>-Brandstof</a:t>
            </a:r>
          </a:p>
          <a:p>
            <a:pPr lvl="1">
              <a:spcBef>
                <a:spcPct val="0"/>
              </a:spcBef>
              <a:buFontTx/>
              <a:buNone/>
            </a:pPr>
            <a:r>
              <a:rPr lang="en-US" altLang="nl-NL" sz="3200" b="1">
                <a:solidFill>
                  <a:srgbClr val="FFFF00"/>
                </a:solidFill>
              </a:rPr>
              <a:t>-Onderhoud</a:t>
            </a:r>
            <a:endParaRPr lang="nl-NL" altLang="nl-NL" sz="3200" b="1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Economisch werken</a:t>
            </a:r>
            <a:endParaRPr lang="nl-NL" altLang="nl-NL" smtClean="0"/>
          </a:p>
        </p:txBody>
      </p:sp>
      <p:sp>
        <p:nvSpPr>
          <p:cNvPr id="47107" name="Rectangle 3"/>
          <p:cNvSpPr>
            <a:spLocks noGrp="1" noChangeArrowheads="1" noTextEdit="1"/>
          </p:cNvSpPr>
          <p:nvPr>
            <p:ph type="clipArt" sz="half" idx="1"/>
          </p:nvPr>
        </p:nvSpPr>
        <p:spPr/>
      </p:sp>
      <p:sp>
        <p:nvSpPr>
          <p:cNvPr id="4710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nl-NL" smtClean="0"/>
              <a:t>= Geldbesparen</a:t>
            </a:r>
          </a:p>
          <a:p>
            <a:pPr lvl="1"/>
            <a:r>
              <a:rPr lang="en-US" altLang="nl-NL" sz="2400" smtClean="0"/>
              <a:t>Kraankeuze</a:t>
            </a:r>
          </a:p>
          <a:p>
            <a:pPr lvl="1"/>
            <a:r>
              <a:rPr lang="en-US" altLang="nl-NL" sz="2400" smtClean="0"/>
              <a:t>Prettig om mee te werken</a:t>
            </a:r>
          </a:p>
          <a:p>
            <a:pPr lvl="1"/>
            <a:r>
              <a:rPr lang="en-US" altLang="nl-NL" sz="2400" smtClean="0"/>
              <a:t>Goede machinist</a:t>
            </a:r>
          </a:p>
          <a:p>
            <a:pPr lvl="1"/>
            <a:r>
              <a:rPr lang="en-US" altLang="nl-NL" sz="2400" smtClean="0"/>
              <a:t>Goed onderhoud</a:t>
            </a:r>
          </a:p>
          <a:p>
            <a:pPr lvl="1"/>
            <a:r>
              <a:rPr lang="en-US" altLang="nl-NL" sz="2400" smtClean="0"/>
              <a:t>Werk voorbereiding</a:t>
            </a:r>
          </a:p>
          <a:p>
            <a:pPr lvl="1"/>
            <a:endParaRPr lang="nl-NL" altLang="nl-NL" sz="2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utoUpdateAnimBg="0"/>
      <p:bldP spid="4710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002"/>
            <a:ext cx="9168003" cy="687600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Graafmachine -bakken</a:t>
            </a:r>
          </a:p>
        </p:txBody>
      </p:sp>
      <p:sp>
        <p:nvSpPr>
          <p:cNvPr id="9219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562600" y="1981200"/>
            <a:ext cx="2895600" cy="4114800"/>
          </a:xfrm>
        </p:spPr>
        <p:txBody>
          <a:bodyPr/>
          <a:lstStyle/>
          <a:p>
            <a:r>
              <a:rPr lang="nl-NL" altLang="nl-NL" sz="2800" smtClean="0"/>
              <a:t>Spitbak</a:t>
            </a:r>
          </a:p>
          <a:p>
            <a:r>
              <a:rPr lang="nl-NL" altLang="nl-NL" sz="2800" smtClean="0"/>
              <a:t>slotenbak</a:t>
            </a:r>
          </a:p>
          <a:p>
            <a:r>
              <a:rPr lang="nl-NL" altLang="nl-NL" sz="2800" smtClean="0"/>
              <a:t>taludbak</a:t>
            </a:r>
          </a:p>
          <a:p>
            <a:r>
              <a:rPr lang="nl-NL" altLang="nl-NL" sz="2800" smtClean="0"/>
              <a:t>maaikorf</a:t>
            </a:r>
          </a:p>
          <a:p>
            <a:r>
              <a:rPr lang="nl-NL" altLang="nl-NL" sz="2800" smtClean="0"/>
              <a:t>knijperbak</a:t>
            </a:r>
          </a:p>
          <a:p>
            <a:endParaRPr lang="nl-NL" altLang="nl-NL" sz="2800" smtClean="0"/>
          </a:p>
          <a:p>
            <a:endParaRPr lang="nl-NL" altLang="nl-NL" sz="2800" smtClean="0"/>
          </a:p>
          <a:p>
            <a:r>
              <a:rPr lang="nl-NL" altLang="nl-NL" sz="2800" smtClean="0"/>
              <a:t>kantelbak</a:t>
            </a:r>
          </a:p>
        </p:txBody>
      </p:sp>
      <p:pic>
        <p:nvPicPr>
          <p:cNvPr id="9220" name="Picture 7" descr="C:\Documents and Settings\Jurrien\Application Data\Microsoft\Media Catalog\knijpbak-kuiken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866900"/>
            <a:ext cx="5257800" cy="394335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Graafmachine -bakken</a:t>
            </a:r>
          </a:p>
        </p:txBody>
      </p:sp>
      <p:sp>
        <p:nvSpPr>
          <p:cNvPr id="10243" name="Rectangle 1028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3810000" cy="685800"/>
          </a:xfrm>
        </p:spPr>
        <p:txBody>
          <a:bodyPr/>
          <a:lstStyle/>
          <a:p>
            <a:r>
              <a:rPr lang="nl-NL" altLang="nl-NL" sz="2800" smtClean="0"/>
              <a:t>taludbak</a:t>
            </a:r>
          </a:p>
        </p:txBody>
      </p:sp>
      <p:pic>
        <p:nvPicPr>
          <p:cNvPr id="10244" name="Picture 1029" descr="C:\Documents and Settings\Jurrien\Application Data\Microsoft\Media Catalog\taludbak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6800" y="2057400"/>
            <a:ext cx="6337300" cy="4572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ardontwerp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344</Words>
  <Application>Microsoft Office PowerPoint</Application>
  <PresentationFormat>Diavoorstelling (4:3)</PresentationFormat>
  <Paragraphs>176</Paragraphs>
  <Slides>63</Slides>
  <Notes>2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63</vt:i4>
      </vt:variant>
    </vt:vector>
  </HeadingPairs>
  <TitlesOfParts>
    <vt:vector size="64" baseType="lpstr">
      <vt:lpstr>Standaardontwerp</vt:lpstr>
      <vt:lpstr>Graafmachine-bouw</vt:lpstr>
      <vt:lpstr>      </vt:lpstr>
      <vt:lpstr>Binnendraaier</vt:lpstr>
      <vt:lpstr>Spoorbreedte verstelling</vt:lpstr>
      <vt:lpstr>PowerPoint-presentatie</vt:lpstr>
      <vt:lpstr>Graafmachine-bouw</vt:lpstr>
      <vt:lpstr>PowerPoint-presentatie</vt:lpstr>
      <vt:lpstr>Graafmachine -bakken</vt:lpstr>
      <vt:lpstr>Graafmachine -bakken</vt:lpstr>
      <vt:lpstr>PowerPoint-presentatie</vt:lpstr>
      <vt:lpstr>Graafmachine -bakken</vt:lpstr>
      <vt:lpstr>PowerPoint-presentatie</vt:lpstr>
      <vt:lpstr>Graafmachine -bakken</vt:lpstr>
      <vt:lpstr>PowerPoint-presentatie</vt:lpstr>
      <vt:lpstr>Graafmachine -bakken</vt:lpstr>
      <vt:lpstr>Graafmachine -bakken</vt:lpstr>
      <vt:lpstr>Klem</vt:lpstr>
      <vt:lpstr>PowerPoint-presentatie</vt:lpstr>
      <vt:lpstr>PowerPoint-presentatie</vt:lpstr>
      <vt:lpstr>PowerPoint-presentatie</vt:lpstr>
      <vt:lpstr>Bouw van de machine</vt:lpstr>
      <vt:lpstr>Bouw van de machine</vt:lpstr>
      <vt:lpstr>Sprocketwiel</vt:lpstr>
      <vt:lpstr>Bouw van de machine-zwenkmotor</vt:lpstr>
      <vt:lpstr>Bouw van de machine</vt:lpstr>
      <vt:lpstr>Bouw van de machine</vt:lpstr>
      <vt:lpstr>Bouw van de machine</vt:lpstr>
      <vt:lpstr>Bouw van de machine</vt:lpstr>
      <vt:lpstr>PowerPoint-presentatie</vt:lpstr>
      <vt:lpstr>Graafmachine-pompen</vt:lpstr>
      <vt:lpstr>PowerPoint-presentatie</vt:lpstr>
      <vt:lpstr>PowerPoint-presentatie</vt:lpstr>
      <vt:lpstr>PowerPoint-presentatie</vt:lpstr>
      <vt:lpstr>PowerPoint-presentatie</vt:lpstr>
      <vt:lpstr>Graafmachine-dozerblad</vt:lpstr>
      <vt:lpstr>Graafmachine-cabine</vt:lpstr>
      <vt:lpstr>Slangbreekbeveiliging</vt:lpstr>
      <vt:lpstr>PowerPoint-presentatie</vt:lpstr>
      <vt:lpstr>Graafmachine-ergonomie</vt:lpstr>
      <vt:lpstr>Graafmachine-sprocketwiel</vt:lpstr>
      <vt:lpstr>STEMPELEN</vt:lpstr>
      <vt:lpstr>Graafmachine -veiligheid</vt:lpstr>
      <vt:lpstr>PowerPoint-presentatie</vt:lpstr>
      <vt:lpstr>Veiligheid bij hijswerk</vt:lpstr>
      <vt:lpstr>PowerPoint-presentatie</vt:lpstr>
      <vt:lpstr>PowerPoint-presentatie</vt:lpstr>
      <vt:lpstr>Lastvluchttabel</vt:lpstr>
      <vt:lpstr>Veiligheid bij het hijsen</vt:lpstr>
      <vt:lpstr>Veiligheid sleufgraven</vt:lpstr>
      <vt:lpstr>Stempelen</vt:lpstr>
      <vt:lpstr>Drie soorten graafwerk</vt:lpstr>
      <vt:lpstr>Normaal graafwerk</vt:lpstr>
      <vt:lpstr>Dit is ook normaal</vt:lpstr>
      <vt:lpstr>Natuur technisch graafwerk</vt:lpstr>
      <vt:lpstr>Veiligheid bij transport</vt:lpstr>
      <vt:lpstr>Mobiel of rups</vt:lpstr>
      <vt:lpstr>Graafmachine-onderhoud</vt:lpstr>
      <vt:lpstr>Graafmachine-hydrauliek</vt:lpstr>
      <vt:lpstr>PowerPoint-presentatie</vt:lpstr>
      <vt:lpstr>Graafmachine-rupsen</vt:lpstr>
      <vt:lpstr>Kosten-graafmachine</vt:lpstr>
      <vt:lpstr>Kosten-graafmachine</vt:lpstr>
      <vt:lpstr>Economisch werken</vt:lpstr>
    </vt:vector>
  </TitlesOfParts>
  <Company>AOC de Groene Welle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Graafmachine-bouw</dc:title>
  <dc:creator>W032-0146</dc:creator>
  <cp:lastModifiedBy>Jurrien van 't Oever</cp:lastModifiedBy>
  <cp:revision>39</cp:revision>
  <dcterms:created xsi:type="dcterms:W3CDTF">2003-10-20T10:29:48Z</dcterms:created>
  <dcterms:modified xsi:type="dcterms:W3CDTF">2013-10-07T10:52:13Z</dcterms:modified>
</cp:coreProperties>
</file>