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10"/>
  </p:notesMasterIdLst>
  <p:sldIdLst>
    <p:sldId id="256" r:id="rId2"/>
    <p:sldId id="292" r:id="rId3"/>
    <p:sldId id="281" r:id="rId4"/>
    <p:sldId id="293" r:id="rId5"/>
    <p:sldId id="294" r:id="rId6"/>
    <p:sldId id="295" r:id="rId7"/>
    <p:sldId id="296" r:id="rId8"/>
    <p:sldId id="29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aar de Jong" initials="GdJ" lastIdx="2" clrIdx="0">
    <p:extLst>
      <p:ext uri="{19B8F6BF-5375-455C-9EA6-DF929625EA0E}">
        <p15:presenceInfo xmlns:p15="http://schemas.microsoft.com/office/powerpoint/2012/main" userId="Geraar de Jo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62928F"/>
    <a:srgbClr val="096713"/>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596" autoAdjust="0"/>
  </p:normalViewPr>
  <p:slideViewPr>
    <p:cSldViewPr>
      <p:cViewPr varScale="1">
        <p:scale>
          <a:sx n="38" d="100"/>
          <a:sy n="38" d="100"/>
        </p:scale>
        <p:origin x="64" y="54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nl-NL"/>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nl-NL"/>
          </a:p>
        </p:txBody>
      </p:sp>
      <p:sp>
        <p:nvSpPr>
          <p:cNvPr id="8192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nl-NL" smtClean="0"/>
              <a:t>Click to edit Master text styles</a:t>
            </a:r>
          </a:p>
          <a:p>
            <a:pPr lvl="1"/>
            <a:r>
              <a:rPr lang="en-US" altLang="nl-NL" smtClean="0"/>
              <a:t>Second level</a:t>
            </a:r>
          </a:p>
          <a:p>
            <a:pPr lvl="2"/>
            <a:r>
              <a:rPr lang="en-US" altLang="nl-NL" smtClean="0"/>
              <a:t>Third level</a:t>
            </a:r>
          </a:p>
          <a:p>
            <a:pPr lvl="3"/>
            <a:r>
              <a:rPr lang="en-US" altLang="nl-NL" smtClean="0"/>
              <a:t>Fourth level</a:t>
            </a:r>
          </a:p>
          <a:p>
            <a:pPr lvl="4"/>
            <a:r>
              <a:rPr lang="en-US" altLang="nl-NL"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nl-NL"/>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5CD7ED4-1241-4B7D-A5BD-C19560DA0930}" type="slidenum">
              <a:rPr lang="en-US" altLang="nl-NL"/>
              <a:pPr/>
              <a:t>‹nr.›</a:t>
            </a:fld>
            <a:endParaRPr lang="en-US" alt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E5794C-A9DE-4467-B467-2395E4BCA269}" type="slidenum">
              <a:rPr lang="en-US" altLang="nl-NL"/>
              <a:pPr/>
              <a:t>1</a:t>
            </a:fld>
            <a:endParaRPr lang="en-US" altLang="nl-NL"/>
          </a:p>
        </p:txBody>
      </p:sp>
      <p:sp>
        <p:nvSpPr>
          <p:cNvPr id="107522" name="Rectangle 2"/>
          <p:cNvSpPr>
            <a:spLocks noGrp="1" noRot="1" noChangeAspect="1" noChangeArrowheads="1" noTextEdit="1"/>
          </p:cNvSpPr>
          <p:nvPr>
            <p:ph type="sldImg"/>
          </p:nvPr>
        </p:nvSpPr>
        <p:spPr>
          <a:xfrm>
            <a:off x="381000" y="685800"/>
            <a:ext cx="6096000" cy="3429000"/>
          </a:xfrm>
          <a:ln/>
        </p:spPr>
      </p:sp>
      <p:sp>
        <p:nvSpPr>
          <p:cNvPr id="107523" name="Rectangle 3"/>
          <p:cNvSpPr>
            <a:spLocks noGrp="1" noChangeArrowheads="1"/>
          </p:cNvSpPr>
          <p:nvPr>
            <p:ph type="body" idx="1"/>
          </p:nvPr>
        </p:nvSpPr>
        <p:spPr/>
        <p:txBody>
          <a:bodyPr/>
          <a:lstStyle/>
          <a:p>
            <a:endParaRPr lang="ru-RU" alt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8F63A3B-78C7-47BE-AE5E-E10140E04643}" type="slidenum">
              <a:rPr lang="en-US" smtClean="0"/>
              <a:t>‹nr.›</a:t>
            </a:fld>
            <a:endParaRPr lang="en-US" dirty="0"/>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56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348028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9199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5206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748891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0604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6714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496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1999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161538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622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408642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9344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1216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60777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5049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764DE79-268F-4C1A-8933-263129D2AF90}" type="datetimeFigureOut">
              <a:rPr lang="en-US" smtClean="0"/>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606228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764DE79-268F-4C1A-8933-263129D2AF90}" type="datetimeFigureOut">
              <a:rPr lang="en-US" smtClean="0"/>
              <a:t>9/19/2019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F63A3B-78C7-47BE-AE5E-E10140E04643}" type="slidenum">
              <a:rPr lang="en-US" smtClean="0"/>
              <a:t>‹nr.›</a:t>
            </a:fld>
            <a:endParaRPr lang="en-US" dirty="0"/>
          </a:p>
        </p:txBody>
      </p:sp>
    </p:spTree>
    <p:extLst>
      <p:ext uri="{BB962C8B-B14F-4D97-AF65-F5344CB8AC3E}">
        <p14:creationId xmlns:p14="http://schemas.microsoft.com/office/powerpoint/2010/main" val="354940670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3QSlc2VABQE" TargetMode="External"/><Relationship Id="rId2" Type="http://schemas.openxmlformats.org/officeDocument/2006/relationships/hyperlink" Target="https://www.youtube.com/watch?v=bbaLOoAEGeA" TargetMode="External"/><Relationship Id="rId1" Type="http://schemas.openxmlformats.org/officeDocument/2006/relationships/slideLayout" Target="../slideLayouts/slideLayout2.xml"/><Relationship Id="rId4" Type="http://schemas.openxmlformats.org/officeDocument/2006/relationships/hyperlink" Target="https://www.youtube.com/watch?v=6qBN8i3Mm-c"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rLIKYWqtj3s" TargetMode="External"/><Relationship Id="rId2" Type="http://schemas.openxmlformats.org/officeDocument/2006/relationships/slideLayout" Target="../slideLayouts/slideLayout2.xml"/><Relationship Id="rId1" Type="http://schemas.openxmlformats.org/officeDocument/2006/relationships/video" Target="https://www.youtube.com/embed/m-uNgUlapt4" TargetMode="Externa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2133600" y="565150"/>
            <a:ext cx="7620000" cy="2503810"/>
          </a:xfrm>
        </p:spPr>
        <p:txBody>
          <a:bodyPr/>
          <a:lstStyle/>
          <a:p>
            <a:pPr algn="ctr"/>
            <a:r>
              <a:rPr lang="nl-NL" altLang="nl-NL" sz="4500" dirty="0"/>
              <a:t>Verkopen : Adviseren</a:t>
            </a:r>
            <a:endParaRPr lang="nl-NL" altLang="nl-NL" sz="4500" dirty="0"/>
          </a:p>
        </p:txBody>
      </p:sp>
      <p:sp>
        <p:nvSpPr>
          <p:cNvPr id="2053" name="Rectangle 5"/>
          <p:cNvSpPr>
            <a:spLocks noGrp="1" noChangeArrowheads="1"/>
          </p:cNvSpPr>
          <p:nvPr>
            <p:ph type="subTitle" idx="1"/>
          </p:nvPr>
        </p:nvSpPr>
        <p:spPr>
          <a:xfrm>
            <a:off x="2279576" y="5661249"/>
            <a:ext cx="7620000" cy="441325"/>
          </a:xfrm>
        </p:spPr>
        <p:txBody>
          <a:bodyPr/>
          <a:lstStyle/>
          <a:p>
            <a:endParaRPr lang="nl-NL" altLang="nl-NL" dirty="0"/>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1784" y="3645024"/>
            <a:ext cx="3901561" cy="160920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het niet moet…</a:t>
            </a:r>
            <a:endParaRPr lang="nl-NL" dirty="0"/>
          </a:p>
        </p:txBody>
      </p:sp>
      <p:sp>
        <p:nvSpPr>
          <p:cNvPr id="3" name="Tijdelijke aanduiding voor inhoud 2"/>
          <p:cNvSpPr>
            <a:spLocks noGrp="1"/>
          </p:cNvSpPr>
          <p:nvPr>
            <p:ph idx="1"/>
          </p:nvPr>
        </p:nvSpPr>
        <p:spPr>
          <a:xfrm>
            <a:off x="2135560" y="2492896"/>
            <a:ext cx="7315200" cy="4267200"/>
          </a:xfrm>
        </p:spPr>
        <p:txBody>
          <a:bodyPr>
            <a:normAutofit/>
          </a:bodyPr>
          <a:lstStyle/>
          <a:p>
            <a:pPr>
              <a:lnSpc>
                <a:spcPct val="80000"/>
              </a:lnSpc>
            </a:pPr>
            <a:r>
              <a:rPr lang="nl-NL" altLang="ko-KR" sz="1800" dirty="0">
                <a:latin typeface="Arial" panose="020B0604020202020204" pitchFamily="34" charset="0"/>
                <a:ea typeface="굴림" charset="-127"/>
                <a:cs typeface="Arial" panose="020B0604020202020204" pitchFamily="34" charset="0"/>
              </a:rPr>
              <a:t>Mr. </a:t>
            </a:r>
            <a:r>
              <a:rPr lang="nl-NL" altLang="ko-KR" sz="1800" dirty="0" err="1">
                <a:latin typeface="Arial" panose="020B0604020202020204" pitchFamily="34" charset="0"/>
                <a:ea typeface="굴림" charset="-127"/>
                <a:cs typeface="Arial" panose="020B0604020202020204" pitchFamily="34" charset="0"/>
                <a:hlinkClick r:id="rId2"/>
              </a:rPr>
              <a:t>Bean</a:t>
            </a:r>
            <a:r>
              <a:rPr lang="nl-NL" altLang="ko-KR" sz="1800" dirty="0">
                <a:latin typeface="Arial" panose="020B0604020202020204" pitchFamily="34" charset="0"/>
                <a:ea typeface="굴림" charset="-127"/>
                <a:cs typeface="Arial" panose="020B0604020202020204" pitchFamily="34" charset="0"/>
              </a:rPr>
              <a:t> </a:t>
            </a:r>
          </a:p>
          <a:p>
            <a:pPr>
              <a:lnSpc>
                <a:spcPct val="80000"/>
              </a:lnSpc>
            </a:pPr>
            <a:endParaRPr lang="nl-NL" altLang="ko-KR" sz="1800" dirty="0">
              <a:latin typeface="Arial" panose="020B0604020202020204" pitchFamily="34" charset="0"/>
              <a:ea typeface="굴림" charset="-127"/>
              <a:cs typeface="Arial" panose="020B0604020202020204" pitchFamily="34" charset="0"/>
            </a:endParaRPr>
          </a:p>
          <a:p>
            <a:pPr marL="0" indent="0">
              <a:lnSpc>
                <a:spcPct val="80000"/>
              </a:lnSpc>
              <a:buNone/>
            </a:pPr>
            <a:r>
              <a:rPr lang="nl-NL" altLang="ko-KR" sz="1800" dirty="0" smtClean="0">
                <a:latin typeface="Arial" panose="020B0604020202020204" pitchFamily="34" charset="0"/>
                <a:ea typeface="굴림" charset="-127"/>
                <a:cs typeface="Arial" panose="020B0604020202020204" pitchFamily="34" charset="0"/>
              </a:rPr>
              <a:t>	Wat </a:t>
            </a:r>
            <a:r>
              <a:rPr lang="nl-NL" altLang="ko-KR" sz="1800" dirty="0">
                <a:latin typeface="Arial" panose="020B0604020202020204" pitchFamily="34" charset="0"/>
                <a:ea typeface="굴림" charset="-127"/>
                <a:cs typeface="Arial" panose="020B0604020202020204" pitchFamily="34" charset="0"/>
              </a:rPr>
              <a:t>valt je op aan de wijze </a:t>
            </a:r>
            <a:r>
              <a:rPr lang="nl-NL" altLang="ko-KR" sz="1800" dirty="0" smtClean="0">
                <a:latin typeface="Arial" panose="020B0604020202020204" pitchFamily="34" charset="0"/>
                <a:ea typeface="굴림" charset="-127"/>
                <a:cs typeface="Arial" panose="020B0604020202020204" pitchFamily="34" charset="0"/>
              </a:rPr>
              <a:t>	van </a:t>
            </a:r>
            <a:r>
              <a:rPr lang="nl-NL" altLang="ko-KR" sz="1800" dirty="0">
                <a:latin typeface="Arial" panose="020B0604020202020204" pitchFamily="34" charset="0"/>
                <a:ea typeface="굴림" charset="-127"/>
                <a:cs typeface="Arial" panose="020B0604020202020204" pitchFamily="34" charset="0"/>
              </a:rPr>
              <a:t>handelen van de </a:t>
            </a:r>
            <a:r>
              <a:rPr lang="nl-NL" altLang="ko-KR" sz="1800" dirty="0" smtClean="0">
                <a:latin typeface="Arial" panose="020B0604020202020204" pitchFamily="34" charset="0"/>
                <a:ea typeface="굴림" charset="-127"/>
                <a:cs typeface="Arial" panose="020B0604020202020204" pitchFamily="34" charset="0"/>
              </a:rPr>
              <a:t>	verkoopster</a:t>
            </a:r>
            <a:r>
              <a:rPr lang="nl-NL" altLang="ko-KR" sz="1800" dirty="0">
                <a:latin typeface="Arial" panose="020B0604020202020204" pitchFamily="34" charset="0"/>
                <a:ea typeface="굴림" charset="-127"/>
                <a:cs typeface="Arial" panose="020B0604020202020204" pitchFamily="34" charset="0"/>
              </a:rPr>
              <a:t>?</a:t>
            </a:r>
          </a:p>
          <a:p>
            <a:pPr>
              <a:lnSpc>
                <a:spcPct val="80000"/>
              </a:lnSpc>
            </a:pPr>
            <a:endParaRPr lang="nl-NL" altLang="ko-KR" sz="1800" dirty="0">
              <a:latin typeface="Arial" panose="020B0604020202020204" pitchFamily="34" charset="0"/>
              <a:ea typeface="굴림" charset="-127"/>
              <a:cs typeface="Arial" panose="020B0604020202020204" pitchFamily="34" charset="0"/>
            </a:endParaRPr>
          </a:p>
          <a:p>
            <a:pPr>
              <a:lnSpc>
                <a:spcPct val="80000"/>
              </a:lnSpc>
            </a:pPr>
            <a:r>
              <a:rPr lang="nl-NL" altLang="ko-KR" sz="1800" dirty="0">
                <a:latin typeface="Arial" panose="020B0604020202020204" pitchFamily="34" charset="0"/>
                <a:ea typeface="굴림" charset="-127"/>
                <a:cs typeface="Arial" panose="020B0604020202020204" pitchFamily="34" charset="0"/>
                <a:hlinkClick r:id="rId3"/>
              </a:rPr>
              <a:t>Herman Finkers</a:t>
            </a:r>
            <a:endParaRPr lang="nl-NL" altLang="ko-KR" sz="1800" dirty="0">
              <a:latin typeface="Arial" panose="020B0604020202020204" pitchFamily="34" charset="0"/>
              <a:ea typeface="굴림" charset="-127"/>
              <a:cs typeface="Arial" panose="020B0604020202020204" pitchFamily="34" charset="0"/>
            </a:endParaRPr>
          </a:p>
          <a:p>
            <a:pPr>
              <a:lnSpc>
                <a:spcPct val="80000"/>
              </a:lnSpc>
            </a:pPr>
            <a:endParaRPr lang="nl-NL" altLang="ko-KR" sz="1800" dirty="0">
              <a:latin typeface="Arial" panose="020B0604020202020204" pitchFamily="34" charset="0"/>
              <a:ea typeface="굴림" charset="-127"/>
              <a:cs typeface="Arial" panose="020B0604020202020204" pitchFamily="34" charset="0"/>
            </a:endParaRPr>
          </a:p>
          <a:p>
            <a:pPr marL="0" indent="0">
              <a:lnSpc>
                <a:spcPct val="80000"/>
              </a:lnSpc>
              <a:buNone/>
            </a:pPr>
            <a:r>
              <a:rPr lang="nl-NL" altLang="ko-KR" sz="1800" dirty="0" smtClean="0">
                <a:latin typeface="Arial" panose="020B0604020202020204" pitchFamily="34" charset="0"/>
                <a:ea typeface="굴림" charset="-127"/>
                <a:cs typeface="Arial" panose="020B0604020202020204" pitchFamily="34" charset="0"/>
              </a:rPr>
              <a:t>	Wat </a:t>
            </a:r>
            <a:r>
              <a:rPr lang="nl-NL" altLang="ko-KR" sz="1800" dirty="0">
                <a:latin typeface="Arial" panose="020B0604020202020204" pitchFamily="34" charset="0"/>
                <a:ea typeface="굴림" charset="-127"/>
                <a:cs typeface="Arial" panose="020B0604020202020204" pitchFamily="34" charset="0"/>
              </a:rPr>
              <a:t>valt je op aan de houding </a:t>
            </a:r>
            <a:r>
              <a:rPr lang="nl-NL" altLang="ko-KR" sz="1800" dirty="0" smtClean="0">
                <a:latin typeface="Arial" panose="020B0604020202020204" pitchFamily="34" charset="0"/>
                <a:ea typeface="굴림" charset="-127"/>
                <a:cs typeface="Arial" panose="020B0604020202020204" pitchFamily="34" charset="0"/>
              </a:rPr>
              <a:t>	en </a:t>
            </a:r>
            <a:r>
              <a:rPr lang="nl-NL" altLang="ko-KR" sz="1800" dirty="0">
                <a:latin typeface="Arial" panose="020B0604020202020204" pitchFamily="34" charset="0"/>
                <a:ea typeface="굴림" charset="-127"/>
                <a:cs typeface="Arial" panose="020B0604020202020204" pitchFamily="34" charset="0"/>
              </a:rPr>
              <a:t>verkooptechniek</a:t>
            </a:r>
            <a:r>
              <a:rPr lang="nl-NL" altLang="ko-KR" sz="1800" dirty="0" smtClean="0">
                <a:latin typeface="Arial" panose="020B0604020202020204" pitchFamily="34" charset="0"/>
                <a:ea typeface="굴림" charset="-127"/>
                <a:cs typeface="Arial" panose="020B0604020202020204" pitchFamily="34" charset="0"/>
              </a:rPr>
              <a:t>?</a:t>
            </a:r>
          </a:p>
          <a:p>
            <a:pPr>
              <a:lnSpc>
                <a:spcPct val="80000"/>
              </a:lnSpc>
            </a:pPr>
            <a:endParaRPr lang="nl-NL" altLang="ko-KR" sz="1800" dirty="0">
              <a:latin typeface="Arial" panose="020B0604020202020204" pitchFamily="34" charset="0"/>
              <a:ea typeface="굴림" charset="-127"/>
              <a:cs typeface="Arial" panose="020B0604020202020204" pitchFamily="34" charset="0"/>
            </a:endParaRPr>
          </a:p>
          <a:p>
            <a:pPr>
              <a:lnSpc>
                <a:spcPct val="80000"/>
              </a:lnSpc>
            </a:pPr>
            <a:r>
              <a:rPr lang="nl-NL" altLang="nl-NL" sz="1800" dirty="0">
                <a:latin typeface="Arial" panose="020B0604020202020204" pitchFamily="34" charset="0"/>
                <a:cs typeface="Arial" panose="020B0604020202020204" pitchFamily="34" charset="0"/>
              </a:rPr>
              <a:t>Grasmaaier </a:t>
            </a:r>
            <a:r>
              <a:rPr lang="nl-NL" altLang="nl-NL" sz="1800" dirty="0">
                <a:latin typeface="Arial" panose="020B0604020202020204" pitchFamily="34" charset="0"/>
                <a:cs typeface="Arial" panose="020B0604020202020204" pitchFamily="34" charset="0"/>
                <a:hlinkClick r:id="rId4"/>
              </a:rPr>
              <a:t>er</a:t>
            </a:r>
            <a:r>
              <a:rPr lang="nl-NL" altLang="nl-NL" sz="1800" dirty="0">
                <a:latin typeface="Arial" panose="020B0604020202020204" pitchFamily="34" charset="0"/>
                <a:cs typeface="Arial" panose="020B0604020202020204" pitchFamily="34" charset="0"/>
              </a:rPr>
              <a:t> bij</a:t>
            </a:r>
            <a:endParaRPr lang="nl-NL"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9071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404664"/>
            <a:ext cx="8724900" cy="936104"/>
          </a:xfrm>
        </p:spPr>
        <p:txBody>
          <a:bodyPr>
            <a:normAutofit fontScale="90000"/>
          </a:bodyPr>
          <a:lstStyle/>
          <a:p>
            <a:r>
              <a:rPr lang="nl-NL" dirty="0" smtClean="0"/>
              <a:t>Verkoopgesprek met bij-verkoop</a:t>
            </a:r>
            <a:r>
              <a:rPr lang="nl-NL" dirty="0"/>
              <a:t/>
            </a:r>
            <a:br>
              <a:rPr lang="nl-NL" dirty="0"/>
            </a:br>
            <a:r>
              <a:rPr lang="nl-NL" sz="1200" dirty="0">
                <a:hlinkClick r:id="rId3"/>
              </a:rPr>
              <a:t>klik hier</a:t>
            </a:r>
            <a:r>
              <a:rPr lang="nl-NL" sz="1200" dirty="0"/>
              <a:t> als het niet direct start.</a:t>
            </a:r>
            <a:endParaRPr lang="nl-NL" dirty="0"/>
          </a:p>
        </p:txBody>
      </p:sp>
      <p:pic>
        <p:nvPicPr>
          <p:cNvPr id="4" name="m-uNgUlapt4"/>
          <p:cNvPicPr>
            <a:picLocks noGrp="1" noRot="1" noChangeAspect="1"/>
          </p:cNvPicPr>
          <p:nvPr>
            <p:ph idx="1"/>
            <a:videoFile r:link="rId1"/>
          </p:nvPr>
        </p:nvPicPr>
        <p:blipFill>
          <a:blip r:embed="rId4"/>
          <a:stretch>
            <a:fillRect/>
          </a:stretch>
        </p:blipFill>
        <p:spPr>
          <a:xfrm>
            <a:off x="2249488" y="1730375"/>
            <a:ext cx="7777162" cy="4375150"/>
          </a:xfrm>
          <a:prstGeom prst="rect">
            <a:avLst/>
          </a:prstGeom>
        </p:spPr>
      </p:pic>
    </p:spTree>
    <p:extLst>
      <p:ext uri="{BB962C8B-B14F-4D97-AF65-F5344CB8AC3E}">
        <p14:creationId xmlns:p14="http://schemas.microsoft.com/office/powerpoint/2010/main" val="1239836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H1. Behoeften van de klant</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1292226" y="2311936"/>
            <a:ext cx="9601196" cy="3318936"/>
          </a:xfrm>
        </p:spPr>
        <p:txBody>
          <a:bodyPr/>
          <a:lstStyle/>
          <a:p>
            <a:pPr>
              <a:buFontTx/>
              <a:buChar char="-"/>
            </a:pPr>
            <a:r>
              <a:rPr lang="nl-NL" dirty="0" smtClean="0">
                <a:latin typeface="Arial" panose="020B0604020202020204" pitchFamily="34" charset="0"/>
                <a:cs typeface="Arial" panose="020B0604020202020204" pitchFamily="34" charset="0"/>
              </a:rPr>
              <a:t>Lichamelijke (fysieke)  en Psychische behoeften. </a:t>
            </a:r>
          </a:p>
          <a:p>
            <a:pPr>
              <a:buFontTx/>
              <a:buChar char="-"/>
            </a:pPr>
            <a:endParaRPr lang="nl-NL" dirty="0">
              <a:latin typeface="Arial" panose="020B0604020202020204" pitchFamily="34" charset="0"/>
              <a:cs typeface="Arial" panose="020B0604020202020204" pitchFamily="34" charset="0"/>
            </a:endParaRPr>
          </a:p>
          <a:p>
            <a:pPr>
              <a:buFontTx/>
              <a:buChar char="-"/>
            </a:pPr>
            <a:endParaRPr lang="nl-NL" dirty="0">
              <a:latin typeface="Arial" panose="020B0604020202020204" pitchFamily="34" charset="0"/>
              <a:cs typeface="Arial" panose="020B0604020202020204" pitchFamily="34" charset="0"/>
            </a:endParaRPr>
          </a:p>
        </p:txBody>
      </p:sp>
      <p:pic>
        <p:nvPicPr>
          <p:cNvPr id="1026" name="il_fi" descr="Beschrijving: http://upload.wikimedia.org/wikipedia/commons/thumb/d/d2/Piramide_van_Maslow.png/400px-Piramide_van_Maslo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784" y="2708920"/>
            <a:ext cx="7048233" cy="3566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6252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Consumentengedrag</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pPr>
              <a:buFontTx/>
              <a:buChar char="-"/>
            </a:pPr>
            <a:r>
              <a:rPr lang="nl-NL" dirty="0" err="1" smtClean="0">
                <a:latin typeface="Arial" panose="020B0604020202020204" pitchFamily="34" charset="0"/>
                <a:cs typeface="Arial" panose="020B0604020202020204" pitchFamily="34" charset="0"/>
              </a:rPr>
              <a:t>Communticatiegedrag</a:t>
            </a:r>
            <a:endParaRPr lang="nl-NL" dirty="0" smtClean="0">
              <a:latin typeface="Arial" panose="020B0604020202020204" pitchFamily="34" charset="0"/>
              <a:cs typeface="Arial" panose="020B0604020202020204" pitchFamily="34" charset="0"/>
            </a:endParaRPr>
          </a:p>
          <a:p>
            <a:pPr>
              <a:buFontTx/>
              <a:buChar char="-"/>
            </a:pPr>
            <a:r>
              <a:rPr lang="nl-NL" dirty="0" smtClean="0">
                <a:latin typeface="Arial" panose="020B0604020202020204" pitchFamily="34" charset="0"/>
                <a:cs typeface="Arial" panose="020B0604020202020204" pitchFamily="34" charset="0"/>
              </a:rPr>
              <a:t>Koopgedrag</a:t>
            </a:r>
          </a:p>
          <a:p>
            <a:pPr>
              <a:buFontTx/>
              <a:buChar char="-"/>
            </a:pPr>
            <a:r>
              <a:rPr lang="nl-NL" dirty="0" smtClean="0">
                <a:latin typeface="Arial" panose="020B0604020202020204" pitchFamily="34" charset="0"/>
                <a:cs typeface="Arial" panose="020B0604020202020204" pitchFamily="34" charset="0"/>
              </a:rPr>
              <a:t>Gebruikers/Verbruikersgedrag</a:t>
            </a:r>
          </a:p>
          <a:p>
            <a:pPr>
              <a:buFontTx/>
              <a:buChar char="-"/>
            </a:pPr>
            <a:r>
              <a:rPr lang="nl-NL" dirty="0" smtClean="0">
                <a:latin typeface="Arial" panose="020B0604020202020204" pitchFamily="34" charset="0"/>
                <a:cs typeface="Arial" panose="020B0604020202020204" pitchFamily="34" charset="0"/>
              </a:rPr>
              <a:t>Afdankgedrag. </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9496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295401" y="980728"/>
            <a:ext cx="9601196" cy="4895140"/>
          </a:xfrm>
        </p:spPr>
        <p:txBody>
          <a:bodyPr>
            <a:normAutofit/>
          </a:bodyPr>
          <a:lstStyle/>
          <a:p>
            <a:pPr marL="0" indent="0">
              <a:buNone/>
            </a:pPr>
            <a:r>
              <a:rPr lang="x-none" sz="2800" dirty="0">
                <a:latin typeface="Arial" panose="020B0604020202020204" pitchFamily="34" charset="0"/>
                <a:cs typeface="Arial" panose="020B0604020202020204" pitchFamily="34" charset="0"/>
              </a:rPr>
              <a:t>Nog een aantal koopgedragbepalende </a:t>
            </a:r>
            <a:r>
              <a:rPr lang="x-none" sz="2800" dirty="0" smtClean="0">
                <a:latin typeface="Arial" panose="020B0604020202020204" pitchFamily="34" charset="0"/>
                <a:cs typeface="Arial" panose="020B0604020202020204" pitchFamily="34" charset="0"/>
              </a:rPr>
              <a:t>factoren</a:t>
            </a:r>
            <a:r>
              <a:rPr lang="nl-NL" sz="2800" dirty="0" smtClean="0">
                <a:latin typeface="Arial" panose="020B0604020202020204" pitchFamily="34" charset="0"/>
                <a:cs typeface="Arial" panose="020B0604020202020204" pitchFamily="34" charset="0"/>
              </a:rPr>
              <a:t> :</a:t>
            </a:r>
          </a:p>
          <a:p>
            <a:pPr marL="0" indent="0">
              <a:buNone/>
            </a:pPr>
            <a:endParaRPr lang="nl-NL" sz="2800" dirty="0">
              <a:latin typeface="Arial" panose="020B0604020202020204" pitchFamily="34" charset="0"/>
              <a:cs typeface="Arial" panose="020B0604020202020204" pitchFamily="34" charset="0"/>
            </a:endParaRPr>
          </a:p>
          <a:p>
            <a:pPr lvl="0"/>
            <a:r>
              <a:rPr lang="x-none" sz="2800" dirty="0">
                <a:latin typeface="Arial" panose="020B0604020202020204" pitchFamily="34" charset="0"/>
                <a:cs typeface="Arial" panose="020B0604020202020204" pitchFamily="34" charset="0"/>
              </a:rPr>
              <a:t>Inkomen van de </a:t>
            </a:r>
            <a:r>
              <a:rPr lang="x-none" sz="2800" dirty="0" smtClean="0">
                <a:latin typeface="Arial" panose="020B0604020202020204" pitchFamily="34" charset="0"/>
                <a:cs typeface="Arial" panose="020B0604020202020204" pitchFamily="34" charset="0"/>
              </a:rPr>
              <a:t>consument</a:t>
            </a:r>
            <a:endParaRPr lang="nl-NL" sz="2800" dirty="0">
              <a:latin typeface="Arial" panose="020B0604020202020204" pitchFamily="34" charset="0"/>
              <a:cs typeface="Arial" panose="020B0604020202020204" pitchFamily="34" charset="0"/>
            </a:endParaRPr>
          </a:p>
          <a:p>
            <a:pPr lvl="0"/>
            <a:r>
              <a:rPr lang="x-none" sz="2800" dirty="0">
                <a:latin typeface="Arial" panose="020B0604020202020204" pitchFamily="34" charset="0"/>
                <a:cs typeface="Arial" panose="020B0604020202020204" pitchFamily="34" charset="0"/>
              </a:rPr>
              <a:t>Levensstijl en </a:t>
            </a:r>
            <a:r>
              <a:rPr lang="x-none" sz="2800" dirty="0" smtClean="0">
                <a:latin typeface="Arial" panose="020B0604020202020204" pitchFamily="34" charset="0"/>
                <a:cs typeface="Arial" panose="020B0604020202020204" pitchFamily="34" charset="0"/>
              </a:rPr>
              <a:t>leeftijd</a:t>
            </a:r>
            <a:endParaRPr lang="nl-NL" sz="2800" dirty="0">
              <a:latin typeface="Arial" panose="020B0604020202020204" pitchFamily="34" charset="0"/>
              <a:cs typeface="Arial" panose="020B0604020202020204" pitchFamily="34" charset="0"/>
            </a:endParaRPr>
          </a:p>
          <a:p>
            <a:pPr lvl="0"/>
            <a:r>
              <a:rPr lang="x-none" sz="2800" dirty="0">
                <a:latin typeface="Arial" panose="020B0604020202020204" pitchFamily="34" charset="0"/>
                <a:cs typeface="Arial" panose="020B0604020202020204" pitchFamily="34" charset="0"/>
              </a:rPr>
              <a:t>Tijd </a:t>
            </a:r>
            <a:endParaRPr lang="nl-NL" sz="2800" dirty="0">
              <a:latin typeface="Arial" panose="020B0604020202020204" pitchFamily="34" charset="0"/>
              <a:cs typeface="Arial" panose="020B0604020202020204" pitchFamily="34" charset="0"/>
            </a:endParaRPr>
          </a:p>
          <a:p>
            <a:pPr lvl="0"/>
            <a:r>
              <a:rPr lang="x-none" sz="2800" dirty="0">
                <a:latin typeface="Arial" panose="020B0604020202020204" pitchFamily="34" charset="0"/>
                <a:cs typeface="Arial" panose="020B0604020202020204" pitchFamily="34" charset="0"/>
              </a:rPr>
              <a:t>Cultuur/subcultuur waar de consument bij hoort of wil horen</a:t>
            </a:r>
            <a:endParaRPr lang="nl-NL" sz="2800" dirty="0">
              <a:latin typeface="Arial" panose="020B0604020202020204" pitchFamily="34" charset="0"/>
              <a:cs typeface="Arial" panose="020B0604020202020204" pitchFamily="34" charset="0"/>
            </a:endParaRPr>
          </a:p>
          <a:p>
            <a:pPr lvl="0"/>
            <a:r>
              <a:rPr lang="x-none" sz="2800" dirty="0">
                <a:latin typeface="Arial" panose="020B0604020202020204" pitchFamily="34" charset="0"/>
                <a:cs typeface="Arial" panose="020B0604020202020204" pitchFamily="34" charset="0"/>
              </a:rPr>
              <a:t>Welstandsklasse (indeling op opleiding en beroep)</a:t>
            </a:r>
            <a:endParaRPr lang="nl-N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270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Mindmap</a:t>
            </a:r>
            <a:r>
              <a:rPr lang="nl-NL" dirty="0" smtClean="0"/>
              <a:t>	</a:t>
            </a:r>
            <a:endParaRPr lang="nl-NL" dirty="0"/>
          </a:p>
        </p:txBody>
      </p:sp>
      <p:sp>
        <p:nvSpPr>
          <p:cNvPr id="3" name="Tijdelijke aanduiding voor inhoud 2"/>
          <p:cNvSpPr>
            <a:spLocks noGrp="1"/>
          </p:cNvSpPr>
          <p:nvPr>
            <p:ph idx="1"/>
          </p:nvPr>
        </p:nvSpPr>
        <p:spPr/>
        <p:txBody>
          <a:bodyPr/>
          <a:lstStyle/>
          <a:p>
            <a:pPr marL="0" indent="0">
              <a:buNone/>
            </a:pPr>
            <a:r>
              <a:rPr lang="nl-NL" dirty="0" smtClean="0">
                <a:latin typeface="Arial" panose="020B0604020202020204" pitchFamily="34" charset="0"/>
                <a:cs typeface="Arial" panose="020B0604020202020204" pitchFamily="34" charset="0"/>
              </a:rPr>
              <a:t>Bespreek met en groepje de </a:t>
            </a:r>
            <a:r>
              <a:rPr lang="nl-NL" dirty="0" err="1" smtClean="0">
                <a:latin typeface="Arial" panose="020B0604020202020204" pitchFamily="34" charset="0"/>
                <a:cs typeface="Arial" panose="020B0604020202020204" pitchFamily="34" charset="0"/>
              </a:rPr>
              <a:t>koopgedragbepalende</a:t>
            </a:r>
            <a:r>
              <a:rPr lang="nl-NL" dirty="0" smtClean="0">
                <a:latin typeface="Arial" panose="020B0604020202020204" pitchFamily="34" charset="0"/>
                <a:cs typeface="Arial" panose="020B0604020202020204" pitchFamily="34" charset="0"/>
              </a:rPr>
              <a:t> omstandigheden op de vorige dia. </a:t>
            </a:r>
          </a:p>
          <a:p>
            <a:pPr>
              <a:buFontTx/>
              <a:buChar char="-"/>
            </a:pPr>
            <a:r>
              <a:rPr lang="nl-NL" dirty="0" smtClean="0">
                <a:latin typeface="Arial" panose="020B0604020202020204" pitchFamily="34" charset="0"/>
                <a:cs typeface="Arial" panose="020B0604020202020204" pitchFamily="34" charset="0"/>
              </a:rPr>
              <a:t>Zet in een </a:t>
            </a:r>
            <a:r>
              <a:rPr lang="nl-NL" dirty="0" err="1" smtClean="0">
                <a:latin typeface="Arial" panose="020B0604020202020204" pitchFamily="34" charset="0"/>
                <a:cs typeface="Arial" panose="020B0604020202020204" pitchFamily="34" charset="0"/>
              </a:rPr>
              <a:t>mindmap</a:t>
            </a:r>
            <a:r>
              <a:rPr lang="nl-NL" dirty="0" smtClean="0">
                <a:latin typeface="Arial" panose="020B0604020202020204" pitchFamily="34" charset="0"/>
                <a:cs typeface="Arial" panose="020B0604020202020204" pitchFamily="34" charset="0"/>
              </a:rPr>
              <a:t> jullie besproken informatie</a:t>
            </a:r>
          </a:p>
          <a:p>
            <a:pPr marL="0" indent="0">
              <a:buNone/>
            </a:pPr>
            <a:r>
              <a:rPr lang="nl-NL" dirty="0" smtClean="0">
                <a:latin typeface="Arial" panose="020B0604020202020204" pitchFamily="34" charset="0"/>
                <a:cs typeface="Arial" panose="020B0604020202020204" pitchFamily="34" charset="0"/>
              </a:rPr>
              <a:t>-  Bedenk zoveel mogelijk concrete voorbeelden uit </a:t>
            </a:r>
            <a:r>
              <a:rPr lang="nl-NL" smtClean="0">
                <a:latin typeface="Arial" panose="020B0604020202020204" pitchFamily="34" charset="0"/>
                <a:cs typeface="Arial" panose="020B0604020202020204" pitchFamily="34" charset="0"/>
              </a:rPr>
              <a:t>de dierensector.</a:t>
            </a:r>
            <a:endParaRPr lang="nl-NL" dirty="0" smtClean="0">
              <a:latin typeface="Arial" panose="020B0604020202020204" pitchFamily="34" charset="0"/>
              <a:cs typeface="Arial" panose="020B0604020202020204" pitchFamily="34" charset="0"/>
            </a:endParaRPr>
          </a:p>
          <a:p>
            <a:pPr>
              <a:buFontTx/>
              <a:buChar char="-"/>
            </a:pPr>
            <a:endParaRPr lang="nl-NL" dirty="0"/>
          </a:p>
        </p:txBody>
      </p:sp>
    </p:spTree>
    <p:extLst>
      <p:ext uri="{BB962C8B-B14F-4D97-AF65-F5344CB8AC3E}">
        <p14:creationId xmlns:p14="http://schemas.microsoft.com/office/powerpoint/2010/main" val="3152804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a:solidFill>
                  <a:srgbClr val="FF0000"/>
                </a:solidFill>
                <a:latin typeface="Lucida Sans" panose="020B0602030504020204" pitchFamily="34" charset="0"/>
              </a:rPr>
              <a:t>HUISWERK</a:t>
            </a:r>
            <a:endParaRPr lang="nl-NL" dirty="0"/>
          </a:p>
        </p:txBody>
      </p:sp>
      <p:sp>
        <p:nvSpPr>
          <p:cNvPr id="3" name="Tijdelijke aanduiding voor inhoud 2"/>
          <p:cNvSpPr>
            <a:spLocks noGrp="1"/>
          </p:cNvSpPr>
          <p:nvPr>
            <p:ph idx="1"/>
          </p:nvPr>
        </p:nvSpPr>
        <p:spPr>
          <a:xfrm>
            <a:off x="1762126" y="1628800"/>
            <a:ext cx="8582347" cy="4086200"/>
          </a:xfrm>
        </p:spPr>
        <p:txBody>
          <a:bodyPr/>
          <a:lstStyle/>
          <a:p>
            <a:pPr marL="0" indent="0">
              <a:buNone/>
            </a:pPr>
            <a:r>
              <a:rPr lang="nl-NL" sz="2500" dirty="0" smtClean="0">
                <a:latin typeface="Lucida Bright" panose="02040602050505020304" pitchFamily="18" charset="0"/>
              </a:rPr>
              <a:t>.</a:t>
            </a:r>
            <a:endParaRPr lang="nl-NL" sz="2500" dirty="0">
              <a:latin typeface="Lucida Bright" panose="02040602050505020304" pitchFamily="18" charset="0"/>
            </a:endParaRPr>
          </a:p>
          <a:p>
            <a:endParaRPr lang="nl-NL" sz="2500" dirty="0">
              <a:latin typeface="Lucida Bright" panose="02040602050505020304" pitchFamily="18" charset="0"/>
            </a:endParaRPr>
          </a:p>
          <a:p>
            <a:r>
              <a:rPr lang="nl-NL" sz="1800" dirty="0">
                <a:latin typeface="Arial" panose="020B0604020202020204" pitchFamily="34" charset="0"/>
                <a:cs typeface="Arial" panose="020B0604020202020204" pitchFamily="34" charset="0"/>
              </a:rPr>
              <a:t>Bezoek een aantal winkels zodat je volgende week een voorbeeld van een winkel waar je goed ontvangen bent en je hebt een voorbeeld van een winkel waar je niet goed bent ontvangen hebt. Schrijf kort op wat je ervaring is geweest.</a:t>
            </a:r>
          </a:p>
          <a:p>
            <a:pPr marL="514350" indent="-514350">
              <a:buFont typeface="+mj-lt"/>
              <a:buAutoNum type="arabicPeriod"/>
            </a:pPr>
            <a:endParaRPr lang="nl-NL" sz="2500" dirty="0">
              <a:latin typeface="Lucida Bright" panose="02040602050505020304" pitchFamily="18" charset="0"/>
            </a:endParaRPr>
          </a:p>
          <a:p>
            <a:endParaRPr lang="nl-NL" dirty="0"/>
          </a:p>
        </p:txBody>
      </p:sp>
      <p:pic>
        <p:nvPicPr>
          <p:cNvPr id="4" name="Picture 4" descr="Afbeeldingsresultaat voor kledingwinkel">
            <a:extLst>
              <a:ext uri="{FF2B5EF4-FFF2-40B4-BE49-F238E27FC236}">
                <a16:creationId xmlns:a16="http://schemas.microsoft.com/office/drawing/2014/main" id="{602A56C0-6BE5-4FDB-886A-F23373BBA8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440" y="4315084"/>
            <a:ext cx="3181195" cy="1890210"/>
          </a:xfrm>
          <a:prstGeom prst="rect">
            <a:avLst/>
          </a:prstGeom>
          <a:noFill/>
          <a:extLst>
            <a:ext uri="{909E8E84-426E-40DD-AFC4-6F175D3DCCD1}">
              <a14:hiddenFill xmlns:a14="http://schemas.microsoft.com/office/drawing/2010/main">
                <a:solidFill>
                  <a:srgbClr val="FFFFFF"/>
                </a:solidFill>
              </a14:hiddenFill>
            </a:ext>
          </a:extLst>
        </p:spPr>
      </p:pic>
      <p:pic>
        <p:nvPicPr>
          <p:cNvPr id="164868" name="Picture 4" descr="Afbeeldingsresultaat voor foto dierenspeciaalzaa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6318" y="4326251"/>
            <a:ext cx="2520280" cy="1890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97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648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294</TotalTime>
  <Words>141</Words>
  <Application>Microsoft Office PowerPoint</Application>
  <PresentationFormat>Breedbeeld</PresentationFormat>
  <Paragraphs>35</Paragraphs>
  <Slides>8</Slides>
  <Notes>1</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8</vt:i4>
      </vt:variant>
    </vt:vector>
  </HeadingPairs>
  <TitlesOfParts>
    <vt:vector size="15" baseType="lpstr">
      <vt:lpstr>Arial</vt:lpstr>
      <vt:lpstr>Calibri</vt:lpstr>
      <vt:lpstr>Garamond</vt:lpstr>
      <vt:lpstr>굴림</vt:lpstr>
      <vt:lpstr>Lucida Bright</vt:lpstr>
      <vt:lpstr>Lucida Sans</vt:lpstr>
      <vt:lpstr>Organisch</vt:lpstr>
      <vt:lpstr>Verkopen : Adviseren</vt:lpstr>
      <vt:lpstr>Hoe het niet moet…</vt:lpstr>
      <vt:lpstr>Verkoopgesprek met bij-verkoop klik hier als het niet direct start.</vt:lpstr>
      <vt:lpstr>H1. Behoeften van de klant</vt:lpstr>
      <vt:lpstr>Consumentengedrag</vt:lpstr>
      <vt:lpstr>PowerPoint-presentatie</vt:lpstr>
      <vt:lpstr>Mindmap </vt:lpstr>
      <vt:lpstr>HUISWERK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Verkopen en Communicatie 1e presentatie</dc:title>
  <dc:creator>Geraar de Jong</dc:creator>
  <cp:lastModifiedBy>Bert Hoeve</cp:lastModifiedBy>
  <cp:revision>71</cp:revision>
  <dcterms:created xsi:type="dcterms:W3CDTF">2018-09-16T18:50:25Z</dcterms:created>
  <dcterms:modified xsi:type="dcterms:W3CDTF">2019-09-19T18:39:41Z</dcterms:modified>
</cp:coreProperties>
</file>