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85" r:id="rId3"/>
    <p:sldId id="293" r:id="rId4"/>
    <p:sldId id="289" r:id="rId5"/>
    <p:sldId id="292" r:id="rId6"/>
    <p:sldId id="284" r:id="rId7"/>
    <p:sldId id="282" r:id="rId8"/>
    <p:sldId id="291" r:id="rId9"/>
    <p:sldId id="287" r:id="rId10"/>
    <p:sldId id="286" r:id="rId11"/>
    <p:sldId id="288" r:id="rId12"/>
    <p:sldId id="277" r:id="rId13"/>
    <p:sldId id="295" r:id="rId14"/>
    <p:sldId id="258" r:id="rId15"/>
    <p:sldId id="294" r:id="rId16"/>
    <p:sldId id="276" r:id="rId17"/>
    <p:sldId id="278" r:id="rId18"/>
    <p:sldId id="296" r:id="rId1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F92"/>
    <a:srgbClr val="FF85FF"/>
    <a:srgbClr val="F8F9F7"/>
    <a:srgbClr val="92959C"/>
    <a:srgbClr val="5E861B"/>
    <a:srgbClr val="C5682C"/>
    <a:srgbClr val="690F56"/>
    <a:srgbClr val="859374"/>
    <a:srgbClr val="C1C2A7"/>
    <a:srgbClr val="D89D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2" autoAdjust="0"/>
    <p:restoredTop sz="94660"/>
  </p:normalViewPr>
  <p:slideViewPr>
    <p:cSldViewPr snapToGrid="0">
      <p:cViewPr varScale="1">
        <p:scale>
          <a:sx n="55" d="100"/>
          <a:sy n="55" d="100"/>
        </p:scale>
        <p:origin x="7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63A08A-1669-5542-A928-D7BE52719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DA92F74-1713-B148-8EDD-520F6AF1BD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F838E18-E038-3E45-8D55-143035D3D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4CFB53E-1EE0-894F-BC4F-E05FFC7EF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1154871-435E-CC4D-9164-333EA32A2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3176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C028BD-BC12-DD4F-AAD5-239C45358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003C810-B610-C544-AFE2-81A745A3C7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6B3F7BB-8534-4544-86B0-78E926F7E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35D0577-B7BF-C24C-8FB6-FB52A3927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626BBB-82D2-6A4A-8BB7-DFEDDCD71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467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6A21F83-7A5D-EB4A-AD3D-230FAED7DD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3B939FA-D505-6A48-8721-1E4F5A26BE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0A86AB0-AA5E-2C46-B968-346E41297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2AEC68C-4743-A446-99DD-018374CC4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7352232-89F7-5746-964E-D9B758128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9801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CFA3A3-04A4-C840-B2C1-7CC259655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CEE4AC-139D-824E-8E45-3B572B54A4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A4E3927-D5F0-D74D-B9AD-FE2392C2E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1E84FA7-DD04-2E44-AA35-20E035E9B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1B44A5C-C538-FD47-906D-67B310486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010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9B40A1-4358-D345-8AEA-E83DCA52A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392956D-E321-EA4D-A3BE-9F653E102D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15EF15-4E4F-784F-B4C2-53539BBFB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A4100A4-2967-7D4D-8349-2F618B1D2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CDD66FE-0691-6348-BC79-6CF75523A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8477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1DF449-BD86-AA41-9C8A-A88ED165F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FD3E225-F543-B64F-9A3B-846D3FD4DC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6AF0068-14C0-EC4D-B99E-B92D456E4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3642FE1-8B69-844D-AB1F-0A78CF971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63C5536-158A-8C40-BDCD-897D1DFE9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7037A73-8DFA-EB48-BFC9-A298D7FF9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8217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0D8B91-8D0A-6E48-94A4-AAD20700E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E37781D-ECE6-5B40-9828-7113537B1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D0379B7-8676-FC46-8A0F-4C8853DF36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A8D14CA-AA1C-C14A-B4CB-B1B74AC071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8786162-9524-4049-AFBA-B937A500CC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E4CAED5-B202-2640-98A4-E2C1AFA0E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AE358E77-38E2-5144-8DE1-CE72CEEBE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6A65416-FBC1-1140-BD08-720CF59E5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6827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EBE7B1-B7F2-9441-AA02-3CB13CE57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4507D15-DC16-FC46-A1B8-79C89DA5A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5F13562-2044-7041-AB11-898CDA99E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790E7E1-135A-CD44-8852-C9E93E3D5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3227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E780205-6DDF-5A4D-A8DF-B4E6580C8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6D87861-5F1A-B64D-B99B-2CCF452BA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D8D5319-1846-5344-BC5B-402EA0C8E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1705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C21079-0877-4549-8283-078EC2043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4FF8EA9-F340-7441-B49B-CE337C1AEB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27D1078-4A7D-3945-9E4F-BD3991673E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BC36B6B-0646-4F4D-B838-FD661819D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B9D9F08-9F9F-AC4D-AD53-47CB77A36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F06EBE7-B9D4-9D4B-8547-0E10C369B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908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3C6D46-6352-E343-8E2B-6715B73FB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5E496F92-BA76-444F-906A-38B766FE12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9AFE815-078A-F54E-853D-F376F5984E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F00C5AB-43B3-C948-B183-42E2736E7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0F68EF4-4B2D-6448-8B99-ED4B59032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991B1B2-C670-7E44-8AA1-2C7F27894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799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C9EE45B-9163-EC4C-8273-D4031B82F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2CD2CC5-AE05-644D-AD93-BFA89EE8F7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D7A5E08-87EC-6C47-9BB5-1087FCF8CC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6F4D8-8893-4435-89E8-4A59AB51F842}" type="datetimeFigureOut">
              <a:rPr lang="nl-NL" smtClean="0"/>
              <a:t>17-11-2020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90FFED9-ECBF-D248-BD31-F9790FD3BD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6A1B0DA-B878-C840-AD76-EA93642173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C96CB-8F62-4C2B-9257-C5E9C6C89F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4322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sl.com/nl/saint-laurent/shop-product/women/fall20_looks_w_section#look=24552" TargetMode="External"/><Relationship Id="rId4" Type="http://schemas.openxmlformats.org/officeDocument/2006/relationships/image" Target="../media/image15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3" Type="http://schemas.openxmlformats.org/officeDocument/2006/relationships/image" Target="../media/image17.tiff"/><Relationship Id="rId7" Type="http://schemas.openxmlformats.org/officeDocument/2006/relationships/image" Target="../media/image21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loemenbureauholland.nl/artikel/stijltrend-human-touch" TargetMode="Externa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interieurinstituut.nl/activiteiten/details/lidewij-presenteert-animisme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ininterieurs.nl/inspiratie/kleurtrends-2020/" TargetMode="External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lonemilano.it/en/" TargetMode="External"/><Relationship Id="rId2" Type="http://schemas.openxmlformats.org/officeDocument/2006/relationships/hyperlink" Target="https://www.eijerkamp.nl/woontrends-2020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https://www.vogue.nl/living/g33688955/vogue-living-design-stoelen-interieur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chanel.com/nl/mode/najaar-winter-2020-21/l/FshCollection20K/de-Look/" TargetMode="Externa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4568" y="2846307"/>
            <a:ext cx="6105194" cy="1165386"/>
          </a:xfrm>
        </p:spPr>
        <p:txBody>
          <a:bodyPr>
            <a:normAutofit/>
          </a:bodyPr>
          <a:lstStyle/>
          <a:p>
            <a:r>
              <a:rPr lang="nl-NL" dirty="0"/>
              <a:t>Keuzedeel les 2</a:t>
            </a:r>
            <a:br>
              <a:rPr lang="nl-NL" dirty="0"/>
            </a:br>
            <a:endParaRPr lang="nl-NL" sz="11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045368" y="4074718"/>
            <a:ext cx="6105194" cy="682079"/>
          </a:xfrm>
        </p:spPr>
        <p:txBody>
          <a:bodyPr>
            <a:normAutofit/>
          </a:bodyPr>
          <a:lstStyle/>
          <a:p>
            <a:r>
              <a:rPr lang="nl-NL" sz="2200" dirty="0">
                <a:solidFill>
                  <a:srgbClr val="FFFFFF"/>
                </a:solidFill>
              </a:rPr>
              <a:t>Trends, conceptueel bloemwerk en marktinnovaties</a:t>
            </a:r>
          </a:p>
          <a:p>
            <a:endParaRPr lang="nl-NL" sz="2200" dirty="0">
              <a:solidFill>
                <a:srgbClr val="FFFFFF"/>
              </a:solidFill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E90A366-B8F6-7B48-A18F-C4BF0966D8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334" y="0"/>
            <a:ext cx="45744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77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ysl.com/cloud/yslwp/uploads/2020/06/SAINT-LAURENT_WOMEN_FALL20_FITTINGS_02_HR.jpg?impolicy=ysl">
            <a:extLst>
              <a:ext uri="{FF2B5EF4-FFF2-40B4-BE49-F238E27FC236}">
                <a16:creationId xmlns:a16="http://schemas.microsoft.com/office/drawing/2014/main" id="{8632B367-9FA3-8C45-872F-CB81F65B1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825" y="0"/>
            <a:ext cx="4206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ysl.com/cloud/yslwp/uploads/2020/06/SAINT-LAURENT_WOMEN_FALL20_FITTINGS_17_HR.jpg?impolicy=ysl">
            <a:extLst>
              <a:ext uri="{FF2B5EF4-FFF2-40B4-BE49-F238E27FC236}">
                <a16:creationId xmlns:a16="http://schemas.microsoft.com/office/drawing/2014/main" id="{B07C7C55-8147-5946-9E97-70523F272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5125" y="0"/>
            <a:ext cx="4206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8D25598-7407-C545-97BC-E666906C2EF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8448" y="3305908"/>
            <a:ext cx="2006538" cy="3272443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198708CA-766B-D149-90AE-EFC393A7DD69}"/>
              </a:ext>
            </a:extLst>
          </p:cNvPr>
          <p:cNvSpPr txBox="1"/>
          <p:nvPr/>
        </p:nvSpPr>
        <p:spPr>
          <a:xfrm>
            <a:off x="5134708" y="2039815"/>
            <a:ext cx="2179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YVES SAINT LAURENT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17241DB6-6104-D24A-AC8F-F38793B2228B}"/>
              </a:ext>
            </a:extLst>
          </p:cNvPr>
          <p:cNvSpPr txBox="1"/>
          <p:nvPr/>
        </p:nvSpPr>
        <p:spPr>
          <a:xfrm>
            <a:off x="2825262" y="6354469"/>
            <a:ext cx="9326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5"/>
              </a:rPr>
              <a:t>https://www.ysl.com/nl/saint-laurent/shop-product/women/fall20_looks_w_section#look=24552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86086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DCBEAE7-BA61-294D-814A-D12F48FB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" y="1927"/>
            <a:ext cx="3352800" cy="50292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A77E70A-11F2-6849-AFFA-1F607748C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7981" y="1927"/>
            <a:ext cx="3352800" cy="502920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AD39007D-2987-B74F-A062-FBB7338DB0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1846" y="2742929"/>
            <a:ext cx="2743381" cy="411507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BD36E4E-2E6F-5D4B-B239-CD81208E32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0F146380-1976-9043-972E-FD85445BC4C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781" y="159398"/>
            <a:ext cx="1722354" cy="258353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9D875C9C-ED0F-0A45-AAE9-3D97895C336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633" y="4195792"/>
            <a:ext cx="1774805" cy="2662208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E4C9C086-A9D2-EB49-A8E9-9E709B37BBF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1043" y="5646633"/>
            <a:ext cx="1059050" cy="59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7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71D0922C-7B9F-6C46-A206-EB631D41395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6829"/>
            <a:ext cx="6564923" cy="4595731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233C85A4-EAD6-1F4C-BE25-43203086CF2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4035" y="2597629"/>
            <a:ext cx="2841773" cy="426037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E662A9A-29A3-FE43-9B22-BEB83B87CC0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618" y="756697"/>
            <a:ext cx="2506120" cy="3757162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BDBCB88B-7F35-7F4F-BFD0-764F4103026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542" y="3509097"/>
            <a:ext cx="2231475" cy="3348903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97B1C58B-A543-7D46-B331-1AEEA0B5F051}"/>
              </a:ext>
            </a:extLst>
          </p:cNvPr>
          <p:cNvSpPr txBox="1"/>
          <p:nvPr/>
        </p:nvSpPr>
        <p:spPr>
          <a:xfrm>
            <a:off x="8206154" y="4876800"/>
            <a:ext cx="283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hlinkClick r:id="rId6"/>
              </a:rPr>
              <a:t>https://www.bloemenbureauholland.nl/artikel/stijltrend-human-touch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94830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A6391977-E482-9A43-96AE-41C370E7D3F4}"/>
              </a:ext>
            </a:extLst>
          </p:cNvPr>
          <p:cNvSpPr/>
          <p:nvPr/>
        </p:nvSpPr>
        <p:spPr>
          <a:xfrm>
            <a:off x="749300" y="1659577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4800" dirty="0"/>
              <a:t>Opdrachten </a:t>
            </a:r>
          </a:p>
          <a:p>
            <a:r>
              <a:rPr lang="nl-NL" sz="4800" dirty="0"/>
              <a:t>Trendonderzoek</a:t>
            </a:r>
          </a:p>
        </p:txBody>
      </p:sp>
      <p:pic>
        <p:nvPicPr>
          <p:cNvPr id="2050" name="Picture 2" descr="5 expos qui célèbrent la dimension politique du design">
            <a:extLst>
              <a:ext uri="{FF2B5EF4-FFF2-40B4-BE49-F238E27FC236}">
                <a16:creationId xmlns:a16="http://schemas.microsoft.com/office/drawing/2014/main" id="{5A248075-22BB-0348-A270-55A385368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5300" y="0"/>
            <a:ext cx="534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604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0079" y="2053641"/>
            <a:ext cx="3669161" cy="2760098"/>
          </a:xfrm>
        </p:spPr>
        <p:txBody>
          <a:bodyPr>
            <a:normAutofit/>
          </a:bodyPr>
          <a:lstStyle/>
          <a:p>
            <a:r>
              <a:rPr lang="nl-NL" sz="3700" dirty="0">
                <a:solidFill>
                  <a:srgbClr val="FFFFFF"/>
                </a:solidFill>
              </a:rPr>
              <a:t>Onderzoek naar trends 2021 in de onderstaande categorieën:</a:t>
            </a:r>
            <a:br>
              <a:rPr lang="nl-NL" sz="3700" dirty="0">
                <a:solidFill>
                  <a:srgbClr val="FFFFFF"/>
                </a:solidFill>
              </a:rPr>
            </a:br>
            <a:endParaRPr lang="nl-NL" sz="3700" dirty="0">
              <a:solidFill>
                <a:srgbClr val="FFFFFF"/>
              </a:solidFill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6035A5AB-FC78-F544-8C73-14CDDD93E52E}"/>
              </a:ext>
            </a:extLst>
          </p:cNvPr>
          <p:cNvSpPr txBox="1"/>
          <p:nvPr/>
        </p:nvSpPr>
        <p:spPr>
          <a:xfrm>
            <a:off x="321735" y="1449752"/>
            <a:ext cx="528320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0000"/>
                </a:solidFill>
              </a:rPr>
              <a:t>Onderzoek de huidige trends in onderstaande categorieën:</a:t>
            </a:r>
          </a:p>
          <a:p>
            <a:pPr lvl="1"/>
            <a:r>
              <a:rPr lang="nl-NL" sz="2000" dirty="0">
                <a:solidFill>
                  <a:srgbClr val="000000"/>
                </a:solidFill>
              </a:rPr>
              <a:t>Mode</a:t>
            </a:r>
          </a:p>
          <a:p>
            <a:pPr lvl="1"/>
            <a:r>
              <a:rPr lang="nl-NL" sz="2000" dirty="0">
                <a:solidFill>
                  <a:srgbClr val="000000"/>
                </a:solidFill>
              </a:rPr>
              <a:t>Interieur</a:t>
            </a:r>
          </a:p>
          <a:p>
            <a:pPr lvl="1"/>
            <a:r>
              <a:rPr lang="nl-NL" sz="2000" dirty="0">
                <a:solidFill>
                  <a:srgbClr val="000000"/>
                </a:solidFill>
              </a:rPr>
              <a:t>Accessoires</a:t>
            </a:r>
          </a:p>
          <a:p>
            <a:pPr lvl="1"/>
            <a:r>
              <a:rPr lang="nl-NL" sz="2000" dirty="0">
                <a:solidFill>
                  <a:srgbClr val="000000"/>
                </a:solidFill>
              </a:rPr>
              <a:t>Bloem en Plant</a:t>
            </a:r>
          </a:p>
          <a:p>
            <a:pPr lvl="1"/>
            <a:endParaRPr lang="nl-NL" sz="2000" dirty="0">
              <a:solidFill>
                <a:srgbClr val="0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00000"/>
                </a:solidFill>
              </a:rPr>
              <a:t>Je verzamelt plaatjes en fotomateriaal bij de verschillende trends.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00000"/>
                </a:solidFill>
              </a:rPr>
              <a:t>Maak bij </a:t>
            </a:r>
            <a:r>
              <a:rPr lang="nl-NL" sz="2000" u="sng" dirty="0">
                <a:solidFill>
                  <a:srgbClr val="000000"/>
                </a:solidFill>
              </a:rPr>
              <a:t>iedere</a:t>
            </a:r>
            <a:r>
              <a:rPr lang="nl-NL" sz="2000" dirty="0">
                <a:solidFill>
                  <a:srgbClr val="000000"/>
                </a:solidFill>
              </a:rPr>
              <a:t> categorie(mode, interieur, accessoires, bloem en plant) een trendkaart van de trend die jou het meeste aanspreekt.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00000"/>
                </a:solidFill>
              </a:rPr>
              <a:t>Motiveer jouw keuzes, dus leg uit!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00000"/>
                </a:solidFill>
              </a:rPr>
              <a:t>Laat de 4 trendkaarten zien in jouw dummy</a:t>
            </a:r>
          </a:p>
          <a:p>
            <a:pPr lvl="1"/>
            <a:endParaRPr lang="nl-NL" sz="2000" dirty="0">
              <a:solidFill>
                <a:srgbClr val="000000"/>
              </a:solidFill>
            </a:endParaRPr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E50C81B-870F-164B-B0E3-A1019FA09BC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1046" y="839486"/>
            <a:ext cx="6390954" cy="518840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53EB32F8-1D92-BD46-A05A-D6774D61F030}"/>
              </a:ext>
            </a:extLst>
          </p:cNvPr>
          <p:cNvSpPr txBox="1"/>
          <p:nvPr/>
        </p:nvSpPr>
        <p:spPr>
          <a:xfrm>
            <a:off x="464695" y="44970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2196792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7D4D844F-FF1B-1F4E-A36C-35EA42968D50}"/>
              </a:ext>
            </a:extLst>
          </p:cNvPr>
          <p:cNvSpPr txBox="1"/>
          <p:nvPr/>
        </p:nvSpPr>
        <p:spPr>
          <a:xfrm>
            <a:off x="367738" y="453934"/>
            <a:ext cx="4122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2. 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69374C1-C95A-7647-BE1F-B15378677D13}"/>
              </a:ext>
            </a:extLst>
          </p:cNvPr>
          <p:cNvSpPr txBox="1"/>
          <p:nvPr/>
        </p:nvSpPr>
        <p:spPr>
          <a:xfrm>
            <a:off x="367738" y="1069088"/>
            <a:ext cx="34567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Onderzoek de trends van bloemenbureau Holland. Leg een link met de visie van </a:t>
            </a:r>
            <a:r>
              <a:rPr lang="nl-NL" dirty="0" err="1"/>
              <a:t>Lideweij</a:t>
            </a:r>
            <a:r>
              <a:rPr lang="nl-NL" dirty="0"/>
              <a:t> </a:t>
            </a:r>
            <a:r>
              <a:rPr lang="nl-NL" dirty="0" err="1"/>
              <a:t>Edelkoort</a:t>
            </a:r>
            <a:r>
              <a:rPr lang="nl-NL" dirty="0"/>
              <a:t>? Leg dat uit in je Dummy</a:t>
            </a:r>
          </a:p>
          <a:p>
            <a:r>
              <a:rPr lang="nl-NL" dirty="0"/>
              <a:t>op jouw eigen creatieve manier.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B3A287F-7A22-A245-97B8-182698D94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85" y="1069088"/>
            <a:ext cx="6841158" cy="492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236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AC0B6C46-3BF4-3547-971C-C82C36F8E99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6270"/>
            <a:ext cx="4093684" cy="4986107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6EB0C646-B7BE-354D-BF38-DD3FCBF07BB9}"/>
              </a:ext>
            </a:extLst>
          </p:cNvPr>
          <p:cNvSpPr txBox="1"/>
          <p:nvPr/>
        </p:nvSpPr>
        <p:spPr>
          <a:xfrm>
            <a:off x="4329317" y="1069523"/>
            <a:ext cx="74654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rgbClr val="000000"/>
                </a:solidFill>
              </a:rPr>
              <a:t> </a:t>
            </a:r>
          </a:p>
          <a:p>
            <a:pPr lvl="1"/>
            <a:endParaRPr lang="nl-NL" dirty="0">
              <a:solidFill>
                <a:srgbClr val="000000"/>
              </a:solidFill>
            </a:endParaRPr>
          </a:p>
          <a:p>
            <a:pPr lvl="1"/>
            <a:endParaRPr lang="nl-NL" dirty="0">
              <a:solidFill>
                <a:srgbClr val="000000"/>
              </a:solidFill>
            </a:endParaRPr>
          </a:p>
          <a:p>
            <a:pPr lvl="1"/>
            <a:endParaRPr lang="nl-NL" dirty="0">
              <a:solidFill>
                <a:srgbClr val="000000"/>
              </a:solidFill>
            </a:endParaRPr>
          </a:p>
          <a:p>
            <a:pPr lvl="1"/>
            <a:r>
              <a:rPr lang="nl-NL" sz="2400" dirty="0">
                <a:solidFill>
                  <a:srgbClr val="000000"/>
                </a:solidFill>
              </a:rPr>
              <a:t> </a:t>
            </a:r>
          </a:p>
          <a:p>
            <a:pPr lvl="1"/>
            <a:endParaRPr lang="nl-NL" sz="2400" dirty="0">
              <a:solidFill>
                <a:srgbClr val="00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0000"/>
                </a:solidFill>
              </a:rPr>
              <a:t>Maak  een materiaalkaart (behang, stof, vloer) en een kleurenkaart bij een interieur met </a:t>
            </a:r>
            <a:r>
              <a:rPr lang="nl-NL" sz="2400" dirty="0" err="1">
                <a:solidFill>
                  <a:srgbClr val="000000"/>
                </a:solidFill>
              </a:rPr>
              <a:t>moodboard</a:t>
            </a:r>
            <a:r>
              <a:rPr lang="nl-NL" sz="2400" dirty="0">
                <a:solidFill>
                  <a:srgbClr val="000000"/>
                </a:solidFill>
              </a:rPr>
              <a:t> dat je in de vorige les hebt gemaakt.</a:t>
            </a:r>
          </a:p>
          <a:p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E3E0C4C1-284B-124E-8FDF-F79DADFF8D27}"/>
              </a:ext>
            </a:extLst>
          </p:cNvPr>
          <p:cNvSpPr txBox="1"/>
          <p:nvPr/>
        </p:nvSpPr>
        <p:spPr>
          <a:xfrm>
            <a:off x="479685" y="5246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4362550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Bezoek een tuincentrum (Intratuin, Groenrijk of…) en bekijk welke planten en bloemen op dit moment erg populair, trendy, zijn.</a:t>
            </a:r>
          </a:p>
          <a:p>
            <a:endParaRPr lang="nl-NL" dirty="0"/>
          </a:p>
          <a:p>
            <a:r>
              <a:rPr lang="nl-NL" dirty="0"/>
              <a:t>Noteer de namen en zoek afbeeldingen van deze planten en bloemen of vraag of je ze mag fotograferen.</a:t>
            </a:r>
          </a:p>
          <a:p>
            <a:endParaRPr lang="nl-NL" dirty="0"/>
          </a:p>
          <a:p>
            <a:r>
              <a:rPr lang="nl-NL" dirty="0"/>
              <a:t>Verwerk deze gegevens in je dummy en </a:t>
            </a:r>
            <a:r>
              <a:rPr lang="nl-NL" b="1" u="sng" dirty="0">
                <a:solidFill>
                  <a:schemeClr val="accent6"/>
                </a:solidFill>
              </a:rPr>
              <a:t>onderzoek de herkomst van de planten en bloemen. </a:t>
            </a:r>
            <a:r>
              <a:rPr lang="nl-NL" b="1" dirty="0">
                <a:solidFill>
                  <a:schemeClr val="accent6"/>
                </a:solidFill>
              </a:rPr>
              <a:t>Waar komt de bloem of plant vandaan, zijn er bijzonderheden en is er een verband te brengen met de huidige trend.</a:t>
            </a:r>
          </a:p>
          <a:p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7B11D522-AD99-6C43-8C6C-C601B9949E17}"/>
              </a:ext>
            </a:extLst>
          </p:cNvPr>
          <p:cNvSpPr txBox="1"/>
          <p:nvPr/>
        </p:nvSpPr>
        <p:spPr>
          <a:xfrm>
            <a:off x="689548" y="53964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9906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1CCCF54-8110-5740-B955-EA1FFC1D6A3A}"/>
              </a:ext>
            </a:extLst>
          </p:cNvPr>
          <p:cNvSpPr txBox="1"/>
          <p:nvPr/>
        </p:nvSpPr>
        <p:spPr>
          <a:xfrm>
            <a:off x="1015886" y="1025098"/>
            <a:ext cx="4364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dirty="0"/>
              <a:t>Onderzoek zitmeubels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7391AA56-A8EC-F44E-99B5-3C525F02F8D9}"/>
              </a:ext>
            </a:extLst>
          </p:cNvPr>
          <p:cNvSpPr txBox="1"/>
          <p:nvPr/>
        </p:nvSpPr>
        <p:spPr>
          <a:xfrm>
            <a:off x="1015886" y="1776464"/>
            <a:ext cx="10312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Let daarbij op de vormgeving en probeer een link te leggen voor wat voor een ruimte dit meubel bedoeld is. 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E32246C8-38D4-6046-9695-7C06264EAF52}"/>
              </a:ext>
            </a:extLst>
          </p:cNvPr>
          <p:cNvSpPr txBox="1"/>
          <p:nvPr/>
        </p:nvSpPr>
        <p:spPr>
          <a:xfrm>
            <a:off x="656492" y="609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5.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48CD56B-9F43-3342-842A-2AE7FAB2F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448" y="2620163"/>
            <a:ext cx="6705600" cy="387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36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30B6692-6E8C-BF41-BD35-E975193F9DEC}"/>
              </a:ext>
            </a:extLst>
          </p:cNvPr>
          <p:cNvSpPr txBox="1"/>
          <p:nvPr/>
        </p:nvSpPr>
        <p:spPr>
          <a:xfrm>
            <a:off x="756139" y="316523"/>
            <a:ext cx="178606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 err="1"/>
              <a:t>Dagplanning</a:t>
            </a:r>
            <a:endParaRPr lang="nl-NL" sz="2400" b="1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B084B5F-D483-0F47-8C01-9CD3F567BE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5462" y="689592"/>
            <a:ext cx="8626538" cy="6168408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795B08F1-DDD5-194D-9607-814AA715DC3D}"/>
              </a:ext>
            </a:extLst>
          </p:cNvPr>
          <p:cNvSpPr txBox="1"/>
          <p:nvPr/>
        </p:nvSpPr>
        <p:spPr>
          <a:xfrm>
            <a:off x="60262" y="1721618"/>
            <a:ext cx="516378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Terugblik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Zitmeubelen (natuur) en zitmanieren in je dummy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Sfeerkaarten bij interieur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r>
              <a:rPr lang="nl-NL" dirty="0"/>
              <a:t>Uitleg Trends en inspiratie </a:t>
            </a:r>
          </a:p>
          <a:p>
            <a:endParaRPr lang="nl-NL" dirty="0"/>
          </a:p>
          <a:p>
            <a:r>
              <a:rPr lang="nl-NL" dirty="0"/>
              <a:t>Aan de slag</a:t>
            </a:r>
          </a:p>
          <a:p>
            <a:r>
              <a:rPr lang="nl-NL" b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0151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rugblik 1 liter kadoblik 2019/2020 | Grote thema blikken | Home">
            <a:extLst>
              <a:ext uri="{FF2B5EF4-FFF2-40B4-BE49-F238E27FC236}">
                <a16:creationId xmlns:a16="http://schemas.microsoft.com/office/drawing/2014/main" id="{2DF9B4F5-0CE4-1F47-89C5-9A4132C5F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8353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415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93BD298-CD10-5D4A-B102-06A739A05634}"/>
              </a:ext>
            </a:extLst>
          </p:cNvPr>
          <p:cNvSpPr txBox="1"/>
          <p:nvPr/>
        </p:nvSpPr>
        <p:spPr>
          <a:xfrm>
            <a:off x="355023" y="987765"/>
            <a:ext cx="72239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Trends zijn </a:t>
            </a:r>
          </a:p>
          <a:p>
            <a:endParaRPr lang="nl-NL" sz="2400" b="1" dirty="0"/>
          </a:p>
          <a:p>
            <a:r>
              <a:rPr lang="nl-NL" sz="2400" dirty="0"/>
              <a:t>ontwikkelingen en hebben altijd met maatschappelijke leefomstandigheden te maken. </a:t>
            </a:r>
          </a:p>
          <a:p>
            <a:r>
              <a:rPr lang="nl-NL" sz="2400" dirty="0"/>
              <a:t>Een trend vernieuwt iets in je leven, vult een leegte en brengt een oplossing. Vaak denkt men dat een trend </a:t>
            </a:r>
          </a:p>
          <a:p>
            <a:r>
              <a:rPr lang="nl-NL" sz="2400" dirty="0"/>
              <a:t>‘iets nieuws’ is, maar dit is niet altijd het geval. Trends zijn het gevolg van veranderingen in de kijk op het </a:t>
            </a:r>
          </a:p>
          <a:p>
            <a:r>
              <a:rPr lang="nl-NL" sz="2400" dirty="0"/>
              <a:t>oude en nu. </a:t>
            </a:r>
          </a:p>
          <a:p>
            <a:r>
              <a:rPr lang="nl-NL" sz="2400" dirty="0"/>
              <a:t>Er is sprake van een trend wanneer een bepaalde benadering gewoontes veranderen. </a:t>
            </a:r>
          </a:p>
          <a:p>
            <a:r>
              <a:rPr lang="nl-NL" sz="2400" dirty="0"/>
              <a:t> </a:t>
            </a:r>
          </a:p>
        </p:txBody>
      </p:sp>
      <p:pic>
        <p:nvPicPr>
          <p:cNvPr id="2050" name="Picture 2" descr="Corona)virus op de werkvloer">
            <a:extLst>
              <a:ext uri="{FF2B5EF4-FFF2-40B4-BE49-F238E27FC236}">
                <a16:creationId xmlns:a16="http://schemas.microsoft.com/office/drawing/2014/main" id="{F073CF44-47D1-DF4E-9412-64240DEA5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1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3028" y="583319"/>
            <a:ext cx="10147300" cy="530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orona)virus op de werkvloer">
            <a:extLst>
              <a:ext uri="{FF2B5EF4-FFF2-40B4-BE49-F238E27FC236}">
                <a16:creationId xmlns:a16="http://schemas.microsoft.com/office/drawing/2014/main" id="{1B40ED0A-629F-4949-A99D-A68C5DAD5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alphaModFix amt="8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3036" y="3711416"/>
            <a:ext cx="5219305" cy="273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933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9053C-ACCC-A447-B9D4-4F2CBEEBFB2B}"/>
              </a:ext>
            </a:extLst>
          </p:cNvPr>
          <p:cNvSpPr txBox="1"/>
          <p:nvPr/>
        </p:nvSpPr>
        <p:spPr>
          <a:xfrm>
            <a:off x="257292" y="897684"/>
            <a:ext cx="33065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Trendwatcher</a:t>
            </a:r>
          </a:p>
          <a:p>
            <a:endParaRPr lang="nl-NL" dirty="0"/>
          </a:p>
          <a:p>
            <a:r>
              <a:rPr lang="nl-NL" dirty="0"/>
              <a:t>Een </a:t>
            </a:r>
            <a:r>
              <a:rPr lang="nl-NL" b="1" dirty="0"/>
              <a:t>trendwatcher</a:t>
            </a:r>
            <a:r>
              <a:rPr lang="nl-NL" dirty="0"/>
              <a:t> heeft kennis van veranderingen in de maatschappij en beschrijft trends. </a:t>
            </a:r>
          </a:p>
          <a:p>
            <a:r>
              <a:rPr lang="nl-NL" dirty="0"/>
              <a:t>Het behoort tot de expertise van een </a:t>
            </a:r>
            <a:r>
              <a:rPr lang="nl-NL" b="1" dirty="0"/>
              <a:t>trendwatcher</a:t>
            </a:r>
            <a:r>
              <a:rPr lang="nl-NL" dirty="0"/>
              <a:t> om verschillende trends te analyseren. </a:t>
            </a:r>
          </a:p>
          <a:p>
            <a:r>
              <a:rPr lang="nl-NL" b="1" dirty="0" err="1"/>
              <a:t>Trendwatchers</a:t>
            </a:r>
            <a:r>
              <a:rPr lang="nl-NL" dirty="0"/>
              <a:t> gebruiken vaak hun eigen methode om trends te signaleren.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6F66475D-65FB-A240-BF1E-819EA1D1A1B4}"/>
              </a:ext>
            </a:extLst>
          </p:cNvPr>
          <p:cNvSpPr txBox="1"/>
          <p:nvPr/>
        </p:nvSpPr>
        <p:spPr>
          <a:xfrm>
            <a:off x="3634155" y="5692788"/>
            <a:ext cx="79755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2"/>
              </a:rPr>
              <a:t>https://www.interieurinstituut.nl/activiteiten/details/lidewij-presenteert-animisme</a:t>
            </a:r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D91E3F4-C1DA-9047-8F6D-AEF27ED5271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2632" y="1595481"/>
            <a:ext cx="7688051" cy="384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20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EF40FF5-8860-CE4E-8462-A8FD557DF0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C9AA6A8A-D314-624C-813E-14278B3E2606}"/>
              </a:ext>
            </a:extLst>
          </p:cNvPr>
          <p:cNvSpPr txBox="1"/>
          <p:nvPr/>
        </p:nvSpPr>
        <p:spPr>
          <a:xfrm>
            <a:off x="2528167" y="1172308"/>
            <a:ext cx="28058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5400" dirty="0"/>
              <a:t>Inspiratie</a:t>
            </a:r>
          </a:p>
        </p:txBody>
      </p:sp>
    </p:spTree>
    <p:extLst>
      <p:ext uri="{BB962C8B-B14F-4D97-AF65-F5344CB8AC3E}">
        <p14:creationId xmlns:p14="http://schemas.microsoft.com/office/powerpoint/2010/main" val="2227520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997A611-88F8-5C43-8ED9-248C9F2C3E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557" y="0"/>
            <a:ext cx="9710443" cy="68580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4CE468A-9B80-E141-B4B1-CF8A96C96477}"/>
              </a:ext>
            </a:extLst>
          </p:cNvPr>
          <p:cNvSpPr txBox="1"/>
          <p:nvPr/>
        </p:nvSpPr>
        <p:spPr>
          <a:xfrm>
            <a:off x="164124" y="6178443"/>
            <a:ext cx="4967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3"/>
              </a:rPr>
              <a:t>https://ininterieurs.nl/inspiratie/kleurtrends-2020/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9089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2814BEF7-7DA3-984D-A56F-3774A2D692A3}"/>
              </a:ext>
            </a:extLst>
          </p:cNvPr>
          <p:cNvSpPr txBox="1"/>
          <p:nvPr/>
        </p:nvSpPr>
        <p:spPr>
          <a:xfrm>
            <a:off x="281354" y="1506554"/>
            <a:ext cx="37806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000000"/>
                </a:solidFill>
              </a:rPr>
              <a:t>Trends op woongebied:</a:t>
            </a:r>
          </a:p>
          <a:p>
            <a:r>
              <a:rPr lang="en-US" dirty="0">
                <a:solidFill>
                  <a:srgbClr val="000000"/>
                </a:solidFill>
                <a:hlinkClick r:id="rId2"/>
              </a:rPr>
              <a:t>https://www.eijerkamp.nl/woontrends-2020/</a:t>
            </a:r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  <a:hlinkClick r:id="rId3"/>
              </a:rPr>
              <a:t>https://www.salonemilano.it/en/</a:t>
            </a:r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  <a:hlinkClick r:id="rId4"/>
              </a:rPr>
              <a:t>https://www.vogue.nl/living/g33688955/vogue-living-design-stoelen-interieur/</a:t>
            </a:r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 err="1">
                <a:solidFill>
                  <a:srgbClr val="000000"/>
                </a:solidFill>
              </a:rPr>
              <a:t>Woonmagazines</a:t>
            </a:r>
            <a:r>
              <a:rPr lang="en-US" dirty="0">
                <a:solidFill>
                  <a:srgbClr val="000000"/>
                </a:solidFill>
              </a:rPr>
              <a:t>:</a:t>
            </a:r>
          </a:p>
          <a:p>
            <a:r>
              <a:rPr lang="en-US" dirty="0">
                <a:solidFill>
                  <a:srgbClr val="000000"/>
                </a:solidFill>
              </a:rPr>
              <a:t>VT-</a:t>
            </a:r>
            <a:r>
              <a:rPr lang="en-US" dirty="0" err="1">
                <a:solidFill>
                  <a:srgbClr val="000000"/>
                </a:solidFill>
              </a:rPr>
              <a:t>wonen</a:t>
            </a:r>
            <a:r>
              <a:rPr lang="en-US" dirty="0">
                <a:solidFill>
                  <a:srgbClr val="000000"/>
                </a:solidFill>
              </a:rPr>
              <a:t>, Eigen Huis </a:t>
            </a:r>
            <a:r>
              <a:rPr lang="en-US" dirty="0" err="1">
                <a:solidFill>
                  <a:srgbClr val="000000"/>
                </a:solidFill>
              </a:rPr>
              <a:t>en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Interieur</a:t>
            </a:r>
            <a:endParaRPr lang="en-US" dirty="0">
              <a:solidFill>
                <a:srgbClr val="000000"/>
              </a:solidFill>
            </a:endParaRPr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D5B8B71-2459-8745-9C9F-F781703C63F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454" y="1217473"/>
            <a:ext cx="7165607" cy="454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743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A6BD1277-12A8-5941-9D20-965F5685A855}"/>
              </a:ext>
            </a:extLst>
          </p:cNvPr>
          <p:cNvSpPr txBox="1"/>
          <p:nvPr/>
        </p:nvSpPr>
        <p:spPr>
          <a:xfrm>
            <a:off x="305167" y="316947"/>
            <a:ext cx="40318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dirty="0"/>
              <a:t>Trends in de mode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F5DCA4F-70A7-6747-9C1F-DA223FF1B3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2862" y="0"/>
            <a:ext cx="5156200" cy="68707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5AA6AFE-6BEA-D045-90B1-C8C6E72EF09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0540" y="207782"/>
            <a:ext cx="2532339" cy="362889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291C93F-B09B-3743-B0D4-9C1AD6CC1F4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1071" y="1024833"/>
            <a:ext cx="3083042" cy="4553794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479538F4-ACD8-674A-BAE8-F9AB8DA0CDEF}"/>
              </a:ext>
            </a:extLst>
          </p:cNvPr>
          <p:cNvSpPr txBox="1"/>
          <p:nvPr/>
        </p:nvSpPr>
        <p:spPr>
          <a:xfrm>
            <a:off x="305167" y="6286513"/>
            <a:ext cx="83822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linkClick r:id="rId5"/>
              </a:rPr>
              <a:t>https://www.chanel.com/nl/mode/najaar-winter-2020-21/l/FshCollection20K/de-Look/</a:t>
            </a:r>
            <a:endParaRPr lang="nl-NL" dirty="0"/>
          </a:p>
          <a:p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F6C38C7-C193-124A-AA32-867615885EFA}"/>
              </a:ext>
            </a:extLst>
          </p:cNvPr>
          <p:cNvSpPr txBox="1"/>
          <p:nvPr/>
        </p:nvSpPr>
        <p:spPr>
          <a:xfrm>
            <a:off x="650631" y="3446585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CHANEL</a:t>
            </a:r>
          </a:p>
        </p:txBody>
      </p:sp>
    </p:spTree>
    <p:extLst>
      <p:ext uri="{BB962C8B-B14F-4D97-AF65-F5344CB8AC3E}">
        <p14:creationId xmlns:p14="http://schemas.microsoft.com/office/powerpoint/2010/main" val="312325981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</TotalTime>
  <Words>541</Words>
  <Application>Microsoft Macintosh PowerPoint</Application>
  <PresentationFormat>Breedbeeld</PresentationFormat>
  <Paragraphs>77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Kantoorthema</vt:lpstr>
      <vt:lpstr>Keuzedeel les 2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Onderzoek naar trends 2021 in de onderstaande categorieën: 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Keuzedeel 2e les</dc:title>
  <dc:creator>Marij Verheugen</dc:creator>
  <cp:lastModifiedBy>Inge van Steen</cp:lastModifiedBy>
  <cp:revision>34</cp:revision>
  <dcterms:created xsi:type="dcterms:W3CDTF">2019-09-19T15:01:03Z</dcterms:created>
  <dcterms:modified xsi:type="dcterms:W3CDTF">2020-11-17T08:32:19Z</dcterms:modified>
</cp:coreProperties>
</file>