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57" r:id="rId5"/>
    <p:sldId id="270" r:id="rId6"/>
    <p:sldId id="271" r:id="rId7"/>
    <p:sldId id="272" r:id="rId8"/>
    <p:sldId id="275" r:id="rId9"/>
    <p:sldId id="276" r:id="rId10"/>
    <p:sldId id="277" r:id="rId11"/>
    <p:sldId id="278" r:id="rId12"/>
    <p:sldId id="274" r:id="rId13"/>
  </p:sldIdLst>
  <p:sldSz cx="12192000" cy="6858000"/>
  <p:notesSz cx="6858000" cy="9144000"/>
  <p:defaultTextStyle>
    <a:defPPr rtl="0"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je Solle" initials="MS" lastIdx="1" clrIdx="0">
    <p:extLst>
      <p:ext uri="{19B8F6BF-5375-455C-9EA6-DF929625EA0E}">
        <p15:presenceInfo xmlns:p15="http://schemas.microsoft.com/office/powerpoint/2012/main" userId="S::pm.solle@noorderpoort.nl::aa2ec6e0-f6df-41d1-9167-7cd823556c7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>
      <p:cViewPr varScale="1">
        <p:scale>
          <a:sx n="67" d="100"/>
          <a:sy n="67" d="100"/>
        </p:scale>
        <p:origin x="64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0" d="100"/>
          <a:sy n="90" d="100"/>
        </p:scale>
        <p:origin x="281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838BD74-03A7-4083-9656-4695B77D0FB3}" type="datetime1">
              <a:rPr lang="nl-NL" smtClean="0"/>
              <a:t>26-9-2019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50AD62A-9EE1-43E3-A7E5-D268F71DF3EB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364482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noProof="0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7814101-8B39-4E53-A2E2-FEE6AEE714ED}" type="datetime1">
              <a:rPr lang="nl-NL" noProof="0" smtClean="0"/>
              <a:t>26-9-2019</a:t>
            </a:fld>
            <a:endParaRPr lang="nl-NL" noProof="0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nl-NL" noProof="0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-NL" noProof="0" dirty="0"/>
              <a:t>Klik om de tekststijlen van het model te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534C2EF-8A97-4DAF-B099-E567883644D6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718091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nl-NL" smtClean="0"/>
              <a:t>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522303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nl-NL" smtClean="0"/>
              <a:t>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265676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nl-NL" smtClean="0"/>
              <a:t>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399729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nl-NL" smtClean="0"/>
              <a:t>4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951643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nl-NL" smtClean="0"/>
              <a:t>5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115925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nl-NL" smtClean="0"/>
              <a:t>7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568385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nl-NL" smtClean="0"/>
              <a:t>9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70749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4" r="323" b="422"/>
          <a:stretch/>
        </p:blipFill>
        <p:spPr>
          <a:xfrm>
            <a:off x="1524" y="1"/>
            <a:ext cx="12188952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38200" y="533400"/>
            <a:ext cx="8458200" cy="1828800"/>
          </a:xfrm>
        </p:spPr>
        <p:txBody>
          <a:bodyPr rtlCol="0" anchor="b">
            <a:normAutofit/>
          </a:bodyPr>
          <a:lstStyle>
            <a:lvl1pPr algn="l">
              <a:defRPr sz="4400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38200" y="2438400"/>
            <a:ext cx="7086600" cy="914400"/>
          </a:xfrm>
        </p:spPr>
        <p:txBody>
          <a:bodyPr rtlCol="0">
            <a:normAutofit/>
          </a:bodyPr>
          <a:lstStyle>
            <a:lvl1pPr marL="0" indent="0" algn="l">
              <a:spcBef>
                <a:spcPts val="1200"/>
              </a:spcBef>
              <a:buNone/>
              <a:defRPr sz="24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nl-NL" noProof="0"/>
              <a:t>Klikken om de ondertitelstijl van het model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154451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ee afbeeldingen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" y="1716"/>
            <a:ext cx="12188952" cy="685628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8580" y="5791200"/>
            <a:ext cx="8115419" cy="701674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7" name="Vrije vorm 5"/>
          <p:cNvSpPr>
            <a:spLocks/>
          </p:cNvSpPr>
          <p:nvPr/>
        </p:nvSpPr>
        <p:spPr bwMode="gray">
          <a:xfrm>
            <a:off x="762000" y="933449"/>
            <a:ext cx="41148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5" name="Tijdelijke aanduiding voor afbeelding 14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3"/>
          </p:nvPr>
        </p:nvSpPr>
        <p:spPr>
          <a:xfrm>
            <a:off x="992435" y="1113022"/>
            <a:ext cx="3638453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7" name="Tijdelijke aanduiding voor tekst 16"/>
          <p:cNvSpPr>
            <a:spLocks noGrp="1"/>
          </p:cNvSpPr>
          <p:nvPr>
            <p:ph type="body" sz="quarter" idx="14"/>
          </p:nvPr>
        </p:nvSpPr>
        <p:spPr>
          <a:xfrm>
            <a:off x="1028581" y="5181600"/>
            <a:ext cx="3566160" cy="493776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18" name="Vrije vorm 5"/>
          <p:cNvSpPr>
            <a:spLocks/>
          </p:cNvSpPr>
          <p:nvPr/>
        </p:nvSpPr>
        <p:spPr bwMode="gray">
          <a:xfrm>
            <a:off x="5300133" y="933449"/>
            <a:ext cx="41148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9" name="Tijdelijke aanduiding voor afbeelding 18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5"/>
          </p:nvPr>
        </p:nvSpPr>
        <p:spPr>
          <a:xfrm>
            <a:off x="5530568" y="1113022"/>
            <a:ext cx="3638453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20" name="Tijdelijke aanduiding voor tekst 16"/>
          <p:cNvSpPr>
            <a:spLocks noGrp="1"/>
          </p:cNvSpPr>
          <p:nvPr>
            <p:ph type="body" sz="quarter" idx="16"/>
          </p:nvPr>
        </p:nvSpPr>
        <p:spPr>
          <a:xfrm>
            <a:off x="5566714" y="5181600"/>
            <a:ext cx="3566160" cy="493776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037772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rie afbeeldingen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" y="1716"/>
            <a:ext cx="12188952" cy="685628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8580" y="5305424"/>
            <a:ext cx="8104083" cy="579921"/>
          </a:xfrm>
        </p:spPr>
        <p:txBody>
          <a:bodyPr rtlCol="0">
            <a:normAutofit/>
          </a:bodyPr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7" name="Vrije vorm 5"/>
          <p:cNvSpPr>
            <a:spLocks/>
          </p:cNvSpPr>
          <p:nvPr/>
        </p:nvSpPr>
        <p:spPr bwMode="gray">
          <a:xfrm>
            <a:off x="762000" y="933449"/>
            <a:ext cx="53340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5" name="Tijdelijke aanduiding voor afbeelding 14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3"/>
          </p:nvPr>
        </p:nvSpPr>
        <p:spPr>
          <a:xfrm>
            <a:off x="991888" y="1113022"/>
            <a:ext cx="4874224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8" name="Vrije vorm 5"/>
          <p:cNvSpPr>
            <a:spLocks/>
          </p:cNvSpPr>
          <p:nvPr/>
        </p:nvSpPr>
        <p:spPr bwMode="gray">
          <a:xfrm>
            <a:off x="6323873" y="967316"/>
            <a:ext cx="2990942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9" name="Tijdelijke aanduiding voor afbeelding 18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5"/>
          </p:nvPr>
        </p:nvSpPr>
        <p:spPr>
          <a:xfrm>
            <a:off x="6506025" y="1109743"/>
            <a:ext cx="2626638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2" name="Vrije vorm 5"/>
          <p:cNvSpPr>
            <a:spLocks/>
          </p:cNvSpPr>
          <p:nvPr/>
        </p:nvSpPr>
        <p:spPr bwMode="gray">
          <a:xfrm>
            <a:off x="6323873" y="3060954"/>
            <a:ext cx="2990942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3" name="Tijdelijke aanduiding voor afbeelding 12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6"/>
          </p:nvPr>
        </p:nvSpPr>
        <p:spPr>
          <a:xfrm>
            <a:off x="6506025" y="3203381"/>
            <a:ext cx="2626638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7" name="Tijdelijke aanduiding voor tekst 16"/>
          <p:cNvSpPr>
            <a:spLocks noGrp="1"/>
          </p:cNvSpPr>
          <p:nvPr>
            <p:ph type="body" sz="quarter" idx="14"/>
          </p:nvPr>
        </p:nvSpPr>
        <p:spPr>
          <a:xfrm>
            <a:off x="1028581" y="5919255"/>
            <a:ext cx="8104082" cy="497420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017792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jf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" y="283"/>
            <a:ext cx="12188952" cy="685971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77400" y="365126"/>
            <a:ext cx="2133600" cy="1539874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8" name="Vrije vorm 5"/>
          <p:cNvSpPr>
            <a:spLocks/>
          </p:cNvSpPr>
          <p:nvPr/>
        </p:nvSpPr>
        <p:spPr bwMode="gray">
          <a:xfrm>
            <a:off x="4182533" y="265044"/>
            <a:ext cx="52323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9" name="Tijdelijke aanduiding voor afbeelding 8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3"/>
          </p:nvPr>
        </p:nvSpPr>
        <p:spPr>
          <a:xfrm>
            <a:off x="4424435" y="436315"/>
            <a:ext cx="4748594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0" name="Vrije vorm 5"/>
          <p:cNvSpPr>
            <a:spLocks/>
          </p:cNvSpPr>
          <p:nvPr/>
        </p:nvSpPr>
        <p:spPr bwMode="gray">
          <a:xfrm>
            <a:off x="816188" y="384723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1" name="Tijdelijke aanduiding voor afbeelding 10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5"/>
          </p:nvPr>
        </p:nvSpPr>
        <p:spPr>
          <a:xfrm>
            <a:off x="1013022" y="538232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2" name="Vrije vorm 5"/>
          <p:cNvSpPr>
            <a:spLocks/>
          </p:cNvSpPr>
          <p:nvPr/>
        </p:nvSpPr>
        <p:spPr bwMode="gray">
          <a:xfrm>
            <a:off x="816188" y="2478361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3" name="Tijdelijke aanduiding voor afbeelding 12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6"/>
          </p:nvPr>
        </p:nvSpPr>
        <p:spPr>
          <a:xfrm>
            <a:off x="1013022" y="2631870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4" name="Vrije vorm 5"/>
          <p:cNvSpPr>
            <a:spLocks/>
          </p:cNvSpPr>
          <p:nvPr/>
        </p:nvSpPr>
        <p:spPr bwMode="gray">
          <a:xfrm>
            <a:off x="816188" y="4571999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5" name="Tijdelijke aanduiding voor afbeelding 14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7"/>
          </p:nvPr>
        </p:nvSpPr>
        <p:spPr>
          <a:xfrm>
            <a:off x="1013022" y="4725508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20" name="Vrije vorm 5"/>
          <p:cNvSpPr>
            <a:spLocks/>
          </p:cNvSpPr>
          <p:nvPr/>
        </p:nvSpPr>
        <p:spPr bwMode="gray">
          <a:xfrm>
            <a:off x="4182533" y="3448511"/>
            <a:ext cx="52323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21" name="Tijdelijke aanduiding voor afbeelding 20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8"/>
          </p:nvPr>
        </p:nvSpPr>
        <p:spPr>
          <a:xfrm>
            <a:off x="4424435" y="3619782"/>
            <a:ext cx="4748594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86467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92FC5D0-A9B6-4A9A-B84B-4C35602B92DC}" type="datetime1">
              <a:rPr lang="nl-NL" noProof="0" smtClean="0"/>
              <a:t>26-9-2019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443261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839200" y="365125"/>
            <a:ext cx="1828799" cy="4940300"/>
          </a:xfrm>
        </p:spPr>
        <p:txBody>
          <a:bodyPr vert="eaVert"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524000" y="365125"/>
            <a:ext cx="6858000" cy="4940300"/>
          </a:xfrm>
        </p:spPr>
        <p:txBody>
          <a:bodyPr vert="eaVert"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4060A10-9BDB-4A39-8F8E-B3B916D051BD}" type="datetime1">
              <a:rPr lang="nl-NL" noProof="0" smtClean="0"/>
              <a:t>26-9-2019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926244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7D8B4BC-A3B7-45E8-B1A9-F67A59EFAC59}" type="datetime1">
              <a:rPr lang="nl-NL" noProof="0" smtClean="0"/>
              <a:t>26-9-2019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035739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" t="422"/>
          <a:stretch/>
        </p:blipFill>
        <p:spPr>
          <a:xfrm>
            <a:off x="0" y="0"/>
            <a:ext cx="12188952" cy="685717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52800" y="533400"/>
            <a:ext cx="7315200" cy="1828800"/>
          </a:xfrm>
        </p:spPr>
        <p:txBody>
          <a:bodyPr rtlCol="0" anchor="b">
            <a:normAutofit/>
          </a:bodyPr>
          <a:lstStyle>
            <a:lvl1pPr>
              <a:defRPr sz="4400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352800" y="2438400"/>
            <a:ext cx="5486400" cy="91440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279508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524000" y="1825625"/>
            <a:ext cx="4389120" cy="3474720"/>
          </a:xfrm>
        </p:spPr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278880" y="1825625"/>
            <a:ext cx="4389120" cy="3474720"/>
          </a:xfrm>
        </p:spPr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5BFE02D-3BAB-4EB8-88B9-2E39B88ABF34}" type="datetime1">
              <a:rPr lang="nl-NL" noProof="0" smtClean="0"/>
              <a:t>26-9-2019</a:t>
            </a:fld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625302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24000" y="1828799"/>
            <a:ext cx="4389120" cy="795867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1524000" y="2624666"/>
            <a:ext cx="4389120" cy="2675467"/>
          </a:xfrm>
        </p:spPr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278880" y="1828799"/>
            <a:ext cx="4389120" cy="795867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278880" y="2624666"/>
            <a:ext cx="4389120" cy="2675467"/>
          </a:xfrm>
        </p:spPr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A5E6550-B4F4-4AB5-8CAF-087A6645B768}" type="datetime1">
              <a:rPr lang="nl-NL" noProof="0" smtClean="0"/>
              <a:t>26-9-2019</a:t>
            </a:fld>
            <a:endParaRPr lang="nl-NL" noProof="0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900086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4A81FBC-BED1-4C19-88CE-A334CAC51FCC}" type="datetime1">
              <a:rPr lang="nl-NL" noProof="0" smtClean="0"/>
              <a:t>26-9-2019</a:t>
            </a:fld>
            <a:endParaRPr lang="nl-NL" noProof="0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645025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7325EDF-C77D-4ADB-9AAC-3506B89C42F0}" type="datetime1">
              <a:rPr lang="nl-NL" noProof="0" smtClean="0"/>
              <a:t>26-9-2019</a:t>
            </a:fld>
            <a:endParaRPr lang="nl-NL" noProof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58007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24400" y="1828800"/>
            <a:ext cx="5943600" cy="3476625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523999" y="1828800"/>
            <a:ext cx="2926080" cy="3476625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D9B60BA-C05D-4614-B1D5-78DEE3FA06F1}" type="datetime1">
              <a:rPr lang="nl-NL" noProof="0" smtClean="0"/>
              <a:t>26-9-2019</a:t>
            </a:fld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807354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Vrije vorm 5"/>
          <p:cNvSpPr>
            <a:spLocks/>
          </p:cNvSpPr>
          <p:nvPr/>
        </p:nvSpPr>
        <p:spPr bwMode="gray">
          <a:xfrm>
            <a:off x="804333" y="1695450"/>
            <a:ext cx="5596467" cy="3295650"/>
          </a:xfrm>
          <a:custGeom>
            <a:avLst/>
            <a:gdLst>
              <a:gd name="T0" fmla="*/ 1279 w 1347"/>
              <a:gd name="T1" fmla="*/ 919 h 986"/>
              <a:gd name="T2" fmla="*/ 65 w 1347"/>
              <a:gd name="T3" fmla="*/ 919 h 986"/>
              <a:gd name="T4" fmla="*/ 65 w 1347"/>
              <a:gd name="T5" fmla="*/ 64 h 986"/>
              <a:gd name="T6" fmla="*/ 1279 w 1347"/>
              <a:gd name="T7" fmla="*/ 64 h 986"/>
              <a:gd name="T8" fmla="*/ 1279 w 1347"/>
              <a:gd name="T9" fmla="*/ 919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7" h="986">
                <a:moveTo>
                  <a:pt x="1279" y="919"/>
                </a:moveTo>
                <a:cubicBezTo>
                  <a:pt x="1211" y="986"/>
                  <a:pt x="121" y="974"/>
                  <a:pt x="65" y="919"/>
                </a:cubicBezTo>
                <a:cubicBezTo>
                  <a:pt x="9" y="863"/>
                  <a:pt x="0" y="128"/>
                  <a:pt x="65" y="64"/>
                </a:cubicBezTo>
                <a:cubicBezTo>
                  <a:pt x="130" y="0"/>
                  <a:pt x="1217" y="3"/>
                  <a:pt x="1279" y="64"/>
                </a:cubicBezTo>
                <a:cubicBezTo>
                  <a:pt x="1341" y="125"/>
                  <a:pt x="1347" y="852"/>
                  <a:pt x="1279" y="9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12" name="Tijdelijke aanduiding voor afbeelding 11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idx="1"/>
          </p:nvPr>
        </p:nvSpPr>
        <p:spPr>
          <a:xfrm>
            <a:off x="1006022" y="1874520"/>
            <a:ext cx="5193089" cy="2937510"/>
          </a:xfrm>
          <a:custGeom>
            <a:avLst/>
            <a:gdLst>
              <a:gd name="connsiteX0" fmla="*/ 2531359 w 5066932"/>
              <a:gd name="connsiteY0" fmla="*/ 21 h 2945784"/>
              <a:gd name="connsiteX1" fmla="*/ 4878015 w 5066932"/>
              <a:gd name="connsiteY1" fmla="*/ 145719 h 2945784"/>
              <a:gd name="connsiteX2" fmla="*/ 4878015 w 5066932"/>
              <a:gd name="connsiteY2" fmla="*/ 2803241 h 2945784"/>
              <a:gd name="connsiteX3" fmla="*/ 175988 w 5066932"/>
              <a:gd name="connsiteY3" fmla="*/ 2803241 h 2945784"/>
              <a:gd name="connsiteX4" fmla="*/ 175988 w 5066932"/>
              <a:gd name="connsiteY4" fmla="*/ 145719 h 2945784"/>
              <a:gd name="connsiteX5" fmla="*/ 2531359 w 5066932"/>
              <a:gd name="connsiteY5" fmla="*/ 21 h 2945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66932" h="2945784">
                <a:moveTo>
                  <a:pt x="2531359" y="21"/>
                </a:moveTo>
                <a:cubicBezTo>
                  <a:pt x="3645379" y="1187"/>
                  <a:pt x="4757946" y="50918"/>
                  <a:pt x="4878015" y="145719"/>
                </a:cubicBezTo>
                <a:cubicBezTo>
                  <a:pt x="5118151" y="335320"/>
                  <a:pt x="5141390" y="2594991"/>
                  <a:pt x="4878015" y="2803241"/>
                </a:cubicBezTo>
                <a:cubicBezTo>
                  <a:pt x="4614639" y="3011491"/>
                  <a:pt x="392886" y="2974193"/>
                  <a:pt x="175988" y="2803241"/>
                </a:cubicBezTo>
                <a:cubicBezTo>
                  <a:pt x="-40909" y="2629181"/>
                  <a:pt x="-75768" y="344644"/>
                  <a:pt x="175988" y="145719"/>
                </a:cubicBezTo>
                <a:cubicBezTo>
                  <a:pt x="301866" y="46256"/>
                  <a:pt x="1417339" y="-1144"/>
                  <a:pt x="2531359" y="21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010400" y="2245995"/>
            <a:ext cx="3657600" cy="219456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13F05B5-B324-4AF2-B010-1DAE32D4D6C8}" type="datetime1">
              <a:rPr lang="nl-NL" noProof="0" smtClean="0"/>
              <a:t>26-9-2019</a:t>
            </a:fld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651318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" t="511" r="525" b="2999"/>
          <a:stretch/>
        </p:blipFill>
        <p:spPr>
          <a:xfrm>
            <a:off x="0" y="0"/>
            <a:ext cx="12188826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9829800" cy="10826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nl-NL" noProof="0" dirty="0"/>
              <a:t>Klik om de titelstijl van het model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24000" y="1828800"/>
            <a:ext cx="91440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nl-NL" noProof="0" dirty="0"/>
              <a:t>Klik om de tekststijlen van het model te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209800" y="6416675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010400" y="6416675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B643632B-0514-4618-8243-558B1A6931C2}" type="datetime1">
              <a:rPr lang="nl-NL" noProof="0" smtClean="0"/>
              <a:t>26-9-2019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289D71E3-7D81-4C24-B9D8-6B108755C64C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61654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2" r:id="rId11"/>
    <p:sldLayoutId id="2147483661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nl-NL" dirty="0"/>
              <a:t>Introductie keuzedeel Jeugd- en Opvoedhulp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r>
              <a:rPr lang="nl-NL" dirty="0"/>
              <a:t>Module A </a:t>
            </a:r>
          </a:p>
        </p:txBody>
      </p:sp>
    </p:spTree>
    <p:extLst>
      <p:ext uri="{BB962C8B-B14F-4D97-AF65-F5344CB8AC3E}">
        <p14:creationId xmlns:p14="http://schemas.microsoft.com/office/powerpoint/2010/main" val="279804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dirty="0"/>
              <a:t>Programma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85000" lnSpcReduction="20000"/>
          </a:bodyPr>
          <a:lstStyle/>
          <a:p>
            <a:pPr marL="285750" indent="-285750">
              <a:buFontTx/>
              <a:buChar char="-"/>
            </a:pPr>
            <a:r>
              <a:rPr lang="nl-NL" dirty="0"/>
              <a:t>Check aanwezigheid</a:t>
            </a:r>
          </a:p>
          <a:p>
            <a:pPr marL="285750" indent="-285750">
              <a:buFontTx/>
              <a:buChar char="-"/>
            </a:pPr>
            <a:r>
              <a:rPr lang="nl-NL" dirty="0"/>
              <a:t>Introductie keuzedeel</a:t>
            </a:r>
          </a:p>
          <a:p>
            <a:pPr marL="285750" indent="-285750">
              <a:buFontTx/>
              <a:buChar char="-"/>
            </a:pPr>
            <a:r>
              <a:rPr lang="nl-NL" dirty="0"/>
              <a:t>Modules</a:t>
            </a:r>
          </a:p>
          <a:p>
            <a:pPr marL="285750" indent="-285750">
              <a:buFontTx/>
              <a:buChar char="-"/>
            </a:pPr>
            <a:r>
              <a:rPr lang="nl-NL" dirty="0"/>
              <a:t>Toetsing</a:t>
            </a:r>
          </a:p>
          <a:p>
            <a:pPr marL="285750" indent="-285750">
              <a:buFontTx/>
              <a:buChar char="-"/>
            </a:pPr>
            <a:r>
              <a:rPr lang="nl-NL" dirty="0"/>
              <a:t>Inhoud komende weken</a:t>
            </a:r>
          </a:p>
          <a:p>
            <a:pPr marL="285750" indent="-285750">
              <a:buFontTx/>
              <a:buChar char="-"/>
            </a:pPr>
            <a:r>
              <a:rPr lang="nl-NL" dirty="0"/>
              <a:t>Speeddaten</a:t>
            </a:r>
          </a:p>
          <a:p>
            <a:pPr marL="285750" indent="-285750">
              <a:buFontTx/>
              <a:buChar char="-"/>
            </a:pPr>
            <a:r>
              <a:rPr lang="nl-NL"/>
              <a:t>Check licentie?</a:t>
            </a:r>
            <a:endParaRPr lang="nl-NL" dirty="0"/>
          </a:p>
          <a:p>
            <a:pPr rtl="0"/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 rtlCol="0">
            <a:normAutofit fontScale="85000" lnSpcReduction="20000"/>
          </a:bodyPr>
          <a:lstStyle/>
          <a:p>
            <a:pPr rtl="0"/>
            <a:r>
              <a:rPr lang="nl-NL" dirty="0"/>
              <a:t>Doelen?</a:t>
            </a:r>
          </a:p>
          <a:p>
            <a:pPr rtl="0"/>
            <a:endParaRPr lang="nl-NL" dirty="0"/>
          </a:p>
          <a:p>
            <a:pPr rtl="0"/>
            <a:r>
              <a:rPr lang="nl-NL" dirty="0"/>
              <a:t>Aan het eind van deze eerste les, weet je:</a:t>
            </a:r>
          </a:p>
          <a:p>
            <a:pPr rtl="0"/>
            <a:r>
              <a:rPr lang="nl-NL" dirty="0"/>
              <a:t>Welke modules het keuzedeel kent</a:t>
            </a:r>
          </a:p>
          <a:p>
            <a:pPr rtl="0"/>
            <a:r>
              <a:rPr lang="nl-NL" dirty="0"/>
              <a:t>Welke toetsing plaats vindt aan het eind van iedere module</a:t>
            </a:r>
          </a:p>
          <a:p>
            <a:pPr rtl="0"/>
            <a:r>
              <a:rPr lang="nl-NL" dirty="0"/>
              <a:t>Hoe je de wiki kunt vinden</a:t>
            </a:r>
          </a:p>
          <a:p>
            <a:pPr rtl="0"/>
            <a:r>
              <a:rPr lang="nl-NL" dirty="0"/>
              <a:t>Wat er van jou verwacht wordt in de komende weken</a:t>
            </a:r>
          </a:p>
        </p:txBody>
      </p:sp>
    </p:spTree>
    <p:extLst>
      <p:ext uri="{BB962C8B-B14F-4D97-AF65-F5344CB8AC3E}">
        <p14:creationId xmlns:p14="http://schemas.microsoft.com/office/powerpoint/2010/main" val="135999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dirty="0"/>
              <a:t>Introductie keuzedeel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nl-NL" dirty="0"/>
              <a:t>Alleen: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1524000" y="2624666"/>
            <a:ext cx="4389120" cy="3180598"/>
          </a:xfrm>
        </p:spPr>
        <p:txBody>
          <a:bodyPr rtlCol="0">
            <a:normAutofit fontScale="92500" lnSpcReduction="20000"/>
          </a:bodyPr>
          <a:lstStyle/>
          <a:p>
            <a:pPr rtl="0"/>
            <a:r>
              <a:rPr lang="nl-NL" dirty="0"/>
              <a:t>Je hebt gekozen voor dit keuzedeel, geef voor jezelf antwoord op de volgende vragen:</a:t>
            </a:r>
          </a:p>
          <a:p>
            <a:pPr rtl="0"/>
            <a:r>
              <a:rPr lang="nl-NL" dirty="0"/>
              <a:t>Waarom dit keuzedeel?</a:t>
            </a:r>
          </a:p>
          <a:p>
            <a:pPr rtl="0"/>
            <a:r>
              <a:rPr lang="nl-NL" dirty="0"/>
              <a:t>Wat verwacht je hiervan?</a:t>
            </a:r>
          </a:p>
          <a:p>
            <a:pPr rtl="0"/>
            <a:r>
              <a:rPr lang="nl-NL" dirty="0"/>
              <a:t>Wat wil je leren?</a:t>
            </a:r>
          </a:p>
          <a:p>
            <a:pPr rtl="0"/>
            <a:r>
              <a:rPr lang="nl-NL" dirty="0"/>
              <a:t>Wat is jouw rol hierin?</a:t>
            </a:r>
          </a:p>
          <a:p>
            <a:pPr rtl="0"/>
            <a:r>
              <a:rPr lang="nl-NL" dirty="0"/>
              <a:t>Hoe zorg jij ervoor dat dit keuzedeel een succes wordt?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/>
        <p:txBody>
          <a:bodyPr rtlCol="0"/>
          <a:lstStyle/>
          <a:p>
            <a:pPr rtl="0"/>
            <a:r>
              <a:rPr lang="nl-NL" dirty="0"/>
              <a:t>In tweetallen: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/>
        <p:txBody>
          <a:bodyPr rtlCol="0">
            <a:normAutofit fontScale="92500" lnSpcReduction="20000"/>
          </a:bodyPr>
          <a:lstStyle/>
          <a:p>
            <a:pPr rtl="0"/>
            <a:r>
              <a:rPr lang="nl-NL" dirty="0"/>
              <a:t>Jullie hebben de vragen hiernaast zonet voor jezelf beantwoord.</a:t>
            </a:r>
          </a:p>
          <a:p>
            <a:pPr rtl="0"/>
            <a:r>
              <a:rPr lang="nl-NL" dirty="0"/>
              <a:t>Kies een maatje in de klas, die je nog niet zo goed kent</a:t>
            </a:r>
          </a:p>
          <a:p>
            <a:pPr rtl="0"/>
            <a:r>
              <a:rPr lang="nl-NL" dirty="0"/>
              <a:t>Bespreek je antwoorden met elkaar</a:t>
            </a:r>
          </a:p>
          <a:p>
            <a:pPr rtl="0"/>
            <a:r>
              <a:rPr lang="nl-NL" dirty="0"/>
              <a:t>Wat valt op?</a:t>
            </a:r>
          </a:p>
        </p:txBody>
      </p:sp>
    </p:spTree>
    <p:extLst>
      <p:ext uri="{BB962C8B-B14F-4D97-AF65-F5344CB8AC3E}">
        <p14:creationId xmlns:p14="http://schemas.microsoft.com/office/powerpoint/2010/main" val="1457739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dirty="0"/>
              <a:t>Modules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44EBB8DF-F24B-45AE-AD7A-F50E7ED66180}"/>
              </a:ext>
            </a:extLst>
          </p:cNvPr>
          <p:cNvSpPr txBox="1"/>
          <p:nvPr/>
        </p:nvSpPr>
        <p:spPr>
          <a:xfrm>
            <a:off x="1127448" y="1772816"/>
            <a:ext cx="914501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nl-NL" sz="2000" dirty="0"/>
              <a:t>Het keuzedeel bestaat uit 3 modules/delen:</a:t>
            </a:r>
          </a:p>
          <a:p>
            <a:pPr marL="342900" indent="-342900">
              <a:buFontTx/>
              <a:buChar char="-"/>
            </a:pPr>
            <a:endParaRPr lang="nl-NL" sz="2000" dirty="0"/>
          </a:p>
          <a:p>
            <a:pPr marL="342900" indent="-342900">
              <a:buFontTx/>
              <a:buChar char="-"/>
            </a:pPr>
            <a:r>
              <a:rPr lang="nl-NL" sz="2000" dirty="0"/>
              <a:t>Deel A gaat in grote lijnen over de jeugdige individueel en in een groep ondersteunen.</a:t>
            </a:r>
          </a:p>
          <a:p>
            <a:pPr marL="342900" indent="-342900">
              <a:buFontTx/>
              <a:buChar char="-"/>
            </a:pPr>
            <a:endParaRPr lang="nl-NL" sz="2000" dirty="0"/>
          </a:p>
          <a:p>
            <a:pPr marL="342900" indent="-342900">
              <a:buFontTx/>
              <a:buChar char="-"/>
            </a:pPr>
            <a:r>
              <a:rPr lang="nl-NL" sz="2000" dirty="0"/>
              <a:t>Deel B gaat in op het systeem ondersteunen bij de opvoeding.</a:t>
            </a:r>
          </a:p>
          <a:p>
            <a:pPr marL="342900" indent="-342900">
              <a:buFontTx/>
              <a:buChar char="-"/>
            </a:pPr>
            <a:endParaRPr lang="nl-NL" sz="2000" dirty="0"/>
          </a:p>
          <a:p>
            <a:pPr marL="342900" indent="-342900">
              <a:buFontTx/>
              <a:buChar char="-"/>
            </a:pPr>
            <a:r>
              <a:rPr lang="nl-NL" sz="2000" dirty="0"/>
              <a:t>Deel C gaat over het afstemmen met andere jeugd- en opvoedprofessionals.</a:t>
            </a:r>
          </a:p>
        </p:txBody>
      </p:sp>
    </p:spTree>
    <p:extLst>
      <p:ext uri="{BB962C8B-B14F-4D97-AF65-F5344CB8AC3E}">
        <p14:creationId xmlns:p14="http://schemas.microsoft.com/office/powerpoint/2010/main" val="3093572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dirty="0"/>
              <a:t>Modules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44EBB8DF-F24B-45AE-AD7A-F50E7ED66180}"/>
              </a:ext>
            </a:extLst>
          </p:cNvPr>
          <p:cNvSpPr txBox="1"/>
          <p:nvPr/>
        </p:nvSpPr>
        <p:spPr>
          <a:xfrm>
            <a:off x="1127448" y="1772816"/>
            <a:ext cx="914501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nl-NL" sz="2000" dirty="0"/>
              <a:t>De modules duren 20 weken (een half jaar) en worden ook ieder half jaar afgesloten. </a:t>
            </a:r>
          </a:p>
          <a:p>
            <a:pPr marL="342900" indent="-342900">
              <a:buFontTx/>
              <a:buChar char="-"/>
            </a:pPr>
            <a:endParaRPr lang="nl-NL" sz="2000" dirty="0"/>
          </a:p>
          <a:p>
            <a:pPr marL="342900" indent="-342900">
              <a:buFontTx/>
              <a:buChar char="-"/>
            </a:pPr>
            <a:r>
              <a:rPr lang="nl-NL" sz="2000" dirty="0"/>
              <a:t>De afronding is voor iedere module verschillend, afhankelijk van de inhoud van de module zelf. </a:t>
            </a:r>
          </a:p>
          <a:p>
            <a:pPr marL="342900" indent="-342900">
              <a:buFontTx/>
              <a:buChar char="-"/>
            </a:pPr>
            <a:endParaRPr lang="nl-NL" sz="2000" dirty="0"/>
          </a:p>
          <a:p>
            <a:pPr marL="342900" indent="-342900">
              <a:buFontTx/>
              <a:buChar char="-"/>
            </a:pPr>
            <a:r>
              <a:rPr lang="nl-NL" sz="2000" dirty="0"/>
              <a:t>De afronding van deel C is een examenonderdeel en deze zal je ook terugvinden op je diploma. De afronding van deel A en B zijn voorwaardelijk voor de voortgang.</a:t>
            </a:r>
          </a:p>
          <a:p>
            <a:pPr marL="342900" indent="-342900">
              <a:buFontTx/>
              <a:buChar char="-"/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335108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204682-4429-4623-AE1F-8DC1B29AA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Toetsing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C9BB9A37-DC7A-4554-856D-7CE9E6A59338}"/>
              </a:ext>
            </a:extLst>
          </p:cNvPr>
          <p:cNvSpPr txBox="1"/>
          <p:nvPr/>
        </p:nvSpPr>
        <p:spPr>
          <a:xfrm>
            <a:off x="1127448" y="1916832"/>
            <a:ext cx="90730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 modules worden afzonderlijk getoetst en afgerond.</a:t>
            </a:r>
          </a:p>
          <a:p>
            <a:endParaRPr lang="nl-NL" dirty="0"/>
          </a:p>
          <a:p>
            <a:r>
              <a:rPr lang="nl-NL" dirty="0"/>
              <a:t>Opdracht: Ga in tweetallen op zoek naar de toetsing van de modules. Deze vindt je in de wiki.</a:t>
            </a:r>
          </a:p>
          <a:p>
            <a:endParaRPr lang="nl-NL" dirty="0"/>
          </a:p>
          <a:p>
            <a:r>
              <a:rPr lang="nl-NL" dirty="0"/>
              <a:t>Module A: Kennistoets + casus uitdiepen en filmen</a:t>
            </a:r>
          </a:p>
          <a:p>
            <a:endParaRPr lang="nl-NL" dirty="0"/>
          </a:p>
          <a:p>
            <a:r>
              <a:rPr lang="nl-NL" dirty="0"/>
              <a:t>Module B: Oefenexamen + casus uitdiepen en filmen</a:t>
            </a:r>
          </a:p>
          <a:p>
            <a:endParaRPr lang="nl-NL" dirty="0"/>
          </a:p>
          <a:p>
            <a:r>
              <a:rPr lang="nl-NL" dirty="0"/>
              <a:t>Module C: Examen</a:t>
            </a:r>
          </a:p>
        </p:txBody>
      </p:sp>
    </p:spTree>
    <p:extLst>
      <p:ext uri="{BB962C8B-B14F-4D97-AF65-F5344CB8AC3E}">
        <p14:creationId xmlns:p14="http://schemas.microsoft.com/office/powerpoint/2010/main" val="3983508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dirty="0"/>
              <a:t>Inhoud komende weken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44EBB8DF-F24B-45AE-AD7A-F50E7ED66180}"/>
              </a:ext>
            </a:extLst>
          </p:cNvPr>
          <p:cNvSpPr txBox="1"/>
          <p:nvPr/>
        </p:nvSpPr>
        <p:spPr>
          <a:xfrm>
            <a:off x="1127448" y="1772816"/>
            <a:ext cx="914501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nl-NL" sz="2000" dirty="0"/>
              <a:t>In de lessen:</a:t>
            </a:r>
          </a:p>
          <a:p>
            <a:pPr marL="342900" indent="-342900">
              <a:buFontTx/>
              <a:buChar char="-"/>
            </a:pPr>
            <a:r>
              <a:rPr lang="nl-NL" sz="2000" dirty="0"/>
              <a:t>Werken aan opdrachten</a:t>
            </a:r>
          </a:p>
          <a:p>
            <a:pPr marL="342900" indent="-342900">
              <a:buFontTx/>
              <a:buChar char="-"/>
            </a:pPr>
            <a:r>
              <a:rPr lang="nl-NL" sz="2000" dirty="0"/>
              <a:t>Theorie (ontvangen en zelf geven)</a:t>
            </a:r>
          </a:p>
          <a:p>
            <a:pPr marL="342900" indent="-342900">
              <a:buFontTx/>
              <a:buChar char="-"/>
            </a:pPr>
            <a:r>
              <a:rPr lang="nl-NL" sz="2000" dirty="0"/>
              <a:t>Casussen uitdiepen en verwerken</a:t>
            </a:r>
          </a:p>
          <a:p>
            <a:pPr marL="342900" indent="-342900">
              <a:buFontTx/>
              <a:buChar char="-"/>
            </a:pPr>
            <a:r>
              <a:rPr lang="nl-NL" sz="2000" dirty="0"/>
              <a:t>Zelf casussen schrijven</a:t>
            </a:r>
          </a:p>
          <a:p>
            <a:pPr marL="342900" indent="-342900">
              <a:buFontTx/>
              <a:buChar char="-"/>
            </a:pPr>
            <a:r>
              <a:rPr lang="nl-NL" sz="2000" dirty="0"/>
              <a:t>Ruimte voor inbreng vanuit de stage en de praktijk</a:t>
            </a:r>
          </a:p>
          <a:p>
            <a:pPr marL="342900" indent="-342900">
              <a:buFontTx/>
              <a:buChar char="-"/>
            </a:pPr>
            <a:endParaRPr lang="nl-NL" sz="2000" dirty="0"/>
          </a:p>
          <a:p>
            <a:pPr marL="342900" indent="-342900">
              <a:buFontTx/>
              <a:buChar char="-"/>
            </a:pPr>
            <a:endParaRPr lang="nl-NL" sz="2000" dirty="0"/>
          </a:p>
          <a:p>
            <a:pPr marL="342900" indent="-342900">
              <a:buFontTx/>
              <a:buChar char="-"/>
            </a:pPr>
            <a:r>
              <a:rPr lang="nl-NL" sz="2000" dirty="0"/>
              <a:t>We maken ALTIJD gebruik van de wiki. Link: ….</a:t>
            </a:r>
            <a:br>
              <a:rPr lang="nl-NL" sz="2000" dirty="0"/>
            </a:br>
            <a:r>
              <a:rPr lang="nl-NL" sz="2000" dirty="0"/>
              <a:t>Sla deze op als favoriet!</a:t>
            </a:r>
          </a:p>
          <a:p>
            <a:pPr marL="342900" indent="-342900">
              <a:buFontTx/>
              <a:buChar char="-"/>
            </a:pPr>
            <a:endParaRPr lang="nl-NL" sz="2000" dirty="0"/>
          </a:p>
          <a:p>
            <a:pPr marL="342900" indent="-342900">
              <a:buFontTx/>
              <a:buChar char="-"/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792923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F58D5A-DEC0-4B74-9614-11F315801A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Speeddaten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AECE43A0-CB4A-4CCD-BC75-DF3EF5025900}"/>
              </a:ext>
            </a:extLst>
          </p:cNvPr>
          <p:cNvSpPr txBox="1"/>
          <p:nvPr/>
        </p:nvSpPr>
        <p:spPr>
          <a:xfrm>
            <a:off x="1055440" y="1988840"/>
            <a:ext cx="105851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Ga staan en vindt een plekje in de klas</a:t>
            </a:r>
          </a:p>
          <a:p>
            <a:endParaRPr lang="nl-NL" dirty="0"/>
          </a:p>
          <a:p>
            <a:r>
              <a:rPr lang="nl-NL" dirty="0"/>
              <a:t>Per ronde 1 minuut</a:t>
            </a:r>
          </a:p>
          <a:p>
            <a:endParaRPr lang="nl-NL" dirty="0"/>
          </a:p>
          <a:p>
            <a:r>
              <a:rPr lang="nl-NL" dirty="0"/>
              <a:t>Iedere minuut spreek je iemand anders</a:t>
            </a:r>
          </a:p>
          <a:p>
            <a:endParaRPr lang="nl-NL" dirty="0"/>
          </a:p>
          <a:p>
            <a:r>
              <a:rPr lang="nl-NL" dirty="0"/>
              <a:t>Persoon A vraagt aan persoon B en persoon B vraagt aan persoon A</a:t>
            </a:r>
          </a:p>
          <a:p>
            <a:endParaRPr lang="nl-NL" dirty="0"/>
          </a:p>
          <a:p>
            <a:r>
              <a:rPr lang="nl-NL" dirty="0"/>
              <a:t>De vraag:</a:t>
            </a:r>
          </a:p>
          <a:p>
            <a:r>
              <a:rPr lang="nl-NL" dirty="0"/>
              <a:t>Heb jij al hulp mogen bieden aan jeugdigen en opvoeders?</a:t>
            </a:r>
          </a:p>
          <a:p>
            <a:r>
              <a:rPr lang="nl-NL" dirty="0"/>
              <a:t>Bij antwoord ‘ja’: Wat voor hulp?		Bij antwoord ‘nee’: Wat verwacht je te kunnen doen?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25002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dirty="0"/>
              <a:t>Afsluiting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nl-NL" dirty="0"/>
              <a:t>Volgende week: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/>
        <p:txBody>
          <a:bodyPr rtlCol="0">
            <a:normAutofit fontScale="92500" lnSpcReduction="20000"/>
          </a:bodyPr>
          <a:lstStyle/>
          <a:p>
            <a:r>
              <a:rPr lang="nl-NL" dirty="0"/>
              <a:t>Doelen?</a:t>
            </a:r>
          </a:p>
          <a:p>
            <a:endParaRPr lang="nl-NL" dirty="0"/>
          </a:p>
          <a:p>
            <a:r>
              <a:rPr lang="nl-NL" dirty="0"/>
              <a:t>Aan het eind van deze eerste les, weet je:</a:t>
            </a:r>
          </a:p>
          <a:p>
            <a:r>
              <a:rPr lang="nl-NL" dirty="0"/>
              <a:t>Welke modules het keuzedeel kent</a:t>
            </a:r>
          </a:p>
          <a:p>
            <a:r>
              <a:rPr lang="nl-NL" dirty="0"/>
              <a:t>Welke toetsing plaats vindt aan het eind van iedere module</a:t>
            </a:r>
          </a:p>
          <a:p>
            <a:r>
              <a:rPr lang="nl-NL" dirty="0"/>
              <a:t>Hoe je de wiki kunt vinden</a:t>
            </a:r>
          </a:p>
          <a:p>
            <a:r>
              <a:rPr lang="nl-NL" dirty="0"/>
              <a:t>Wat er van jou verwacht wordt in de komende weken</a:t>
            </a:r>
          </a:p>
          <a:p>
            <a:pPr rtl="0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32947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Vriendjes, formaat 16 x 9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3247123_TF03896101 - Copy" id="{C0EF2753-B4B9-4979-AA89-C9983F3B49D6}" vid="{7E42FDA8-E506-40F8-9A1E-06A022A5D3F9}"/>
    </a:ext>
  </a:extLst>
</a:theme>
</file>

<file path=ppt/theme/theme2.xml><?xml version="1.0" encoding="utf-8"?>
<a:theme xmlns:a="http://schemas.openxmlformats.org/drawingml/2006/main" name="Office-thema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202347D77697643BBFD99302BF64673" ma:contentTypeVersion="10" ma:contentTypeDescription="Een nieuw document maken." ma:contentTypeScope="" ma:versionID="78ac85ac2f283fc41906ebe7f4a9b559">
  <xsd:schema xmlns:xsd="http://www.w3.org/2001/XMLSchema" xmlns:xs="http://www.w3.org/2001/XMLSchema" xmlns:p="http://schemas.microsoft.com/office/2006/metadata/properties" xmlns:ns3="b68dea8c-8914-43cb-bb4a-3d3300d15efd" xmlns:ns4="244de58e-76bd-4fa7-ac74-2161ed167b2b" targetNamespace="http://schemas.microsoft.com/office/2006/metadata/properties" ma:root="true" ma:fieldsID="1ef3f6f0cd5173217bf58dd780df4820" ns3:_="" ns4:_="">
    <xsd:import namespace="b68dea8c-8914-43cb-bb4a-3d3300d15efd"/>
    <xsd:import namespace="244de58e-76bd-4fa7-ac74-2161ed167b2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8dea8c-8914-43cb-bb4a-3d3300d15ef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4de58e-76bd-4fa7-ac74-2161ed167b2b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DA15C6C-6BB6-4DB6-B7D6-7F14EAB2CC5C}">
  <ds:schemaRefs>
    <ds:schemaRef ds:uri="http://schemas.microsoft.com/office/2006/documentManagement/types"/>
    <ds:schemaRef ds:uri="http://www.w3.org/XML/1998/namespace"/>
    <ds:schemaRef ds:uri="http://purl.org/dc/elements/1.1/"/>
    <ds:schemaRef ds:uri="http://schemas.microsoft.com/office/2006/metadata/properties"/>
    <ds:schemaRef ds:uri="b68dea8c-8914-43cb-bb4a-3d3300d15efd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244de58e-76bd-4fa7-ac74-2161ed167b2b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9EDF6667-B669-49A4-BBE6-2132BA71C0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7B82326-2D66-4F64-B730-B37F59BC6B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68dea8c-8914-43cb-bb4a-3d3300d15efd"/>
    <ds:schemaRef ds:uri="244de58e-76bd-4fa7-ac74-2161ed167b2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Onderwijspresentatie, ontwerp met kinderen op het schoolplein, album (breedbeeld)</Template>
  <TotalTime>20</TotalTime>
  <Words>476</Words>
  <Application>Microsoft Office PowerPoint</Application>
  <PresentationFormat>Breedbeeld</PresentationFormat>
  <Paragraphs>93</Paragraphs>
  <Slides>9</Slides>
  <Notes>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Times New Roman</vt:lpstr>
      <vt:lpstr>Vriendjes, formaat 16 x 9</vt:lpstr>
      <vt:lpstr>Introductie keuzedeel Jeugd- en Opvoedhulp</vt:lpstr>
      <vt:lpstr>Programma</vt:lpstr>
      <vt:lpstr>Introductie keuzedeel</vt:lpstr>
      <vt:lpstr>Modules</vt:lpstr>
      <vt:lpstr>Modules</vt:lpstr>
      <vt:lpstr>Toetsing</vt:lpstr>
      <vt:lpstr>Inhoud komende weken</vt:lpstr>
      <vt:lpstr>Speeddaten</vt:lpstr>
      <vt:lpstr>Afsluiting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Introductie keuzedeel Jeugd- en Opvoedhulp</dc:title>
  <dc:creator>Marije Solle</dc:creator>
  <cp:keywords/>
  <cp:lastModifiedBy>Marije Solle</cp:lastModifiedBy>
  <cp:revision>3</cp:revision>
  <dcterms:created xsi:type="dcterms:W3CDTF">2019-09-26T15:31:09Z</dcterms:created>
  <dcterms:modified xsi:type="dcterms:W3CDTF">2019-09-26T15:51:23Z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TC038961019991</vt:lpwstr>
  </property>
  <property fmtid="{D5CDD505-2E9C-101B-9397-08002B2CF9AE}" pid="3" name="ContentTypeId">
    <vt:lpwstr>0x0101009202347D77697643BBFD99302BF64673</vt:lpwstr>
  </property>
</Properties>
</file>