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58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4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84" r:id="rId25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61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15F9249-A8D3-4A0C-BF9C-397DE6FD50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4F303AC5-B939-40CF-80DC-33A2C395B2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3DC15A1-7406-4761-9E43-EDF227CF88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61994-C11C-49D8-AC8F-58D2AF42F74B}" type="datetimeFigureOut">
              <a:rPr lang="nl-NL" smtClean="0"/>
              <a:t>14-4-2020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265DB44-D5E0-436E-BAB6-54DE1F0E12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0AB2E2A9-5E5A-448E-A8EF-A76C42C9A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889DA-6A4B-4AEC-B665-58FC92EEE47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960878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BDDB66D-2AC0-4254-BE44-C27A2D6789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7F454546-EF03-4A85-A4FF-ABD4A1F8A82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694DA97-B368-41AB-AD78-7741A3F9C5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61994-C11C-49D8-AC8F-58D2AF42F74B}" type="datetimeFigureOut">
              <a:rPr lang="nl-NL" smtClean="0"/>
              <a:t>14-4-2020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4F3A7C0-CE89-44AD-A41F-B2C343ADD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082875E-D7E2-4111-977B-378F1D72A5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889DA-6A4B-4AEC-B665-58FC92EEE47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149118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0B93BE57-7DC8-4EDF-88E2-4B1A3D9EF01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CB6FDFDC-97A7-4B5F-B717-3BCBC3A962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4DEFFC8C-D090-42B0-8168-11C0A7590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61994-C11C-49D8-AC8F-58D2AF42F74B}" type="datetimeFigureOut">
              <a:rPr lang="nl-NL" smtClean="0"/>
              <a:t>14-4-2020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B163808C-8A6A-46CA-B5F9-3DCD42051C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C6F1008-871A-4DDF-871F-4A9286C7F5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889DA-6A4B-4AEC-B665-58FC92EEE47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794815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3440BAF-8FBC-450F-A953-ABF34E3700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B87380A-274E-45B7-9815-0822694E55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2C7471B9-550D-48ED-9AC5-7A26DE5E5E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61994-C11C-49D8-AC8F-58D2AF42F74B}" type="datetimeFigureOut">
              <a:rPr lang="nl-NL" smtClean="0"/>
              <a:t>14-4-2020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9C3FB0A-2B36-440E-AE84-BC1B9BC233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2F7E842-53BD-4635-BAE9-1BA740D86E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889DA-6A4B-4AEC-B665-58FC92EEE47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103715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F65663D-A8F2-4D54-9E87-07A6787D88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0C5A2C37-BF5C-4DF1-8DFC-ED34814151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51E4E42-0DD2-439F-9E56-B00B016CAF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61994-C11C-49D8-AC8F-58D2AF42F74B}" type="datetimeFigureOut">
              <a:rPr lang="nl-NL" smtClean="0"/>
              <a:t>14-4-2020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2EDA03CB-C765-41ED-BC65-D3A9969CCB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92CC1230-C321-4DB3-AE87-C986D72C59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889DA-6A4B-4AEC-B665-58FC92EEE47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294498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7378A66-725C-4F3A-ADFA-F4B1B36668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DD54F07-08D2-4719-892C-6BFDA22F26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1373C0D9-8A5D-4969-B6B1-14C34F5A5F0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2C284D26-D143-400A-ACC5-EE9132C232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61994-C11C-49D8-AC8F-58D2AF42F74B}" type="datetimeFigureOut">
              <a:rPr lang="nl-NL" smtClean="0"/>
              <a:t>14-4-2020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A64E4E66-5078-42C7-A10E-488F7AB633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0872172D-7816-44C5-B5A5-873ED3728D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889DA-6A4B-4AEC-B665-58FC92EEE47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730602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B21EE76-B655-4C01-B5E5-9E817E931E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16A90340-B9A9-4A0B-8D8F-F1D0A4471F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CACAE52D-70F0-4A2D-8A3E-F5217DE76E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21C84FAC-3D59-4BBA-8DA0-C92CF821B4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77861AF1-BDF1-4E0A-B47F-7C37D588C49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EA8CB9BD-12CB-4012-9C46-2EAA0BC1AD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61994-C11C-49D8-AC8F-58D2AF42F74B}" type="datetimeFigureOut">
              <a:rPr lang="nl-NL" smtClean="0"/>
              <a:t>14-4-2020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403A8830-AEF8-43DD-A818-665AB62D42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16C26603-BFE0-420F-8F60-E3CE3A86A9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889DA-6A4B-4AEC-B665-58FC92EEE47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822242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99D9C43-D39C-4842-8738-EF96190B3C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042E2A48-0E3F-4112-BCCF-0B6AD264A0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61994-C11C-49D8-AC8F-58D2AF42F74B}" type="datetimeFigureOut">
              <a:rPr lang="nl-NL" smtClean="0"/>
              <a:t>14-4-2020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00900F6E-1974-43C5-9909-8D54BBBDF5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1EB496BD-03FC-42B5-B90D-4CB16682B9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889DA-6A4B-4AEC-B665-58FC92EEE47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882482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A8D9E2CA-F067-4945-A488-FCEFF1F13E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61994-C11C-49D8-AC8F-58D2AF42F74B}" type="datetimeFigureOut">
              <a:rPr lang="nl-NL" smtClean="0"/>
              <a:t>14-4-2020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2AAE3233-EED8-4E03-8E7A-1DD5B900EE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9C803F48-B756-40E1-9A17-C802F0B5BF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889DA-6A4B-4AEC-B665-58FC92EEE47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577426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5B4A5F1-A643-4E6B-9500-401E973ABF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35AE318-EDB9-4053-A976-D7B673AD7C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2BDAAFEA-17F6-4AFC-B1B4-28D8914080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A8F852F2-1B7B-43BD-93F6-E44637504B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61994-C11C-49D8-AC8F-58D2AF42F74B}" type="datetimeFigureOut">
              <a:rPr lang="nl-NL" smtClean="0"/>
              <a:t>14-4-2020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2CF3B23A-6430-4229-8750-4FC404B44E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3DEB2932-F520-4AE7-BDC7-4886B3DE61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889DA-6A4B-4AEC-B665-58FC92EEE47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765947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3B8A21D-2F93-4254-B72C-5C5729A42F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D7F5E5DF-683D-4375-A14F-0458777E248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E4BF451E-C28B-4847-8169-0AA0F9CD00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161FFC6B-8A69-4749-A1F0-9CEA1D59FE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61994-C11C-49D8-AC8F-58D2AF42F74B}" type="datetimeFigureOut">
              <a:rPr lang="nl-NL" smtClean="0"/>
              <a:t>14-4-2020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E5A0EFA6-0490-442F-984A-7ADB07335E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1CF7BD8C-71D5-43E7-9503-FF192B60AD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889DA-6A4B-4AEC-B665-58FC92EEE47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048378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68597715-92AC-4959-966D-82794C1BDD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FB012516-3F5F-4106-B865-8698A7B8A4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D3388A9-2EED-4D32-B89D-1FA4AC0E8D7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761994-C11C-49D8-AC8F-58D2AF42F74B}" type="datetimeFigureOut">
              <a:rPr lang="nl-NL" smtClean="0"/>
              <a:t>14-4-2020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21F03E0-C16F-485B-87CB-487E63D3F2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F4834A85-BD44-4704-8D8C-681244B3B7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D889DA-6A4B-4AEC-B665-58FC92EEE47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05215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s://www.vdberk.nl/bomen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https://www.vbne.nl/Uploaded_files/Zelf/overige%20producten/praktijkadvies-plantsoen-kiezen-bestellen-en-planten.819725.pdf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Logboek natuurtuinen.">
            <a:extLst>
              <a:ext uri="{FF2B5EF4-FFF2-40B4-BE49-F238E27FC236}">
                <a16:creationId xmlns:a16="http://schemas.microsoft.com/office/drawing/2014/main" id="{ADC2BDED-D94B-4516-87CB-3EF23C6B6B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1658" y="-169683"/>
            <a:ext cx="12493658" cy="7027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7A255F7B-05FB-4C48-AFFE-F04CC794AC2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nl-NL" dirty="0"/>
              <a:t>Wat heb ik, </a:t>
            </a:r>
            <a:br>
              <a:rPr lang="nl-NL" dirty="0"/>
            </a:br>
            <a:r>
              <a:rPr lang="nl-NL" dirty="0"/>
              <a:t>wat wil ik,</a:t>
            </a:r>
            <a:br>
              <a:rPr lang="nl-NL" dirty="0"/>
            </a:br>
            <a:r>
              <a:rPr lang="nl-NL" dirty="0"/>
              <a:t>hoe ga ik dat doen? 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2EEC7DFB-9EF7-4B66-8CE6-655F457C44E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Groenontwerp en –beheer</a:t>
            </a:r>
          </a:p>
          <a:p>
            <a:r>
              <a:rPr lang="nl-NL" dirty="0"/>
              <a:t>h. 2 Organisatorische processen</a:t>
            </a:r>
          </a:p>
          <a:p>
            <a:r>
              <a:rPr lang="nl-NL" dirty="0"/>
              <a:t>h. 3 De ontwerpfase</a:t>
            </a:r>
          </a:p>
        </p:txBody>
      </p:sp>
    </p:spTree>
    <p:extLst>
      <p:ext uri="{BB962C8B-B14F-4D97-AF65-F5344CB8AC3E}">
        <p14:creationId xmlns:p14="http://schemas.microsoft.com/office/powerpoint/2010/main" val="7894455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ADD7E43-A5A9-420F-A070-476B9B056E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nl-NL" dirty="0"/>
            </a:br>
            <a:r>
              <a:rPr lang="nl-NL" dirty="0"/>
              <a:t>3.3 </a:t>
            </a:r>
            <a:br>
              <a:rPr lang="nl-NL" dirty="0"/>
            </a:br>
            <a:r>
              <a:rPr lang="nl-NL" dirty="0"/>
              <a:t>Stap 4 Ontwerp, bepalen eindbeeld en invullen beplanting/materialen. </a:t>
            </a:r>
            <a:br>
              <a:rPr lang="nl-NL" dirty="0"/>
            </a:br>
            <a:endParaRPr lang="nl-NL" dirty="0"/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48798E6A-E614-4D74-A0DA-A7D6B14EBB8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05673" y="2212124"/>
            <a:ext cx="7773264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0036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4094CD7-1EE9-49F6-B72E-D5E97DB895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3.3.1 Kies de juiste soorten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0E22D6A-FF63-43DC-82FA-CA1A518EEB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97345"/>
            <a:ext cx="10515600" cy="4351338"/>
          </a:xfrm>
        </p:spPr>
        <p:txBody>
          <a:bodyPr/>
          <a:lstStyle/>
          <a:p>
            <a:r>
              <a:rPr lang="nl-NL" sz="2000" dirty="0"/>
              <a:t>Houd rekening met alle standplaatseisen en wensen</a:t>
            </a:r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pPr marL="3657600" lvl="8" indent="0">
              <a:buNone/>
            </a:pPr>
            <a:r>
              <a:rPr lang="nl-NL" dirty="0"/>
              <a:t>	</a:t>
            </a:r>
          </a:p>
          <a:p>
            <a:pPr marL="3657600" lvl="8" indent="0">
              <a:buNone/>
            </a:pPr>
            <a:r>
              <a:rPr lang="nl-NL" dirty="0"/>
              <a:t>	</a:t>
            </a:r>
          </a:p>
          <a:p>
            <a:pPr marL="3657600" lvl="8" indent="0">
              <a:buNone/>
            </a:pPr>
            <a:r>
              <a:rPr lang="nl-NL" dirty="0"/>
              <a:t>		    uit  </a:t>
            </a:r>
            <a:r>
              <a:rPr lang="nl-NL" dirty="0">
                <a:hlinkClick r:id="rId2"/>
              </a:rPr>
              <a:t>https://www.vdberk.nl/bomen/</a:t>
            </a:r>
            <a:endParaRPr lang="nl-NL" dirty="0"/>
          </a:p>
          <a:p>
            <a:pPr marL="3657600" lvl="8" indent="0">
              <a:buNone/>
            </a:pPr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pPr lvl="3"/>
            <a:endParaRPr lang="nl-NL" dirty="0"/>
          </a:p>
          <a:p>
            <a:pPr lvl="3"/>
            <a:endParaRPr lang="nl-NL" dirty="0"/>
          </a:p>
          <a:p>
            <a:pPr lvl="8"/>
            <a:endParaRPr lang="nl-NL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1C499753-E222-4E42-8A98-862C947E8DE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989" t="19519" r="70464" b="26186"/>
          <a:stretch/>
        </p:blipFill>
        <p:spPr>
          <a:xfrm>
            <a:off x="1178350" y="2318994"/>
            <a:ext cx="2300141" cy="4245586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AD0DFE2E-EEC0-4ABB-9C7B-C867CFBD6F2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3750" t="18419" r="70154" b="23358"/>
          <a:stretch/>
        </p:blipFill>
        <p:spPr>
          <a:xfrm>
            <a:off x="4004820" y="2318994"/>
            <a:ext cx="2091180" cy="4255050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F9B2B2B9-24D3-4F95-9CB6-4936EEAA3D8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3750" t="21855" r="69923" b="35945"/>
          <a:stretch/>
        </p:blipFill>
        <p:spPr>
          <a:xfrm>
            <a:off x="6622329" y="2318994"/>
            <a:ext cx="2091180" cy="3040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24203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A892E56-FA00-462E-8508-9224425ADA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/>
              <a:t>3.3.2.</a:t>
            </a:r>
            <a:br>
              <a:rPr lang="nl-NL" dirty="0"/>
            </a:br>
            <a:r>
              <a:rPr lang="nl-NL" dirty="0"/>
              <a:t>Gebruik je nuchtere verstand</a:t>
            </a:r>
            <a:br>
              <a:rPr lang="nl-NL" dirty="0"/>
            </a:br>
            <a:r>
              <a:rPr lang="nl-NL" sz="2200" i="1" dirty="0"/>
              <a:t>Een abeel, vleugelnoot of </a:t>
            </a:r>
            <a:r>
              <a:rPr lang="nl-NL" sz="2200" i="1" dirty="0" err="1"/>
              <a:t>robinia</a:t>
            </a:r>
            <a:r>
              <a:rPr lang="nl-NL" sz="2200" i="1" dirty="0"/>
              <a:t> maakt veel opslag. </a:t>
            </a:r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F70001A7-5665-4455-AAD2-8CD2AD0017F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30456" y="1825625"/>
            <a:ext cx="6531088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1998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30EEA16-8EC7-4E54-8322-458D89F4C3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3.3.3.</a:t>
            </a:r>
            <a:br>
              <a:rPr lang="nl-NL" dirty="0"/>
            </a:br>
            <a:r>
              <a:rPr lang="nl-NL" dirty="0"/>
              <a:t>Bepaal hoe het eindbeeld  eruit moet zien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89E8EEA-7D86-4D6D-A2A4-B998EAC269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Met het bepalen van het eindbeeld bepaal je ook de kosten van het onderhoud….</a:t>
            </a:r>
          </a:p>
          <a:p>
            <a:endParaRPr lang="nl-NL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5D50791B-988C-4FC5-B2F6-5141ADC21E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4858" y="3011619"/>
            <a:ext cx="4876800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63763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B65059B-B6C7-4196-825B-7436E48FDE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3.4 </a:t>
            </a:r>
            <a:br>
              <a:rPr lang="nl-NL" dirty="0"/>
            </a:br>
            <a:r>
              <a:rPr lang="nl-NL" dirty="0"/>
              <a:t>Stap 5 Kostenraming aanleg en onderhoud</a:t>
            </a:r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A2057374-97E8-4147-AB25-E1EAEB71F67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07830" y="1825625"/>
            <a:ext cx="7776340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3033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26FF116-72DF-43AD-A09A-CF200D0EC6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/>
              <a:t>4. </a:t>
            </a:r>
            <a:br>
              <a:rPr lang="nl-NL" dirty="0"/>
            </a:br>
            <a:r>
              <a:rPr lang="nl-NL" dirty="0"/>
              <a:t>Stap 6: De aanleg</a:t>
            </a:r>
            <a:br>
              <a:rPr lang="nl-NL" dirty="0"/>
            </a:br>
            <a:r>
              <a:rPr lang="nl-NL" sz="2200" dirty="0"/>
              <a:t>Lees dit hoofdstuk goed door als voorbereiding op je IO</a:t>
            </a:r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9FE9351D-66A8-492B-8DB2-157C36C702C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07830" y="1825625"/>
            <a:ext cx="7776340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5856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95E4ED2-E376-4439-9DF3-AA762A5731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Let bij de aanleg op: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7891142-DB19-468F-ABF4-D3322FFAFB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Goede kwaliteit van het plantmateriaal</a:t>
            </a:r>
          </a:p>
          <a:p>
            <a:r>
              <a:rPr lang="nl-NL" dirty="0"/>
              <a:t>Een goede bodemvoorbereiding</a:t>
            </a:r>
          </a:p>
          <a:p>
            <a:r>
              <a:rPr lang="nl-NL" dirty="0"/>
              <a:t>Goede manier van aanplanten</a:t>
            </a:r>
          </a:p>
          <a:p>
            <a:r>
              <a:rPr lang="nl-NL" dirty="0"/>
              <a:t>Goede nazorg</a:t>
            </a:r>
          </a:p>
        </p:txBody>
      </p:sp>
    </p:spTree>
    <p:extLst>
      <p:ext uri="{BB962C8B-B14F-4D97-AF65-F5344CB8AC3E}">
        <p14:creationId xmlns:p14="http://schemas.microsoft.com/office/powerpoint/2010/main" val="21264613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1A4BFB1-0D40-4674-A0B5-2D2CE16172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Goede kwaliteit  van het plantmateriaal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4F4253A-BC61-4898-8B52-E8D5EB914E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45591"/>
            <a:ext cx="3564118" cy="4731372"/>
          </a:xfrm>
        </p:spPr>
        <p:txBody>
          <a:bodyPr>
            <a:normAutofit fontScale="92500" lnSpcReduction="10000"/>
          </a:bodyPr>
          <a:lstStyle/>
          <a:p>
            <a:r>
              <a:rPr lang="nl-NL" dirty="0"/>
              <a:t>Waar is de </a:t>
            </a:r>
            <a:r>
              <a:rPr lang="nl-NL" b="1" dirty="0"/>
              <a:t>herkomst</a:t>
            </a:r>
            <a:r>
              <a:rPr lang="nl-NL" dirty="0"/>
              <a:t> van de plant? Soort- en </a:t>
            </a:r>
            <a:r>
              <a:rPr lang="nl-NL" dirty="0" err="1"/>
              <a:t>rasechtheid</a:t>
            </a:r>
            <a:r>
              <a:rPr lang="nl-NL" dirty="0"/>
              <a:t>, zuiverheid, herkomst: inheems?, gezondheid, keurmerk NAK tuinbouw. 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/>
          </a:p>
          <a:p>
            <a:r>
              <a:rPr lang="nl-NL" dirty="0"/>
              <a:t>Hoe ziet de plant eruit? 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F39BBEF1-B806-4320-AE2C-7DE093C98C5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779" t="29105" r="41945" b="8482"/>
          <a:stretch/>
        </p:blipFill>
        <p:spPr>
          <a:xfrm>
            <a:off x="6088931" y="1445591"/>
            <a:ext cx="3415436" cy="2429922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643A9C81-DD1B-4101-B5D7-2AFE89ACA10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722" t="11352" b="3611"/>
          <a:stretch/>
        </p:blipFill>
        <p:spPr>
          <a:xfrm>
            <a:off x="6088931" y="4062953"/>
            <a:ext cx="3401505" cy="2429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7919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0D352CD-B142-4683-ACC6-AB2998E580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solidFill>
                  <a:schemeClr val="bg1">
                    <a:lumMod val="50000"/>
                  </a:schemeClr>
                </a:solidFill>
              </a:rPr>
              <a:t>Goede kwaliteit  van het plantmateriaal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B2F71CD-C894-481D-A142-1619171455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534320" cy="4351338"/>
          </a:xfrm>
        </p:spPr>
        <p:txBody>
          <a:bodyPr>
            <a:normAutofit fontScale="70000" lnSpcReduction="20000"/>
          </a:bodyPr>
          <a:lstStyle/>
          <a:p>
            <a:r>
              <a:rPr lang="nl-NL" dirty="0"/>
              <a:t>Hoe ging het transport en de levering? </a:t>
            </a:r>
          </a:p>
          <a:p>
            <a:r>
              <a:rPr lang="nl-NL" dirty="0"/>
              <a:t>Hoe zijn de planten opgeslagen? </a:t>
            </a:r>
          </a:p>
          <a:p>
            <a:pPr marL="0" indent="0">
              <a:buNone/>
            </a:pPr>
            <a:r>
              <a:rPr lang="nl-NL" dirty="0"/>
              <a:t>    Richtlijnen voor inkuilen van bosplantsoen</a:t>
            </a:r>
          </a:p>
          <a:p>
            <a:pPr marL="457200" lvl="1" indent="0">
              <a:buNone/>
            </a:pPr>
            <a:r>
              <a:rPr lang="nl-NL" dirty="0"/>
              <a:t>	- goed gedraineerde, kruimelige grond, in 	evenwijdige rijen richting Noord-Zuid. Op 	  kwekershoogte</a:t>
            </a:r>
          </a:p>
          <a:p>
            <a:pPr marL="457200" lvl="1" indent="0">
              <a:buNone/>
            </a:pPr>
            <a:r>
              <a:rPr lang="nl-NL" dirty="0"/>
              <a:t>	- </a:t>
            </a:r>
            <a:r>
              <a:rPr lang="nl-NL" dirty="0" err="1"/>
              <a:t>opgeboste</a:t>
            </a:r>
            <a:r>
              <a:rPr lang="nl-NL" dirty="0"/>
              <a:t> bundels na levering direct 	losmaken</a:t>
            </a:r>
          </a:p>
          <a:p>
            <a:pPr marL="457200" lvl="1" indent="0">
              <a:buNone/>
            </a:pPr>
            <a:r>
              <a:rPr lang="nl-NL" dirty="0"/>
              <a:t>	- planten voor later: dezelfde dag nog 	inkuilen, wortels vochtig houden maar niet 	in water plaatsen, verpakking verwijderen.</a:t>
            </a:r>
          </a:p>
          <a:p>
            <a:pPr marL="457200" lvl="1" indent="0">
              <a:buNone/>
            </a:pPr>
            <a:r>
              <a:rPr lang="nl-NL" dirty="0"/>
              <a:t>	- kluiten </a:t>
            </a:r>
            <a:r>
              <a:rPr lang="nl-NL" dirty="0" err="1"/>
              <a:t>rodo’s</a:t>
            </a:r>
            <a:r>
              <a:rPr lang="nl-NL" dirty="0"/>
              <a:t> en azalea’s wél verzadigen 	met water</a:t>
            </a:r>
          </a:p>
          <a:p>
            <a:pPr marL="457200" lvl="1" indent="0">
              <a:buNone/>
            </a:pPr>
            <a:r>
              <a:rPr lang="nl-NL" dirty="0"/>
              <a:t>	</a:t>
            </a:r>
          </a:p>
          <a:p>
            <a:pPr marL="457200" lvl="1" indent="0">
              <a:buNone/>
            </a:pPr>
            <a:r>
              <a:rPr lang="nl-NL" dirty="0"/>
              <a:t>Zie ook: </a:t>
            </a:r>
            <a:r>
              <a:rPr lang="nl-NL" dirty="0">
                <a:hlinkClick r:id="rId2"/>
              </a:rPr>
              <a:t>https://www.vbne.nl/Uploaded_files/Zelf/overige%20producten/praktijkadvies-plantsoen-kiezen-bestellen-en-planten.819725.pdf</a:t>
            </a:r>
            <a:endParaRPr lang="nl-NL" dirty="0"/>
          </a:p>
          <a:p>
            <a:pPr marL="0" indent="0">
              <a:buNone/>
            </a:pPr>
            <a:endParaRPr lang="nl-NL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2B1F329D-CF3D-4CE0-9D39-9851DC2984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8761" y="1825625"/>
            <a:ext cx="3208747" cy="3971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0304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F864917-2531-4A77-B9AA-AC417AB333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Zorg voor een goede bodemvoorbereiding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EF0F927-7DC0-4AF2-A0E3-B4E9D9CC52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657627" cy="4351338"/>
          </a:xfrm>
        </p:spPr>
        <p:txBody>
          <a:bodyPr/>
          <a:lstStyle/>
          <a:p>
            <a:r>
              <a:rPr lang="nl-NL" dirty="0"/>
              <a:t>Losmaken</a:t>
            </a:r>
          </a:p>
          <a:p>
            <a:r>
              <a:rPr lang="nl-NL" dirty="0"/>
              <a:t>Bemesten</a:t>
            </a:r>
          </a:p>
          <a:p>
            <a:r>
              <a:rPr lang="nl-NL" dirty="0"/>
              <a:t>Draineren of water vasthouden</a:t>
            </a:r>
          </a:p>
          <a:p>
            <a:r>
              <a:rPr lang="nl-NL" dirty="0"/>
              <a:t>Speciale behandeling (bomenzand, drukverdelers)</a:t>
            </a:r>
          </a:p>
          <a:p>
            <a:pPr marL="0" indent="0">
              <a:buNone/>
            </a:pPr>
            <a:endParaRPr lang="nl-NL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915AF8FC-54FC-45B9-8540-14AA076AE6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5826" y="1825625"/>
            <a:ext cx="6185357" cy="4113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27539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7D08FE7-5A02-430A-BDE4-19DE6BF4DF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/>
              <a:t>Het ontwerp bepaalt het beheer, </a:t>
            </a:r>
            <a:br>
              <a:rPr lang="nl-NL" dirty="0"/>
            </a:br>
            <a:r>
              <a:rPr lang="nl-NL" dirty="0"/>
              <a:t>het beheer bepaalt de kosten.</a:t>
            </a:r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65AC5D7C-711B-4B42-8F3D-2D2E315269D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026395" y="1825625"/>
            <a:ext cx="4139210" cy="4351338"/>
          </a:xfrm>
          <a:prstGeom prst="rect">
            <a:avLst/>
          </a:prstGeom>
        </p:spPr>
      </p:pic>
      <p:sp>
        <p:nvSpPr>
          <p:cNvPr id="5" name="Tekstvak 4">
            <a:extLst>
              <a:ext uri="{FF2B5EF4-FFF2-40B4-BE49-F238E27FC236}">
                <a16:creationId xmlns:a16="http://schemas.microsoft.com/office/drawing/2014/main" id="{CAF1627F-5C9B-488B-A4E0-81D6B67D17E6}"/>
              </a:ext>
            </a:extLst>
          </p:cNvPr>
          <p:cNvSpPr txBox="1"/>
          <p:nvPr/>
        </p:nvSpPr>
        <p:spPr>
          <a:xfrm>
            <a:off x="603316" y="5099745"/>
            <a:ext cx="31579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/>
              <a:t>Een goed begin is het halve werk</a:t>
            </a:r>
          </a:p>
        </p:txBody>
      </p:sp>
    </p:spTree>
    <p:extLst>
      <p:ext uri="{BB962C8B-B14F-4D97-AF65-F5344CB8AC3E}">
        <p14:creationId xmlns:p14="http://schemas.microsoft.com/office/powerpoint/2010/main" val="40173103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C931526-81C3-410A-BE11-F4E99E5A1B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solidFill>
                  <a:schemeClr val="bg1">
                    <a:lumMod val="50000"/>
                  </a:schemeClr>
                </a:solidFill>
              </a:rPr>
              <a:t>Een goede bodemvoorbereiding</a:t>
            </a:r>
            <a:br>
              <a:rPr lang="nl-NL" dirty="0"/>
            </a:br>
            <a:r>
              <a:rPr lang="nl-NL" dirty="0"/>
              <a:t>Losmaken van de grond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FA9A8F9-8B83-46F1-AB03-D755882BD2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402344" cy="4351338"/>
          </a:xfrm>
        </p:spPr>
        <p:txBody>
          <a:bodyPr/>
          <a:lstStyle/>
          <a:p>
            <a:r>
              <a:rPr lang="nl-NL" dirty="0"/>
              <a:t>Oppervlakkig: voor netheid, zuurstof, mest onder werken (schijveneg, frees)</a:t>
            </a:r>
          </a:p>
          <a:p>
            <a:r>
              <a:rPr lang="nl-NL" dirty="0"/>
              <a:t>Diep: om storende lagen te breken, voor waterafvoer (spitfrees, minikraan, woeltand)</a:t>
            </a:r>
          </a:p>
          <a:p>
            <a:pPr marL="0" indent="0">
              <a:buNone/>
            </a:pPr>
            <a:endParaRPr lang="nl-NL" dirty="0"/>
          </a:p>
          <a:p>
            <a:endParaRPr lang="nl-NL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79A38097-0816-4153-A05A-368AD0FCBE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825625"/>
            <a:ext cx="4910602" cy="3685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18556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1E305E6-2BD6-49DE-AA82-C74834A6A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solidFill>
                  <a:schemeClr val="bg1">
                    <a:lumMod val="50000"/>
                  </a:schemeClr>
                </a:solidFill>
              </a:rPr>
              <a:t>Een goede bodemvoorbereiding</a:t>
            </a:r>
            <a:br>
              <a:rPr lang="nl-NL" dirty="0"/>
            </a:br>
            <a:r>
              <a:rPr lang="nl-NL" dirty="0"/>
              <a:t>Bemesten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6F757B9-A32E-489D-92A7-269D1D8065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044885" cy="4351338"/>
          </a:xfrm>
        </p:spPr>
        <p:txBody>
          <a:bodyPr/>
          <a:lstStyle/>
          <a:p>
            <a:r>
              <a:rPr lang="nl-NL" dirty="0"/>
              <a:t>Extra organische stof voor rijk en actief bodemleven.</a:t>
            </a:r>
          </a:p>
          <a:p>
            <a:pPr marL="0" indent="0">
              <a:buNone/>
            </a:pPr>
            <a:r>
              <a:rPr lang="nl-NL" dirty="0"/>
              <a:t>   Bij vaste planten én bomen in stedelijk gebied (verharding). </a:t>
            </a:r>
          </a:p>
          <a:p>
            <a:pPr marL="0" indent="0">
              <a:buNone/>
            </a:pPr>
            <a:r>
              <a:rPr lang="nl-NL" dirty="0"/>
              <a:t>    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3CA4A8DD-FF50-4DD7-8C6D-FCC347E5BF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6400" y="1825625"/>
            <a:ext cx="4876800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02248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FD34097-56C0-405D-A802-EA09EE5B48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solidFill>
                  <a:schemeClr val="bg1">
                    <a:lumMod val="50000"/>
                  </a:schemeClr>
                </a:solidFill>
              </a:rPr>
              <a:t>Een goede bodemvoorbereiding</a:t>
            </a:r>
            <a:br>
              <a:rPr lang="nl-NL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nl-NL" dirty="0"/>
              <a:t>Drainage of water vasthouden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AB90244-D550-43F0-BF68-15E0E9311D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4351338"/>
          </a:xfrm>
        </p:spPr>
        <p:txBody>
          <a:bodyPr/>
          <a:lstStyle/>
          <a:p>
            <a:endParaRPr lang="nl-NL" dirty="0"/>
          </a:p>
          <a:p>
            <a:r>
              <a:rPr lang="nl-NL" dirty="0"/>
              <a:t>Bodem losmaken</a:t>
            </a:r>
          </a:p>
          <a:p>
            <a:r>
              <a:rPr lang="nl-NL" dirty="0"/>
              <a:t>Gietrand</a:t>
            </a:r>
          </a:p>
          <a:p>
            <a:r>
              <a:rPr lang="nl-NL" dirty="0"/>
              <a:t>Speciale bomengrond </a:t>
            </a:r>
          </a:p>
        </p:txBody>
      </p:sp>
      <p:pic>
        <p:nvPicPr>
          <p:cNvPr id="1026" name="Picture 2" descr="Biobased Gietrand - GREENMAX">
            <a:extLst>
              <a:ext uri="{FF2B5EF4-FFF2-40B4-BE49-F238E27FC236}">
                <a16:creationId xmlns:a16="http://schemas.microsoft.com/office/drawing/2014/main" id="{F4D7C32E-D043-4040-A8EA-46C910D2FF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1920875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398188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C7DFB6C-B2F8-4DB9-9DFB-1F6B62D6D3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Goede manier van aanplanten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3356614-9DCA-457E-8054-4E80E172ED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931004" cy="4351338"/>
          </a:xfrm>
        </p:spPr>
        <p:txBody>
          <a:bodyPr>
            <a:normAutofit fontScale="92500" lnSpcReduction="10000"/>
          </a:bodyPr>
          <a:lstStyle/>
          <a:p>
            <a:r>
              <a:rPr lang="nl-NL" dirty="0"/>
              <a:t>Tijdstip van planten (najaar of voorjaar)</a:t>
            </a:r>
          </a:p>
          <a:p>
            <a:r>
              <a:rPr lang="nl-NL" dirty="0"/>
              <a:t>Plantwijze (groot </a:t>
            </a:r>
            <a:r>
              <a:rPr lang="nl-NL" dirty="0" err="1"/>
              <a:t>plantgat</a:t>
            </a:r>
            <a:r>
              <a:rPr lang="nl-NL" dirty="0"/>
              <a:t>, juiste diepte, wortels in ‘t midden van </a:t>
            </a:r>
            <a:r>
              <a:rPr lang="nl-NL" dirty="0" err="1"/>
              <a:t>plantgat</a:t>
            </a:r>
            <a:endParaRPr lang="nl-NL" dirty="0"/>
          </a:p>
          <a:p>
            <a:r>
              <a:rPr lang="nl-NL" dirty="0"/>
              <a:t>Plantafstanden</a:t>
            </a:r>
          </a:p>
          <a:p>
            <a:r>
              <a:rPr lang="nl-NL" dirty="0"/>
              <a:t>Geen slecht verteerde of teveel compost. </a:t>
            </a:r>
          </a:p>
          <a:p>
            <a:r>
              <a:rPr lang="nl-NL" dirty="0"/>
              <a:t>Extra water geven in droge periodes</a:t>
            </a:r>
          </a:p>
          <a:p>
            <a:r>
              <a:rPr lang="nl-NL" dirty="0"/>
              <a:t>Gebruik boompalen (ZW)</a:t>
            </a:r>
          </a:p>
          <a:p>
            <a:endParaRPr lang="nl-NL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1CC91925-7615-4DC9-8F26-95709E2388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2285" y="1332616"/>
            <a:ext cx="5323002" cy="5323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0011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0C71A89-AB9D-4380-ABFF-0FB2DA8BE4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Goede nazorg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0550551-7ECD-4251-9798-F7D8C118EB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346542" cy="4351338"/>
          </a:xfrm>
        </p:spPr>
        <p:txBody>
          <a:bodyPr>
            <a:normAutofit fontScale="92500" lnSpcReduction="10000"/>
          </a:bodyPr>
          <a:lstStyle/>
          <a:p>
            <a:r>
              <a:rPr lang="nl-NL" dirty="0"/>
              <a:t>Beheersing van onkruiden (schoffelen bij droogte / hitte)</a:t>
            </a:r>
          </a:p>
          <a:p>
            <a:r>
              <a:rPr lang="nl-NL" dirty="0"/>
              <a:t>Inboeten </a:t>
            </a:r>
          </a:p>
          <a:p>
            <a:pPr marL="0" indent="0">
              <a:buNone/>
            </a:pPr>
            <a:r>
              <a:rPr lang="nl-NL" dirty="0"/>
              <a:t>    Voorkom inboet door</a:t>
            </a:r>
          </a:p>
          <a:p>
            <a:pPr marL="0" indent="0">
              <a:buNone/>
            </a:pPr>
            <a:r>
              <a:rPr lang="nl-NL" dirty="0"/>
              <a:t>	- juiste plant op juiste 	plek</a:t>
            </a:r>
          </a:p>
          <a:p>
            <a:pPr marL="0" indent="0">
              <a:buNone/>
            </a:pPr>
            <a:r>
              <a:rPr lang="nl-NL" dirty="0"/>
              <a:t>	- goede kwaliteit 	kiezen</a:t>
            </a:r>
          </a:p>
          <a:p>
            <a:pPr marL="0" indent="0">
              <a:buNone/>
            </a:pPr>
            <a:r>
              <a:rPr lang="nl-NL" dirty="0"/>
              <a:t>	- …. (alle voorgaande 	punten)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37E2B177-03EC-4E0E-92D7-7564A4EFE3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0360" y="1825625"/>
            <a:ext cx="57150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7120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6F355F0-B546-48DB-BB88-A67E01DB85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Hoe organiseer je een ontwerp en een beheerplan? </a:t>
            </a:r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E5CEB8FD-6A2B-4DB2-832E-A392B7E0EFB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06833" y="1690688"/>
            <a:ext cx="8978333" cy="5020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9467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F78C26A-86F6-4B45-A93B-5414FCBCD6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2.1. Inventariseer de bestemming</a:t>
            </a:r>
            <a:br>
              <a:rPr lang="nl-NL" dirty="0"/>
            </a:br>
            <a:r>
              <a:rPr lang="nl-NL" dirty="0"/>
              <a:t>van je project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B15D7B7-F124-4DC9-917A-660C1D68AC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nl-NL" dirty="0"/>
              <a:t>Wonen (genieten, ontspannen)</a:t>
            </a:r>
          </a:p>
          <a:p>
            <a:r>
              <a:rPr lang="nl-NL" dirty="0"/>
              <a:t>Recreatie (vrije tijd, natuur mag z’n gang gaan)</a:t>
            </a:r>
          </a:p>
          <a:p>
            <a:r>
              <a:rPr lang="nl-NL" dirty="0"/>
              <a:t>Industrie (visitekaartje, restgroen)</a:t>
            </a:r>
          </a:p>
          <a:p>
            <a:r>
              <a:rPr lang="nl-NL" dirty="0"/>
              <a:t>Landbouw (54% van alle grond in Nederland is in gebruik voor de landbouw).</a:t>
            </a:r>
          </a:p>
          <a:p>
            <a:r>
              <a:rPr lang="nl-NL" dirty="0"/>
              <a:t>Verkeer </a:t>
            </a:r>
          </a:p>
          <a:p>
            <a:r>
              <a:rPr lang="nl-NL" dirty="0"/>
              <a:t>Natuur</a:t>
            </a:r>
          </a:p>
          <a:p>
            <a:r>
              <a:rPr lang="nl-NL" dirty="0"/>
              <a:t>………….</a:t>
            </a:r>
          </a:p>
          <a:p>
            <a:r>
              <a:rPr lang="nl-NL" dirty="0"/>
              <a:t>In een tuin: voor wie/waarvoor is de tuin bestemd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CF6CB7F7-8AB4-4AF2-BDBB-11071573AD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83141" y="365125"/>
            <a:ext cx="2370659" cy="132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2287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60D452-DCF6-41F2-8B01-3972C9F003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2.2 Wat is de opdracht bij jou ontwerp?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55CC221-58EA-4FAA-9FF5-80DBF60A27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5176101" cy="4358359"/>
          </a:xfrm>
        </p:spPr>
        <p:txBody>
          <a:bodyPr>
            <a:normAutofit fontScale="92500" lnSpcReduction="10000"/>
          </a:bodyPr>
          <a:lstStyle/>
          <a:p>
            <a:r>
              <a:rPr lang="nl-NL" dirty="0"/>
              <a:t>Beplanting voor geborgenheid , rust, veiligheid, beleving, onderwijs, </a:t>
            </a:r>
          </a:p>
          <a:p>
            <a:r>
              <a:rPr lang="nl-NL" dirty="0"/>
              <a:t>Schoonheid, aankleden van een gebouw</a:t>
            </a:r>
          </a:p>
          <a:p>
            <a:r>
              <a:rPr lang="nl-NL" dirty="0"/>
              <a:t>Wind breken, klimaat, vasthouden van bodem, verkeersgeleiding</a:t>
            </a:r>
          </a:p>
          <a:p>
            <a:r>
              <a:rPr lang="nl-NL" dirty="0"/>
              <a:t>Ecologische verbinding, genenbank</a:t>
            </a:r>
          </a:p>
          <a:p>
            <a:r>
              <a:rPr lang="nl-NL" dirty="0"/>
              <a:t>Compost, energie, bosbouw, sportveld. </a:t>
            </a:r>
          </a:p>
          <a:p>
            <a:r>
              <a:rPr lang="nl-NL" dirty="0"/>
              <a:t>‘Als het er maar netjes uitziet…!’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AA1489A7-6C2A-490F-BDE0-5F4F6EB876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9460" y="1825624"/>
            <a:ext cx="5996368" cy="399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4393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CA8D3FF-4A97-486C-B133-92D884DA22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3.2 Inventariseer de randvoorwaarden voor je ontwerp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7722139-1628-417D-BD06-5A72D058CA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731000" cy="4351338"/>
          </a:xfrm>
        </p:spPr>
        <p:txBody>
          <a:bodyPr/>
          <a:lstStyle/>
          <a:p>
            <a:r>
              <a:rPr lang="nl-NL" dirty="0"/>
              <a:t>Afstand bomen tot erfgrens (2m)</a:t>
            </a:r>
          </a:p>
          <a:p>
            <a:r>
              <a:rPr lang="nl-NL" dirty="0"/>
              <a:t>Keur van waterschappen (onderhoud, afrasteringen)</a:t>
            </a:r>
          </a:p>
          <a:p>
            <a:r>
              <a:rPr lang="nl-NL" dirty="0"/>
              <a:t>Wet natuurbescherming (beschermde soorten/gebieden)</a:t>
            </a:r>
          </a:p>
          <a:p>
            <a:endParaRPr lang="nl-NL" dirty="0"/>
          </a:p>
        </p:txBody>
      </p:sp>
      <p:pic>
        <p:nvPicPr>
          <p:cNvPr id="2050" name="Picture 2" descr="Bomen op erfgrens? - Advocaatinschakelen.nl">
            <a:extLst>
              <a:ext uri="{FF2B5EF4-FFF2-40B4-BE49-F238E27FC236}">
                <a16:creationId xmlns:a16="http://schemas.microsoft.com/office/drawing/2014/main" id="{639F45EA-EA5B-4E6B-BAAE-5F5054A012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1010" y="1690688"/>
            <a:ext cx="5194328" cy="3861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80960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359B871-D54E-4556-AB7F-B85DABEA6D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3.2.2. Wat zijn de technische randvoorwaarden?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6AD096F-382A-4A36-884B-9AF5F4F7F9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607560" cy="4351338"/>
          </a:xfrm>
        </p:spPr>
        <p:txBody>
          <a:bodyPr/>
          <a:lstStyle/>
          <a:p>
            <a:r>
              <a:rPr lang="nl-NL" dirty="0"/>
              <a:t>Pas op voor beschadiging (randen voetbalveld)</a:t>
            </a:r>
          </a:p>
          <a:p>
            <a:r>
              <a:rPr lang="nl-NL" dirty="0"/>
              <a:t>Let op bomen aan zonzijde van grasveld</a:t>
            </a:r>
          </a:p>
          <a:p>
            <a:r>
              <a:rPr lang="nl-NL" dirty="0"/>
              <a:t>Solitaire bomen en singels voldoende ruimte</a:t>
            </a:r>
          </a:p>
          <a:p>
            <a:r>
              <a:rPr lang="nl-NL" dirty="0"/>
              <a:t>KLIC</a:t>
            </a:r>
          </a:p>
          <a:p>
            <a:endParaRPr lang="nl-NL" dirty="0"/>
          </a:p>
          <a:p>
            <a:endParaRPr lang="nl-NL" dirty="0"/>
          </a:p>
        </p:txBody>
      </p:sp>
      <p:pic>
        <p:nvPicPr>
          <p:cNvPr id="3076" name="Picture 4" descr="Inrichting en beheer van landschappelijke beplantigsvormen - ppt ...">
            <a:extLst>
              <a:ext uri="{FF2B5EF4-FFF2-40B4-BE49-F238E27FC236}">
                <a16:creationId xmlns:a16="http://schemas.microsoft.com/office/drawing/2014/main" id="{B0B711E9-AA11-45D0-AE69-D066717F51F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78" t="36550" r="22889" b="1621"/>
          <a:stretch/>
        </p:blipFill>
        <p:spPr bwMode="auto">
          <a:xfrm>
            <a:off x="5527040" y="1690688"/>
            <a:ext cx="5699760" cy="4240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9160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7D7D5DD-F4AF-45BA-9B9E-13E8A89F79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3.2.3. Randvoorwaarden voor het beeld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A054A0E-CF7C-4E63-93C3-4F47E049D8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831080" cy="4351338"/>
          </a:xfrm>
        </p:spPr>
        <p:txBody>
          <a:bodyPr/>
          <a:lstStyle/>
          <a:p>
            <a:r>
              <a:rPr lang="nl-NL" dirty="0"/>
              <a:t>Beplanting moet passen in het landschap/omgeving van je project</a:t>
            </a:r>
          </a:p>
          <a:p>
            <a:r>
              <a:rPr lang="nl-NL" dirty="0"/>
              <a:t>Houd rekening met zichtlijnen vanuit de woning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16A40B53-A436-464B-8568-E24BC2334E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2722" y="1981993"/>
            <a:ext cx="4481682" cy="3992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54202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6182DE1-5455-4827-872E-39DD15AAC5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3.2.4.  Welke afspraken zijn al gemaakt?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1CE78E1-00C4-4C70-ADD1-E1D02D467B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Wie beslist uiteindelijk? Draagvlak </a:t>
            </a:r>
          </a:p>
          <a:p>
            <a:r>
              <a:rPr lang="nl-NL" dirty="0"/>
              <a:t>Wat mag het kosten? 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D377AFEA-B97B-46B5-A330-017BAEA4C4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6240" y="1825625"/>
            <a:ext cx="487680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422449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521</Words>
  <Application>Microsoft Office PowerPoint</Application>
  <PresentationFormat>Breedbeeld</PresentationFormat>
  <Paragraphs>114</Paragraphs>
  <Slides>24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24</vt:i4>
      </vt:variant>
    </vt:vector>
  </HeadingPairs>
  <TitlesOfParts>
    <vt:vector size="28" baseType="lpstr">
      <vt:lpstr>Arial</vt:lpstr>
      <vt:lpstr>Calibri</vt:lpstr>
      <vt:lpstr>Calibri Light</vt:lpstr>
      <vt:lpstr>Kantoorthema</vt:lpstr>
      <vt:lpstr>Wat heb ik,  wat wil ik, hoe ga ik dat doen? </vt:lpstr>
      <vt:lpstr>Het ontwerp bepaalt het beheer,  het beheer bepaalt de kosten.</vt:lpstr>
      <vt:lpstr>Hoe organiseer je een ontwerp en een beheerplan? </vt:lpstr>
      <vt:lpstr>2.1. Inventariseer de bestemming van je project</vt:lpstr>
      <vt:lpstr>2.2 Wat is de opdracht bij jou ontwerp?</vt:lpstr>
      <vt:lpstr>3.2 Inventariseer de randvoorwaarden voor je ontwerp</vt:lpstr>
      <vt:lpstr>3.2.2. Wat zijn de technische randvoorwaarden?</vt:lpstr>
      <vt:lpstr>3.2.3. Randvoorwaarden voor het beeld</vt:lpstr>
      <vt:lpstr>3.2.4.  Welke afspraken zijn al gemaakt?</vt:lpstr>
      <vt:lpstr> 3.3  Stap 4 Ontwerp, bepalen eindbeeld en invullen beplanting/materialen.  </vt:lpstr>
      <vt:lpstr>3.3.1 Kies de juiste soorten</vt:lpstr>
      <vt:lpstr>3.3.2. Gebruik je nuchtere verstand Een abeel, vleugelnoot of robinia maakt veel opslag. </vt:lpstr>
      <vt:lpstr>3.3.3. Bepaal hoe het eindbeeld  eruit moet zien</vt:lpstr>
      <vt:lpstr>3.4  Stap 5 Kostenraming aanleg en onderhoud</vt:lpstr>
      <vt:lpstr>4.  Stap 6: De aanleg Lees dit hoofdstuk goed door als voorbereiding op je IO</vt:lpstr>
      <vt:lpstr>Let bij de aanleg op:</vt:lpstr>
      <vt:lpstr>Goede kwaliteit  van het plantmateriaal</vt:lpstr>
      <vt:lpstr>Goede kwaliteit  van het plantmateriaal</vt:lpstr>
      <vt:lpstr>Zorg voor een goede bodemvoorbereiding</vt:lpstr>
      <vt:lpstr>Een goede bodemvoorbereiding Losmaken van de grond</vt:lpstr>
      <vt:lpstr>Een goede bodemvoorbereiding Bemesten </vt:lpstr>
      <vt:lpstr>Een goede bodemvoorbereiding Drainage of water vasthouden</vt:lpstr>
      <vt:lpstr>Goede manier van aanplanten</vt:lpstr>
      <vt:lpstr>Goede nazorg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Groenontwerp en -beheer</dc:title>
  <dc:creator>Hannie Kwant - van der Hulst</dc:creator>
  <cp:lastModifiedBy>Hannie Kwant - van der Hulst</cp:lastModifiedBy>
  <cp:revision>19</cp:revision>
  <dcterms:created xsi:type="dcterms:W3CDTF">2020-03-31T11:33:38Z</dcterms:created>
  <dcterms:modified xsi:type="dcterms:W3CDTF">2020-04-14T14:24:36Z</dcterms:modified>
</cp:coreProperties>
</file>