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78" r:id="rId3"/>
    <p:sldId id="273" r:id="rId4"/>
    <p:sldId id="259" r:id="rId5"/>
    <p:sldId id="260" r:id="rId6"/>
    <p:sldId id="261" r:id="rId7"/>
    <p:sldId id="262" r:id="rId8"/>
    <p:sldId id="263" r:id="rId9"/>
    <p:sldId id="264" r:id="rId10"/>
    <p:sldId id="265" r:id="rId11"/>
    <p:sldId id="266" r:id="rId12"/>
    <p:sldId id="267" r:id="rId13"/>
    <p:sldId id="268" r:id="rId14"/>
    <p:sldId id="269" r:id="rId15"/>
    <p:sldId id="270" r:id="rId16"/>
    <p:sldId id="274" r:id="rId17"/>
    <p:sldId id="275" r:id="rId18"/>
    <p:sldId id="276" r:id="rId19"/>
    <p:sldId id="277" r:id="rId20"/>
    <p:sldId id="279" r:id="rId21"/>
  </p:sldIdLst>
  <p:sldSz cx="9144000" cy="6858000" type="screen4x3"/>
  <p:notesSz cx="6858000" cy="9144000"/>
  <p:defaultText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9958" autoAdjust="0"/>
    <p:restoredTop sz="94660"/>
  </p:normalViewPr>
  <p:slideViewPr>
    <p:cSldViewPr>
      <p:cViewPr varScale="1">
        <p:scale>
          <a:sx n="73" d="100"/>
          <a:sy n="73" d="100"/>
        </p:scale>
        <p:origin x="1116" y="7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dia">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nl-NL" smtClean="0"/>
              <a:t>Klik om de stijl te bewerken</a:t>
            </a:r>
            <a:endParaRPr lang="nl-NL"/>
          </a:p>
        </p:txBody>
      </p:sp>
      <p:sp>
        <p:nvSpPr>
          <p:cNvPr id="3" name="Ond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nl-NL" smtClean="0"/>
              <a:t>Klik om het opmaakprofiel van de modelondertitel te bewerken</a:t>
            </a:r>
            <a:endParaRPr lang="nl-NL"/>
          </a:p>
        </p:txBody>
      </p:sp>
      <p:sp>
        <p:nvSpPr>
          <p:cNvPr id="4" name="Tijdelijke aanduiding voor datum 3"/>
          <p:cNvSpPr>
            <a:spLocks noGrp="1"/>
          </p:cNvSpPr>
          <p:nvPr>
            <p:ph type="dt" sz="half" idx="10"/>
          </p:nvPr>
        </p:nvSpPr>
        <p:spPr/>
        <p:txBody>
          <a:bodyPr/>
          <a:lstStyle/>
          <a:p>
            <a:fld id="{3EF9793E-11BF-4683-A8C1-C94889E7D941}" type="datetimeFigureOut">
              <a:rPr lang="nl-NL" smtClean="0"/>
              <a:pPr/>
              <a:t>21-3-2018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506CB9A-AC8C-4627-A735-72BCD256650C}" type="slidenum">
              <a:rPr lang="nl-NL" smtClean="0"/>
              <a:pPr/>
              <a:t>‹nr.›</a:t>
            </a:fld>
            <a:endParaRPr lang="nl-NL"/>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3EF9793E-11BF-4683-A8C1-C94889E7D941}" type="datetimeFigureOut">
              <a:rPr lang="nl-NL" smtClean="0"/>
              <a:pPr/>
              <a:t>21-3-2018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506CB9A-AC8C-4627-A735-72BCD256650C}" type="slidenum">
              <a:rPr lang="nl-NL" smtClean="0"/>
              <a:pPr/>
              <a:t>‹nr.›</a:t>
            </a:fld>
            <a:endParaRPr lang="nl-NL"/>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6629400" y="274638"/>
            <a:ext cx="2057400" cy="5851525"/>
          </a:xfrm>
        </p:spPr>
        <p:txBody>
          <a:bodyPr vert="eaVert"/>
          <a:lstStyle/>
          <a:p>
            <a:r>
              <a:rPr lang="nl-NL" smtClean="0"/>
              <a:t>Klik om de stijl te bewerken</a:t>
            </a:r>
            <a:endParaRPr lang="nl-NL"/>
          </a:p>
        </p:txBody>
      </p:sp>
      <p:sp>
        <p:nvSpPr>
          <p:cNvPr id="3" name="Tijdelijke aanduiding voor verticale tekst 2"/>
          <p:cNvSpPr>
            <a:spLocks noGrp="1"/>
          </p:cNvSpPr>
          <p:nvPr>
            <p:ph type="body" orient="vert" idx="1"/>
          </p:nvPr>
        </p:nvSpPr>
        <p:spPr>
          <a:xfrm>
            <a:off x="457200" y="274638"/>
            <a:ext cx="6019800" cy="5851525"/>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3EF9793E-11BF-4683-A8C1-C94889E7D941}" type="datetimeFigureOut">
              <a:rPr lang="nl-NL" smtClean="0"/>
              <a:pPr/>
              <a:t>21-3-2018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506CB9A-AC8C-4627-A735-72BCD256650C}" type="slidenum">
              <a:rPr lang="nl-NL" smtClean="0"/>
              <a:pPr/>
              <a:t>‹nr.›</a:t>
            </a:fld>
            <a:endParaRPr lang="nl-NL"/>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10"/>
          </p:nvPr>
        </p:nvSpPr>
        <p:spPr/>
        <p:txBody>
          <a:bodyPr/>
          <a:lstStyle/>
          <a:p>
            <a:fld id="{3EF9793E-11BF-4683-A8C1-C94889E7D941}" type="datetimeFigureOut">
              <a:rPr lang="nl-NL" smtClean="0"/>
              <a:pPr/>
              <a:t>21-3-2018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506CB9A-AC8C-4627-A735-72BCD256650C}" type="slidenum">
              <a:rPr lang="nl-NL" smtClean="0"/>
              <a:pPr/>
              <a:t>‹nr.›</a:t>
            </a:fld>
            <a:endParaRPr lang="nl-NL"/>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ekop">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nl-NL" smtClean="0"/>
              <a:t>Klik om de stijl te bewerken</a:t>
            </a:r>
            <a:endParaRPr lang="nl-NL"/>
          </a:p>
        </p:txBody>
      </p:sp>
      <p:sp>
        <p:nvSpPr>
          <p:cNvPr id="3" name="Tijdelijke aanduiding voor tekst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p>
            <a:fld id="{3EF9793E-11BF-4683-A8C1-C94889E7D941}" type="datetimeFigureOut">
              <a:rPr lang="nl-NL" smtClean="0"/>
              <a:pPr/>
              <a:t>21-3-2018</a:t>
            </a:fld>
            <a:endParaRPr lang="nl-NL"/>
          </a:p>
        </p:txBody>
      </p:sp>
      <p:sp>
        <p:nvSpPr>
          <p:cNvPr id="5" name="Tijdelijke aanduiding voor voettekst 4"/>
          <p:cNvSpPr>
            <a:spLocks noGrp="1"/>
          </p:cNvSpPr>
          <p:nvPr>
            <p:ph type="ftr" sz="quarter" idx="11"/>
          </p:nvPr>
        </p:nvSpPr>
        <p:spPr/>
        <p:txBody>
          <a:bodyPr/>
          <a:lstStyle/>
          <a:p>
            <a:endParaRPr lang="nl-NL"/>
          </a:p>
        </p:txBody>
      </p:sp>
      <p:sp>
        <p:nvSpPr>
          <p:cNvPr id="6" name="Tijdelijke aanduiding voor dianummer 5"/>
          <p:cNvSpPr>
            <a:spLocks noGrp="1"/>
          </p:cNvSpPr>
          <p:nvPr>
            <p:ph type="sldNum" sz="quarter" idx="12"/>
          </p:nvPr>
        </p:nvSpPr>
        <p:spPr/>
        <p:txBody>
          <a:bodyPr/>
          <a:lstStyle/>
          <a:p>
            <a:fld id="{F506CB9A-AC8C-4627-A735-72BCD256650C}" type="slidenum">
              <a:rPr lang="nl-NL" smtClean="0"/>
              <a:pPr/>
              <a:t>‹nr.›</a:t>
            </a:fld>
            <a:endParaRPr lang="nl-NL"/>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inhoud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inhoud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datum 4"/>
          <p:cNvSpPr>
            <a:spLocks noGrp="1"/>
          </p:cNvSpPr>
          <p:nvPr>
            <p:ph type="dt" sz="half" idx="10"/>
          </p:nvPr>
        </p:nvSpPr>
        <p:spPr/>
        <p:txBody>
          <a:bodyPr/>
          <a:lstStyle/>
          <a:p>
            <a:fld id="{3EF9793E-11BF-4683-A8C1-C94889E7D941}" type="datetimeFigureOut">
              <a:rPr lang="nl-NL" smtClean="0"/>
              <a:pPr/>
              <a:t>21-3-2018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506CB9A-AC8C-4627-A735-72BCD256650C}" type="slidenum">
              <a:rPr lang="nl-NL" smtClean="0"/>
              <a:pPr/>
              <a:t>‹nr.›</a:t>
            </a:fld>
            <a:endParaRPr lang="nl-NL"/>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nl-NL" smtClean="0"/>
              <a:t>Klik om de stijl te bewerken</a:t>
            </a:r>
            <a:endParaRPr lang="nl-NL"/>
          </a:p>
        </p:txBody>
      </p:sp>
      <p:sp>
        <p:nvSpPr>
          <p:cNvPr id="3" name="Tijdelijke aanduiding voor tekst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4" name="Tijdelijke aanduiding voor inhoud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5" name="Tijdelijke aanduiding voor tekst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nl-NL" smtClean="0"/>
              <a:t>Klik om de modelstijlen te bewerken</a:t>
            </a:r>
          </a:p>
        </p:txBody>
      </p:sp>
      <p:sp>
        <p:nvSpPr>
          <p:cNvPr id="6" name="Tijdelijke aanduiding voor inhoud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7" name="Tijdelijke aanduiding voor datum 6"/>
          <p:cNvSpPr>
            <a:spLocks noGrp="1"/>
          </p:cNvSpPr>
          <p:nvPr>
            <p:ph type="dt" sz="half" idx="10"/>
          </p:nvPr>
        </p:nvSpPr>
        <p:spPr/>
        <p:txBody>
          <a:bodyPr/>
          <a:lstStyle/>
          <a:p>
            <a:fld id="{3EF9793E-11BF-4683-A8C1-C94889E7D941}" type="datetimeFigureOut">
              <a:rPr lang="nl-NL" smtClean="0"/>
              <a:pPr/>
              <a:t>21-3-2018</a:t>
            </a:fld>
            <a:endParaRPr lang="nl-NL"/>
          </a:p>
        </p:txBody>
      </p:sp>
      <p:sp>
        <p:nvSpPr>
          <p:cNvPr id="8" name="Tijdelijke aanduiding voor voettekst 7"/>
          <p:cNvSpPr>
            <a:spLocks noGrp="1"/>
          </p:cNvSpPr>
          <p:nvPr>
            <p:ph type="ftr" sz="quarter" idx="11"/>
          </p:nvPr>
        </p:nvSpPr>
        <p:spPr/>
        <p:txBody>
          <a:bodyPr/>
          <a:lstStyle/>
          <a:p>
            <a:endParaRPr lang="nl-NL"/>
          </a:p>
        </p:txBody>
      </p:sp>
      <p:sp>
        <p:nvSpPr>
          <p:cNvPr id="9" name="Tijdelijke aanduiding voor dianummer 8"/>
          <p:cNvSpPr>
            <a:spLocks noGrp="1"/>
          </p:cNvSpPr>
          <p:nvPr>
            <p:ph type="sldNum" sz="quarter" idx="12"/>
          </p:nvPr>
        </p:nvSpPr>
        <p:spPr/>
        <p:txBody>
          <a:bodyPr/>
          <a:lstStyle/>
          <a:p>
            <a:fld id="{F506CB9A-AC8C-4627-A735-72BCD256650C}" type="slidenum">
              <a:rPr lang="nl-NL" smtClean="0"/>
              <a:pPr/>
              <a:t>‹nr.›</a:t>
            </a:fld>
            <a:endParaRPr lang="nl-NL"/>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nl-NL"/>
          </a:p>
        </p:txBody>
      </p:sp>
      <p:sp>
        <p:nvSpPr>
          <p:cNvPr id="3" name="Tijdelijke aanduiding voor datum 2"/>
          <p:cNvSpPr>
            <a:spLocks noGrp="1"/>
          </p:cNvSpPr>
          <p:nvPr>
            <p:ph type="dt" sz="half" idx="10"/>
          </p:nvPr>
        </p:nvSpPr>
        <p:spPr/>
        <p:txBody>
          <a:bodyPr/>
          <a:lstStyle/>
          <a:p>
            <a:fld id="{3EF9793E-11BF-4683-A8C1-C94889E7D941}" type="datetimeFigureOut">
              <a:rPr lang="nl-NL" smtClean="0"/>
              <a:pPr/>
              <a:t>21-3-2018</a:t>
            </a:fld>
            <a:endParaRPr lang="nl-NL"/>
          </a:p>
        </p:txBody>
      </p:sp>
      <p:sp>
        <p:nvSpPr>
          <p:cNvPr id="4" name="Tijdelijke aanduiding voor voettekst 3"/>
          <p:cNvSpPr>
            <a:spLocks noGrp="1"/>
          </p:cNvSpPr>
          <p:nvPr>
            <p:ph type="ftr" sz="quarter" idx="11"/>
          </p:nvPr>
        </p:nvSpPr>
        <p:spPr/>
        <p:txBody>
          <a:bodyPr/>
          <a:lstStyle/>
          <a:p>
            <a:endParaRPr lang="nl-NL"/>
          </a:p>
        </p:txBody>
      </p:sp>
      <p:sp>
        <p:nvSpPr>
          <p:cNvPr id="5" name="Tijdelijke aanduiding voor dianummer 4"/>
          <p:cNvSpPr>
            <a:spLocks noGrp="1"/>
          </p:cNvSpPr>
          <p:nvPr>
            <p:ph type="sldNum" sz="quarter" idx="12"/>
          </p:nvPr>
        </p:nvSpPr>
        <p:spPr/>
        <p:txBody>
          <a:bodyPr/>
          <a:lstStyle/>
          <a:p>
            <a:fld id="{F506CB9A-AC8C-4627-A735-72BCD256650C}" type="slidenum">
              <a:rPr lang="nl-NL" smtClean="0"/>
              <a:pPr/>
              <a:t>‹nr.›</a:t>
            </a:fld>
            <a:endParaRPr lang="nl-NL"/>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g">
    <p:spTree>
      <p:nvGrpSpPr>
        <p:cNvPr id="1" name=""/>
        <p:cNvGrpSpPr/>
        <p:nvPr/>
      </p:nvGrpSpPr>
      <p:grpSpPr>
        <a:xfrm>
          <a:off x="0" y="0"/>
          <a:ext cx="0" cy="0"/>
          <a:chOff x="0" y="0"/>
          <a:chExt cx="0" cy="0"/>
        </a:xfrm>
      </p:grpSpPr>
      <p:sp>
        <p:nvSpPr>
          <p:cNvPr id="2" name="Tijdelijke aanduiding voor datum 1"/>
          <p:cNvSpPr>
            <a:spLocks noGrp="1"/>
          </p:cNvSpPr>
          <p:nvPr>
            <p:ph type="dt" sz="half" idx="10"/>
          </p:nvPr>
        </p:nvSpPr>
        <p:spPr/>
        <p:txBody>
          <a:bodyPr/>
          <a:lstStyle/>
          <a:p>
            <a:fld id="{3EF9793E-11BF-4683-A8C1-C94889E7D941}" type="datetimeFigureOut">
              <a:rPr lang="nl-NL" smtClean="0"/>
              <a:pPr/>
              <a:t>21-3-2018</a:t>
            </a:fld>
            <a:endParaRPr lang="nl-NL"/>
          </a:p>
        </p:txBody>
      </p:sp>
      <p:sp>
        <p:nvSpPr>
          <p:cNvPr id="3" name="Tijdelijke aanduiding voor voettekst 2"/>
          <p:cNvSpPr>
            <a:spLocks noGrp="1"/>
          </p:cNvSpPr>
          <p:nvPr>
            <p:ph type="ftr" sz="quarter" idx="11"/>
          </p:nvPr>
        </p:nvSpPr>
        <p:spPr/>
        <p:txBody>
          <a:bodyPr/>
          <a:lstStyle/>
          <a:p>
            <a:endParaRPr lang="nl-NL"/>
          </a:p>
        </p:txBody>
      </p:sp>
      <p:sp>
        <p:nvSpPr>
          <p:cNvPr id="4" name="Tijdelijke aanduiding voor dianummer 3"/>
          <p:cNvSpPr>
            <a:spLocks noGrp="1"/>
          </p:cNvSpPr>
          <p:nvPr>
            <p:ph type="sldNum" sz="quarter" idx="12"/>
          </p:nvPr>
        </p:nvSpPr>
        <p:spPr/>
        <p:txBody>
          <a:bodyPr/>
          <a:lstStyle/>
          <a:p>
            <a:fld id="{F506CB9A-AC8C-4627-A735-72BCD256650C}" type="slidenum">
              <a:rPr lang="nl-NL" smtClean="0"/>
              <a:pPr/>
              <a:t>‹nr.›</a:t>
            </a:fld>
            <a:endParaRPr lang="nl-NL"/>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nl-NL" smtClean="0"/>
              <a:t>Klik om de stijl te bewerken</a:t>
            </a:r>
            <a:endParaRPr lang="nl-NL"/>
          </a:p>
        </p:txBody>
      </p:sp>
      <p:sp>
        <p:nvSpPr>
          <p:cNvPr id="3" name="Tijdelijke aanduiding voor inhoud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tekst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3EF9793E-11BF-4683-A8C1-C94889E7D941}" type="datetimeFigureOut">
              <a:rPr lang="nl-NL" smtClean="0"/>
              <a:pPr/>
              <a:t>21-3-2018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506CB9A-AC8C-4627-A735-72BCD256650C}" type="slidenum">
              <a:rPr lang="nl-NL" smtClean="0"/>
              <a:pPr/>
              <a:t>‹nr.›</a:t>
            </a:fld>
            <a:endParaRPr lang="nl-NL"/>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Afbeelding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nl-NL" smtClean="0"/>
              <a:t>Klik om de stijl te bewerken</a:t>
            </a:r>
            <a:endParaRPr lang="nl-NL"/>
          </a:p>
        </p:txBody>
      </p:sp>
      <p:sp>
        <p:nvSpPr>
          <p:cNvPr id="3" name="Tijdelijke aanduiding voor afbeelding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nl-NL"/>
          </a:p>
        </p:txBody>
      </p:sp>
      <p:sp>
        <p:nvSpPr>
          <p:cNvPr id="4" name="Tijdelijke aanduiding voor tekst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nl-NL" smtClean="0"/>
              <a:t>Klik om de modelstijlen te bewerken</a:t>
            </a:r>
          </a:p>
        </p:txBody>
      </p:sp>
      <p:sp>
        <p:nvSpPr>
          <p:cNvPr id="5" name="Tijdelijke aanduiding voor datum 4"/>
          <p:cNvSpPr>
            <a:spLocks noGrp="1"/>
          </p:cNvSpPr>
          <p:nvPr>
            <p:ph type="dt" sz="half" idx="10"/>
          </p:nvPr>
        </p:nvSpPr>
        <p:spPr/>
        <p:txBody>
          <a:bodyPr/>
          <a:lstStyle/>
          <a:p>
            <a:fld id="{3EF9793E-11BF-4683-A8C1-C94889E7D941}" type="datetimeFigureOut">
              <a:rPr lang="nl-NL" smtClean="0"/>
              <a:pPr/>
              <a:t>21-3-2018</a:t>
            </a:fld>
            <a:endParaRPr lang="nl-NL"/>
          </a:p>
        </p:txBody>
      </p:sp>
      <p:sp>
        <p:nvSpPr>
          <p:cNvPr id="6" name="Tijdelijke aanduiding voor voettekst 5"/>
          <p:cNvSpPr>
            <a:spLocks noGrp="1"/>
          </p:cNvSpPr>
          <p:nvPr>
            <p:ph type="ftr" sz="quarter" idx="11"/>
          </p:nvPr>
        </p:nvSpPr>
        <p:spPr/>
        <p:txBody>
          <a:bodyPr/>
          <a:lstStyle/>
          <a:p>
            <a:endParaRPr lang="nl-NL"/>
          </a:p>
        </p:txBody>
      </p:sp>
      <p:sp>
        <p:nvSpPr>
          <p:cNvPr id="7" name="Tijdelijke aanduiding voor dianummer 6"/>
          <p:cNvSpPr>
            <a:spLocks noGrp="1"/>
          </p:cNvSpPr>
          <p:nvPr>
            <p:ph type="sldNum" sz="quarter" idx="12"/>
          </p:nvPr>
        </p:nvSpPr>
        <p:spPr/>
        <p:txBody>
          <a:bodyPr/>
          <a:lstStyle/>
          <a:p>
            <a:fld id="{F506CB9A-AC8C-4627-A735-72BCD256650C}" type="slidenum">
              <a:rPr lang="nl-NL" smtClean="0"/>
              <a:pPr/>
              <a:t>‹nr.›</a:t>
            </a:fld>
            <a:endParaRPr lang="nl-NL"/>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jdelijke aanduiding voor titel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nl-NL" smtClean="0"/>
              <a:t>Klik om de stijl te bewerken</a:t>
            </a:r>
            <a:endParaRPr lang="nl-NL"/>
          </a:p>
        </p:txBody>
      </p:sp>
      <p:sp>
        <p:nvSpPr>
          <p:cNvPr id="3" name="Tijdelijke aanduiding voor tekst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nl-NL"/>
          </a:p>
        </p:txBody>
      </p:sp>
      <p:sp>
        <p:nvSpPr>
          <p:cNvPr id="4" name="Tijdelijke aanduiding voor datum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F9793E-11BF-4683-A8C1-C94889E7D941}" type="datetimeFigureOut">
              <a:rPr lang="nl-NL" smtClean="0"/>
              <a:pPr/>
              <a:t>21-3-2018</a:t>
            </a:fld>
            <a:endParaRPr lang="nl-NL"/>
          </a:p>
        </p:txBody>
      </p:sp>
      <p:sp>
        <p:nvSpPr>
          <p:cNvPr id="5" name="Tijdelijke aanduiding voor voettekst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nl-NL"/>
          </a:p>
        </p:txBody>
      </p:sp>
      <p:sp>
        <p:nvSpPr>
          <p:cNvPr id="6" name="Tijdelijke aanduiding voor dianumm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506CB9A-AC8C-4627-A735-72BCD256650C}" type="slidenum">
              <a:rPr lang="nl-NL" smtClean="0"/>
              <a:pPr/>
              <a:t>‹nr.›</a:t>
            </a:fld>
            <a:endParaRPr lang="nl-NL"/>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nl-N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hyperlink" Target="http://www.youtube.com/watch?v=r0gm2UFOq70" TargetMode="Externa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hyperlink" Target="http://upload.wikimedia.org/wikipedia/commons/4/4d/Jan_Steen_-_De_kwakzalver.jpg" TargetMode="Externa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hyperlink" Target="http://www.google.nl/url?sa=i&amp;rct=j&amp;q=burgemeester+van+delft&amp;source=images&amp;cd=&amp;cad=rja&amp;docid=n72G-9zzX5SbIM&amp;tbnid=LqMeozSklMiRbM:&amp;ved=0CAUQjRw&amp;url=http://www.geheugenvannederland.nl/?/nl/items/RIJK01:SK-A-4981&amp;ei=C6qtUfetNcmHtAalpYCoDg&amp;bvm=bv.47244034,d.Yms&amp;psig=AFQjCNGAzW_EWlqmEVjF7qnrR7DRyJ4_rQ&amp;ust=1370422153380130" TargetMode="External"/><Relationship Id="rId2" Type="http://schemas.openxmlformats.org/officeDocument/2006/relationships/image" Target="../media/image13.jpeg"/><Relationship Id="rId1" Type="http://schemas.openxmlformats.org/officeDocument/2006/relationships/slideLayout" Target="../slideLayouts/slideLayout7.xml"/><Relationship Id="rId4" Type="http://schemas.openxmlformats.org/officeDocument/2006/relationships/image" Target="../media/image14.jpeg"/></Relationships>
</file>

<file path=ppt/slides/_rels/slide14.xml.rels><?xml version="1.0" encoding="UTF-8" standalone="yes"?>
<Relationships xmlns="http://schemas.openxmlformats.org/package/2006/relationships"><Relationship Id="rId3" Type="http://schemas.openxmlformats.org/officeDocument/2006/relationships/image" Target="../media/image15.gif"/><Relationship Id="rId2" Type="http://schemas.openxmlformats.org/officeDocument/2006/relationships/hyperlink" Target="//commons.wikimedia.org/wiki/File:PCHooft.gif" TargetMode="External"/><Relationship Id="rId1" Type="http://schemas.openxmlformats.org/officeDocument/2006/relationships/slideLayout" Target="../slideLayouts/slideLayout4.xml"/></Relationships>
</file>

<file path=ppt/slides/_rels/slide15.xml.rels><?xml version="1.0" encoding="UTF-8" standalone="yes"?>
<Relationships xmlns="http://schemas.openxmlformats.org/package/2006/relationships"><Relationship Id="rId3" Type="http://schemas.openxmlformats.org/officeDocument/2006/relationships/image" Target="../media/image16.jpeg"/><Relationship Id="rId7" Type="http://schemas.openxmlformats.org/officeDocument/2006/relationships/image" Target="../media/image18.jpeg"/><Relationship Id="rId2" Type="http://schemas.openxmlformats.org/officeDocument/2006/relationships/hyperlink" Target="http://www.google.nl/url?sa=i&amp;rct=j&amp;q=beemster+drooglegging&amp;source=images&amp;cd=&amp;cad=rja&amp;docid=LwYMOGPPROAFEM&amp;tbnid=-943TBCrpG55VM:&amp;ved=0CAUQjRw&amp;url=http://www.poldersporen.nl/leeghwater/beemster.html&amp;ei=s6OtUduqGMmRswal_ICQDg&amp;bvm=bv.47244034,d.Yms&amp;psig=AFQjCNFUzIvcbG8_i-qsXudFklBDpNzoqw&amp;ust=1370420526348637" TargetMode="External"/><Relationship Id="rId1" Type="http://schemas.openxmlformats.org/officeDocument/2006/relationships/slideLayout" Target="../slideLayouts/slideLayout4.xml"/><Relationship Id="rId6" Type="http://schemas.openxmlformats.org/officeDocument/2006/relationships/hyperlink" Target="http://www.poldersporen.nl/molens/" TargetMode="External"/><Relationship Id="rId5" Type="http://schemas.openxmlformats.org/officeDocument/2006/relationships/image" Target="../media/image17.jpeg"/><Relationship Id="rId4" Type="http://schemas.openxmlformats.org/officeDocument/2006/relationships/hyperlink" Target="http://www.google.nl/url?sa=i&amp;rct=j&amp;q=beemster+drooglegging&amp;source=images&amp;cd=&amp;cad=rja&amp;docid=LwYMOGPPROAFEM&amp;tbnid=-943TBCrpG55VM:&amp;ved=0CAUQjRw&amp;url=http://www.poldersporen.nl/leeghwater/beemster.html&amp;ei=0qOtUaC5HYaWtAbqxoCYDg&amp;bvm=bv.47244034,d.Yms&amp;psig=AFQjCNFUzIvcbG8_i-qsXudFklBDpNzoqw&amp;ust=1370420526348637" TargetMode="External"/></Relationships>
</file>

<file path=ppt/slides/_rels/slide16.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hyperlink" Target="http://nl.wikipedia.org/wiki/Stilleven" TargetMode="External"/><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hyperlink" Target="https://hofcultuurdt.files.wordpress.com/2013/05/louis_xiv_1638_1715_jupiter_c_hi.jpg" TargetMode="External"/><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hyperlink" Target="https://hofcultuurdt.files.wordpress.com/2013/05/422px-louis_xiv_of_france1.jpg" TargetMode="Externa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2" Type="http://schemas.openxmlformats.org/officeDocument/2006/relationships/image" Target="../media/image22.jpeg"/><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3" Type="http://schemas.openxmlformats.org/officeDocument/2006/relationships/hyperlink" Target="https://www.schooltv.nl/video/eenvandaag-in-de-klas-schuttersportretten-uit-de-gouden-eeuw/" TargetMode="External"/><Relationship Id="rId2" Type="http://schemas.openxmlformats.org/officeDocument/2006/relationships/image" Target="../media/image1.jpeg"/><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hyperlink" Target="http://homepages.cwi.nl/~paulv/images/belshazzar.jpg"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upload.wikimedia.org/wikipedia/commons/b/b2/Rembrandt_Van_Rijn,_Die_Anatomiestunde_des_Dr._Nicolaes_Tulp.jpg" TargetMode="Externa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hyperlink" Target="http://emptyeasel.com/wp-content/uploads/2007/02/rembrandt-self-portrait-1629.jpg"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 Id="rId5" Type="http://schemas.openxmlformats.org/officeDocument/2006/relationships/image" Target="../media/image8.jpeg"/><Relationship Id="rId4" Type="http://schemas.openxmlformats.org/officeDocument/2006/relationships/image" Target="../media/image7.jpeg"/></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3568" y="548680"/>
            <a:ext cx="7772400" cy="1470025"/>
          </a:xfrm>
        </p:spPr>
        <p:txBody>
          <a:bodyPr>
            <a:normAutofit/>
          </a:bodyPr>
          <a:lstStyle/>
          <a:p>
            <a:r>
              <a:rPr lang="nl-NL" dirty="0" smtClean="0"/>
              <a:t>Paragraaf 5.2</a:t>
            </a:r>
            <a:br>
              <a:rPr lang="nl-NL" dirty="0" smtClean="0"/>
            </a:br>
            <a:r>
              <a:rPr lang="nl-NL" dirty="0" smtClean="0"/>
              <a:t>Burgerlijke cultuur en hofcultuur</a:t>
            </a:r>
            <a:endParaRPr lang="nl-NL" dirty="0"/>
          </a:p>
        </p:txBody>
      </p:sp>
      <p:sp>
        <p:nvSpPr>
          <p:cNvPr id="3" name="Ondertitel 2"/>
          <p:cNvSpPr>
            <a:spLocks noGrp="1"/>
          </p:cNvSpPr>
          <p:nvPr>
            <p:ph type="subTitle" idx="1"/>
          </p:nvPr>
        </p:nvSpPr>
        <p:spPr>
          <a:xfrm>
            <a:off x="1259632" y="2348880"/>
            <a:ext cx="6400800" cy="2184648"/>
          </a:xfrm>
        </p:spPr>
        <p:txBody>
          <a:bodyPr>
            <a:normAutofit fontScale="77500" lnSpcReduction="20000"/>
          </a:bodyPr>
          <a:lstStyle/>
          <a:p>
            <a:r>
              <a:rPr lang="nl-NL" dirty="0" smtClean="0"/>
              <a:t>De bijzondere plaats in </a:t>
            </a:r>
            <a:r>
              <a:rPr lang="nl-NL" b="1" u="sng" dirty="0" smtClean="0"/>
              <a:t>staatkundig </a:t>
            </a:r>
            <a:r>
              <a:rPr lang="nl-NL" dirty="0" smtClean="0"/>
              <a:t>opzicht en de </a:t>
            </a:r>
            <a:r>
              <a:rPr lang="nl-NL" b="1" u="sng" dirty="0" smtClean="0"/>
              <a:t>bloei in economisch </a:t>
            </a:r>
            <a:r>
              <a:rPr lang="nl-NL" dirty="0" smtClean="0"/>
              <a:t>en </a:t>
            </a:r>
            <a:r>
              <a:rPr lang="nl-NL" b="1" u="sng" dirty="0" smtClean="0"/>
              <a:t>cultureel opzicht </a:t>
            </a:r>
            <a:r>
              <a:rPr lang="nl-NL" dirty="0" smtClean="0"/>
              <a:t>van de </a:t>
            </a:r>
            <a:r>
              <a:rPr lang="nl-NL" b="1" i="1" dirty="0" smtClean="0"/>
              <a:t>Nederlandse Republiek </a:t>
            </a:r>
          </a:p>
          <a:p>
            <a:r>
              <a:rPr lang="nl-NL" b="1" i="1" dirty="0" smtClean="0"/>
              <a:t>+</a:t>
            </a:r>
          </a:p>
          <a:p>
            <a:r>
              <a:rPr lang="nl-NL" b="1" dirty="0" smtClean="0"/>
              <a:t>Het streven van vorsten naar </a:t>
            </a:r>
            <a:r>
              <a:rPr lang="nl-NL" b="1" u="sng" dirty="0" smtClean="0"/>
              <a:t>absolute macht</a:t>
            </a:r>
          </a:p>
          <a:p>
            <a:endParaRPr lang="nl-NL" b="1" dirty="0"/>
          </a:p>
          <a:p>
            <a:endParaRPr lang="nl-NL" b="1" i="1" dirty="0" smtClean="0"/>
          </a:p>
          <a:p>
            <a:endParaRPr lang="nl-NL" b="1" i="1" dirty="0"/>
          </a:p>
          <a:p>
            <a:endParaRPr lang="nl-NL" b="1" i="1" dirty="0"/>
          </a:p>
        </p:txBody>
      </p:sp>
      <p:sp>
        <p:nvSpPr>
          <p:cNvPr id="5" name="Rechthoek 4"/>
          <p:cNvSpPr/>
          <p:nvPr/>
        </p:nvSpPr>
        <p:spPr>
          <a:xfrm>
            <a:off x="2267744" y="4797152"/>
            <a:ext cx="4572000" cy="646331"/>
          </a:xfrm>
          <a:prstGeom prst="rect">
            <a:avLst/>
          </a:prstGeom>
        </p:spPr>
        <p:txBody>
          <a:bodyPr>
            <a:spAutoFit/>
          </a:bodyPr>
          <a:lstStyle/>
          <a:p>
            <a:r>
              <a:rPr lang="nl-NL" dirty="0" smtClean="0">
                <a:hlinkClick r:id="rId2"/>
              </a:rPr>
              <a:t>http://www.youtube.com/watch?v=r0gm2UFOq70</a:t>
            </a:r>
            <a:endParaRPr lang="nl-NL" dirty="0"/>
          </a:p>
        </p:txBody>
      </p:sp>
      <p:sp>
        <p:nvSpPr>
          <p:cNvPr id="6" name="Rechthoekige toelichting 5"/>
          <p:cNvSpPr/>
          <p:nvPr/>
        </p:nvSpPr>
        <p:spPr>
          <a:xfrm>
            <a:off x="179512" y="5301208"/>
            <a:ext cx="1944216" cy="1340768"/>
          </a:xfrm>
          <a:prstGeom prst="wedgeRectCallout">
            <a:avLst>
              <a:gd name="adj1" fmla="val 52402"/>
              <a:gd name="adj2" fmla="val -63034"/>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Een Gouden Eeuw in de burgerlijke cultuur</a:t>
            </a:r>
            <a:endParaRPr lang="nl-NL"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28676" name="Picture 4" descr="http://histoforum.digischool.nl/luit/images/steen04.jpg"/>
          <p:cNvPicPr>
            <a:picLocks noChangeAspect="1" noChangeArrowheads="1"/>
          </p:cNvPicPr>
          <p:nvPr/>
        </p:nvPicPr>
        <p:blipFill>
          <a:blip r:embed="rId2" cstate="print"/>
          <a:srcRect/>
          <a:stretch>
            <a:fillRect/>
          </a:stretch>
        </p:blipFill>
        <p:spPr bwMode="auto">
          <a:xfrm>
            <a:off x="-180528" y="-1"/>
            <a:ext cx="9324528" cy="7511005"/>
          </a:xfrm>
          <a:prstGeom prst="rect">
            <a:avLst/>
          </a:prstGeom>
          <a:noFill/>
        </p:spPr>
      </p:pic>
      <p:sp>
        <p:nvSpPr>
          <p:cNvPr id="6" name="Afgeronde rechthoek 5"/>
          <p:cNvSpPr/>
          <p:nvPr/>
        </p:nvSpPr>
        <p:spPr>
          <a:xfrm>
            <a:off x="179512" y="260648"/>
            <a:ext cx="2016224" cy="986408"/>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Jan Steen</a:t>
            </a:r>
            <a:endParaRPr lang="nl-NL" dirty="0"/>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29698" name="Picture 2" descr="http://www.casa-in-italia.com/artpx/dut/Steen/Steen_Kansas_City_Interior_Jan_Steen_Jan_van_Goyen.jpg"/>
          <p:cNvPicPr>
            <a:picLocks noChangeAspect="1" noChangeArrowheads="1"/>
          </p:cNvPicPr>
          <p:nvPr/>
        </p:nvPicPr>
        <p:blipFill>
          <a:blip r:embed="rId2" cstate="print"/>
          <a:srcRect/>
          <a:stretch>
            <a:fillRect/>
          </a:stretch>
        </p:blipFill>
        <p:spPr bwMode="auto">
          <a:xfrm>
            <a:off x="179512" y="-453709"/>
            <a:ext cx="8820472" cy="7311709"/>
          </a:xfrm>
          <a:prstGeom prst="rect">
            <a:avLst/>
          </a:prstGeom>
          <a:noFill/>
        </p:spPr>
      </p:pic>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1746" name="Picture 2" descr="Bestand:Jan Steen - De kwakzalver.jpg">
            <a:hlinkClick r:id="rId2"/>
          </p:cNvPr>
          <p:cNvPicPr>
            <a:picLocks noChangeAspect="1" noChangeArrowheads="1"/>
          </p:cNvPicPr>
          <p:nvPr/>
        </p:nvPicPr>
        <p:blipFill>
          <a:blip r:embed="rId3" cstate="print"/>
          <a:srcRect/>
          <a:stretch>
            <a:fillRect/>
          </a:stretch>
        </p:blipFill>
        <p:spPr bwMode="auto">
          <a:xfrm>
            <a:off x="0" y="0"/>
            <a:ext cx="9362456" cy="6858000"/>
          </a:xfrm>
          <a:prstGeom prst="rect">
            <a:avLst/>
          </a:prstGeom>
          <a:noFill/>
        </p:spPr>
      </p:pic>
    </p:spTree>
  </p:cSld>
  <p:clrMapOvr>
    <a:masterClrMapping/>
  </p:clrMapOvr>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70" name="Picture 2" descr="Schilderij Het ochtendtoilet"/>
          <p:cNvPicPr>
            <a:picLocks noChangeAspect="1" noChangeArrowheads="1"/>
          </p:cNvPicPr>
          <p:nvPr/>
        </p:nvPicPr>
        <p:blipFill>
          <a:blip r:embed="rId2" cstate="print"/>
          <a:srcRect/>
          <a:stretch>
            <a:fillRect/>
          </a:stretch>
        </p:blipFill>
        <p:spPr bwMode="auto">
          <a:xfrm>
            <a:off x="-468560" y="-310509"/>
            <a:ext cx="5328592" cy="7168509"/>
          </a:xfrm>
          <a:prstGeom prst="rect">
            <a:avLst/>
          </a:prstGeom>
          <a:noFill/>
        </p:spPr>
      </p:pic>
      <p:pic>
        <p:nvPicPr>
          <p:cNvPr id="16386" name="Picture 2" descr="http://resolver.kb.nl/resolve?urn=urn:gvn:RIJK01:SK-A-4981&amp;role=image&amp;size=large">
            <a:hlinkClick r:id="rId3"/>
          </p:cNvPr>
          <p:cNvPicPr>
            <a:picLocks noChangeAspect="1" noChangeArrowheads="1"/>
          </p:cNvPicPr>
          <p:nvPr/>
        </p:nvPicPr>
        <p:blipFill>
          <a:blip r:embed="rId4" cstate="print"/>
          <a:srcRect/>
          <a:stretch>
            <a:fillRect/>
          </a:stretch>
        </p:blipFill>
        <p:spPr bwMode="auto">
          <a:xfrm>
            <a:off x="4427984" y="548680"/>
            <a:ext cx="4993018" cy="5947396"/>
          </a:xfrm>
          <a:prstGeom prst="rect">
            <a:avLst/>
          </a:prstGeom>
          <a:noFill/>
        </p:spPr>
      </p:pic>
    </p:spTree>
  </p:cSld>
  <p:clrMapOvr>
    <a:masterClrMapping/>
  </p:clrMapOvr>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el 4"/>
          <p:cNvSpPr>
            <a:spLocks noGrp="1"/>
          </p:cNvSpPr>
          <p:nvPr>
            <p:ph type="title"/>
          </p:nvPr>
        </p:nvSpPr>
        <p:spPr/>
        <p:txBody>
          <a:bodyPr/>
          <a:lstStyle/>
          <a:p>
            <a:pPr algn="l"/>
            <a:r>
              <a:rPr lang="nl-NL" b="1" dirty="0" smtClean="0"/>
              <a:t>Gouden eeuw: literatuur</a:t>
            </a:r>
            <a:endParaRPr lang="nl-NL" dirty="0"/>
          </a:p>
        </p:txBody>
      </p:sp>
      <p:sp>
        <p:nvSpPr>
          <p:cNvPr id="7" name="Tijdelijke aanduiding voor inhoud 6"/>
          <p:cNvSpPr>
            <a:spLocks noGrp="1"/>
          </p:cNvSpPr>
          <p:nvPr>
            <p:ph sz="half" idx="1"/>
          </p:nvPr>
        </p:nvSpPr>
        <p:spPr/>
        <p:txBody>
          <a:bodyPr/>
          <a:lstStyle/>
          <a:p>
            <a:pPr>
              <a:buNone/>
            </a:pPr>
            <a:r>
              <a:rPr lang="nl-NL" dirty="0" smtClean="0"/>
              <a:t>Dichters</a:t>
            </a:r>
          </a:p>
          <a:p>
            <a:pPr>
              <a:buNone/>
            </a:pPr>
            <a:r>
              <a:rPr lang="nl-NL" sz="2400" u="sng" dirty="0" smtClean="0"/>
              <a:t>Pieter </a:t>
            </a:r>
            <a:r>
              <a:rPr lang="nl-NL" sz="2400" u="sng" dirty="0" err="1" smtClean="0"/>
              <a:t>Corneliszoon</a:t>
            </a:r>
            <a:r>
              <a:rPr lang="nl-NL" sz="2400" u="sng" dirty="0" smtClean="0"/>
              <a:t> Hooft</a:t>
            </a:r>
          </a:p>
          <a:p>
            <a:pPr>
              <a:buNone/>
            </a:pPr>
            <a:r>
              <a:rPr lang="nl-NL" sz="2400" u="sng" dirty="0" smtClean="0"/>
              <a:t>Joost van den Vondel</a:t>
            </a:r>
          </a:p>
          <a:p>
            <a:pPr>
              <a:buNone/>
            </a:pPr>
            <a:r>
              <a:rPr lang="nl-NL" sz="2400" u="sng" dirty="0" err="1" smtClean="0"/>
              <a:t>Gerbrand</a:t>
            </a:r>
            <a:r>
              <a:rPr lang="nl-NL" sz="2400" u="sng" dirty="0" smtClean="0"/>
              <a:t> </a:t>
            </a:r>
            <a:r>
              <a:rPr lang="nl-NL" sz="2400" u="sng" dirty="0" err="1" smtClean="0"/>
              <a:t>Adriaensz</a:t>
            </a:r>
            <a:r>
              <a:rPr lang="nl-NL" sz="2400" u="sng" dirty="0" smtClean="0"/>
              <a:t>. </a:t>
            </a:r>
            <a:r>
              <a:rPr lang="nl-NL" sz="2400" u="sng" dirty="0" err="1" smtClean="0"/>
              <a:t>Bredero</a:t>
            </a:r>
            <a:endParaRPr lang="nl-NL" sz="2400" u="sng" dirty="0" smtClean="0"/>
          </a:p>
          <a:p>
            <a:pPr>
              <a:buNone/>
            </a:pPr>
            <a:endParaRPr lang="nl-NL" sz="2400" u="sng" dirty="0"/>
          </a:p>
          <a:p>
            <a:pPr>
              <a:buNone/>
            </a:pPr>
            <a:r>
              <a:rPr lang="nl-NL" sz="2400" dirty="0" smtClean="0"/>
              <a:t>	Gedichten, toneelstukken, historische werken enz. </a:t>
            </a:r>
            <a:endParaRPr lang="nl-NL" sz="2400" dirty="0"/>
          </a:p>
        </p:txBody>
      </p:sp>
      <p:sp>
        <p:nvSpPr>
          <p:cNvPr id="8" name="Tijdelijke aanduiding voor inhoud 7"/>
          <p:cNvSpPr>
            <a:spLocks noGrp="1"/>
          </p:cNvSpPr>
          <p:nvPr>
            <p:ph sz="half" idx="2"/>
          </p:nvPr>
        </p:nvSpPr>
        <p:spPr/>
        <p:txBody>
          <a:bodyPr/>
          <a:lstStyle/>
          <a:p>
            <a:pPr>
              <a:buNone/>
            </a:pPr>
            <a:r>
              <a:rPr lang="nl-NL" dirty="0" smtClean="0"/>
              <a:t>P.C. Hooft</a:t>
            </a:r>
            <a:endParaRPr lang="nl-NL" dirty="0"/>
          </a:p>
        </p:txBody>
      </p:sp>
      <p:pic>
        <p:nvPicPr>
          <p:cNvPr id="15362" name="Picture 2" descr="Portret van P.C. Hooft, door F. van Goor">
            <a:hlinkClick r:id="rId2" tooltip="Portret van P.C. Hooft, door F. van Goor"/>
          </p:cNvPr>
          <p:cNvPicPr>
            <a:picLocks noChangeAspect="1" noChangeArrowheads="1"/>
          </p:cNvPicPr>
          <p:nvPr/>
        </p:nvPicPr>
        <p:blipFill>
          <a:blip r:embed="rId3" cstate="print"/>
          <a:srcRect/>
          <a:stretch>
            <a:fillRect/>
          </a:stretch>
        </p:blipFill>
        <p:spPr bwMode="auto">
          <a:xfrm>
            <a:off x="4716016" y="2132856"/>
            <a:ext cx="3600400" cy="4574946"/>
          </a:xfrm>
          <a:prstGeom prst="rect">
            <a:avLst/>
          </a:prstGeom>
          <a:noFill/>
        </p:spPr>
      </p:pic>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pPr algn="l"/>
            <a:r>
              <a:rPr lang="nl-NL" b="1" dirty="0" smtClean="0"/>
              <a:t>Gouden eeuw: wetenschap </a:t>
            </a:r>
            <a:endParaRPr lang="nl-NL" b="1" dirty="0"/>
          </a:p>
        </p:txBody>
      </p:sp>
      <p:sp>
        <p:nvSpPr>
          <p:cNvPr id="3" name="Tijdelijke aanduiding voor inhoud 2"/>
          <p:cNvSpPr>
            <a:spLocks noGrp="1"/>
          </p:cNvSpPr>
          <p:nvPr>
            <p:ph sz="half" idx="1"/>
          </p:nvPr>
        </p:nvSpPr>
        <p:spPr>
          <a:xfrm>
            <a:off x="0" y="1600200"/>
            <a:ext cx="4495800" cy="5141168"/>
          </a:xfrm>
        </p:spPr>
        <p:txBody>
          <a:bodyPr>
            <a:normAutofit fontScale="92500" lnSpcReduction="10000"/>
          </a:bodyPr>
          <a:lstStyle/>
          <a:p>
            <a:pPr>
              <a:buNone/>
            </a:pPr>
            <a:r>
              <a:rPr lang="nl-NL" sz="2400" u="sng" dirty="0" smtClean="0"/>
              <a:t>Hugo de Groot: </a:t>
            </a:r>
          </a:p>
          <a:p>
            <a:pPr>
              <a:buNone/>
            </a:pPr>
            <a:r>
              <a:rPr lang="nl-NL" sz="2400" dirty="0" smtClean="0"/>
              <a:t>volkenrecht</a:t>
            </a:r>
          </a:p>
          <a:p>
            <a:pPr>
              <a:buNone/>
            </a:pPr>
            <a:r>
              <a:rPr lang="nl-NL" sz="2400" u="sng" dirty="0" smtClean="0"/>
              <a:t>Christiaan </a:t>
            </a:r>
            <a:r>
              <a:rPr lang="nl-NL" sz="2400" u="sng" dirty="0" err="1" smtClean="0"/>
              <a:t>Huygens</a:t>
            </a:r>
            <a:r>
              <a:rPr lang="nl-NL" sz="2400" u="sng" dirty="0" smtClean="0"/>
              <a:t>:</a:t>
            </a:r>
          </a:p>
          <a:p>
            <a:pPr>
              <a:buNone/>
            </a:pPr>
            <a:r>
              <a:rPr lang="nl-NL" sz="2400" dirty="0" smtClean="0"/>
              <a:t>wiskundige, astronoom,</a:t>
            </a:r>
          </a:p>
          <a:p>
            <a:pPr>
              <a:buNone/>
            </a:pPr>
            <a:r>
              <a:rPr lang="nl-NL" sz="2400" dirty="0" smtClean="0"/>
              <a:t>fysicus</a:t>
            </a:r>
          </a:p>
          <a:p>
            <a:pPr>
              <a:buNone/>
            </a:pPr>
            <a:r>
              <a:rPr lang="nl-NL" sz="2400" u="sng" dirty="0" smtClean="0"/>
              <a:t>Jan </a:t>
            </a:r>
            <a:r>
              <a:rPr lang="nl-NL" sz="2400" u="sng" dirty="0" err="1" smtClean="0"/>
              <a:t>Adriaensz</a:t>
            </a:r>
            <a:r>
              <a:rPr lang="nl-NL" sz="2400" u="sng" dirty="0" smtClean="0"/>
              <a:t>. </a:t>
            </a:r>
            <a:r>
              <a:rPr lang="nl-NL" sz="2400" u="sng" dirty="0" err="1" smtClean="0"/>
              <a:t>Leeghwater</a:t>
            </a:r>
            <a:r>
              <a:rPr lang="nl-NL" sz="2400" u="sng" dirty="0" smtClean="0"/>
              <a:t>:</a:t>
            </a:r>
          </a:p>
          <a:p>
            <a:pPr>
              <a:buNone/>
            </a:pPr>
            <a:r>
              <a:rPr lang="nl-NL" sz="2400" dirty="0" smtClean="0"/>
              <a:t> ingenieur; droogmalerij </a:t>
            </a:r>
          </a:p>
          <a:p>
            <a:pPr>
              <a:buNone/>
            </a:pPr>
            <a:endParaRPr lang="nl-NL" sz="2400" u="sng" dirty="0" smtClean="0"/>
          </a:p>
          <a:p>
            <a:pPr>
              <a:buNone/>
            </a:pPr>
            <a:r>
              <a:rPr lang="nl-NL" sz="2400" u="sng" dirty="0" smtClean="0">
                <a:solidFill>
                  <a:srgbClr val="0070C0"/>
                </a:solidFill>
              </a:rPr>
              <a:t>Leidse universiteit:</a:t>
            </a:r>
          </a:p>
          <a:p>
            <a:pPr>
              <a:buNone/>
            </a:pPr>
            <a:r>
              <a:rPr lang="nl-NL" sz="2400" dirty="0" smtClean="0">
                <a:solidFill>
                  <a:srgbClr val="0070C0"/>
                </a:solidFill>
              </a:rPr>
              <a:t>Internationale universiteit, </a:t>
            </a:r>
          </a:p>
          <a:p>
            <a:pPr>
              <a:buNone/>
            </a:pPr>
            <a:r>
              <a:rPr lang="nl-NL" sz="2400" dirty="0" smtClean="0">
                <a:solidFill>
                  <a:srgbClr val="0070C0"/>
                </a:solidFill>
              </a:rPr>
              <a:t>geestelijke vrijheid</a:t>
            </a:r>
          </a:p>
          <a:p>
            <a:pPr>
              <a:buNone/>
            </a:pPr>
            <a:r>
              <a:rPr lang="nl-NL" sz="2400" u="sng" dirty="0" smtClean="0">
                <a:solidFill>
                  <a:srgbClr val="0070C0"/>
                </a:solidFill>
              </a:rPr>
              <a:t>Godsdienst </a:t>
            </a:r>
            <a:r>
              <a:rPr lang="nl-NL" sz="2400" dirty="0" smtClean="0">
                <a:solidFill>
                  <a:srgbClr val="0070C0"/>
                </a:solidFill>
              </a:rPr>
              <a:t>:</a:t>
            </a:r>
          </a:p>
          <a:p>
            <a:pPr>
              <a:buNone/>
            </a:pPr>
            <a:r>
              <a:rPr lang="nl-NL" sz="2400" dirty="0" smtClean="0">
                <a:solidFill>
                  <a:srgbClr val="0070C0"/>
                </a:solidFill>
              </a:rPr>
              <a:t>‘rekkelijk’ en niet ‘precies’ </a:t>
            </a:r>
            <a:r>
              <a:rPr lang="nl-NL" sz="2400" dirty="0" smtClean="0">
                <a:solidFill>
                  <a:srgbClr val="0070C0"/>
                </a:solidFill>
                <a:sym typeface="Wingdings" pitchFamily="2" charset="2"/>
              </a:rPr>
              <a:t> vrijheid tot ontplooiing. </a:t>
            </a:r>
            <a:endParaRPr lang="nl-NL" sz="2400" dirty="0" smtClean="0">
              <a:solidFill>
                <a:srgbClr val="0070C0"/>
              </a:solidFill>
            </a:endParaRPr>
          </a:p>
        </p:txBody>
      </p:sp>
      <p:sp>
        <p:nvSpPr>
          <p:cNvPr id="4" name="Tijdelijke aanduiding voor inhoud 3"/>
          <p:cNvSpPr>
            <a:spLocks noGrp="1"/>
          </p:cNvSpPr>
          <p:nvPr>
            <p:ph sz="half" idx="2"/>
          </p:nvPr>
        </p:nvSpPr>
        <p:spPr>
          <a:xfrm>
            <a:off x="4644008" y="1484784"/>
            <a:ext cx="4038600" cy="4525963"/>
          </a:xfrm>
        </p:spPr>
        <p:txBody>
          <a:bodyPr>
            <a:normAutofit fontScale="92500" lnSpcReduction="10000"/>
          </a:bodyPr>
          <a:lstStyle/>
          <a:p>
            <a:pPr>
              <a:buNone/>
            </a:pPr>
            <a:r>
              <a:rPr lang="nl-NL" dirty="0" smtClean="0"/>
              <a:t>	</a:t>
            </a:r>
            <a:r>
              <a:rPr lang="nl-NL" b="1" i="1" dirty="0" smtClean="0"/>
              <a:t>Drooglegging van de </a:t>
            </a:r>
            <a:r>
              <a:rPr lang="nl-NL" b="1" i="1" dirty="0" err="1" smtClean="0"/>
              <a:t>Beemster</a:t>
            </a:r>
            <a:endParaRPr lang="nl-NL" b="1" i="1" dirty="0"/>
          </a:p>
        </p:txBody>
      </p:sp>
      <p:pic>
        <p:nvPicPr>
          <p:cNvPr id="27650" name="Picture 2" descr="http://www.poldersporen.nl/molens/mollinger-696.jpg">
            <a:hlinkClick r:id="rId2"/>
          </p:cNvPr>
          <p:cNvPicPr>
            <a:picLocks noChangeAspect="1" noChangeArrowheads="1"/>
          </p:cNvPicPr>
          <p:nvPr/>
        </p:nvPicPr>
        <p:blipFill>
          <a:blip r:embed="rId3" cstate="print"/>
          <a:srcRect/>
          <a:stretch>
            <a:fillRect/>
          </a:stretch>
        </p:blipFill>
        <p:spPr bwMode="auto">
          <a:xfrm>
            <a:off x="4352925" y="2348880"/>
            <a:ext cx="4791075" cy="2752725"/>
          </a:xfrm>
          <a:prstGeom prst="rect">
            <a:avLst/>
          </a:prstGeom>
          <a:noFill/>
        </p:spPr>
      </p:pic>
      <p:pic>
        <p:nvPicPr>
          <p:cNvPr id="27652" name="Picture 4" descr="http://www.poldersporen.nl/leeghwater/Cort-1607.jpg">
            <a:hlinkClick r:id="rId4"/>
          </p:cNvPr>
          <p:cNvPicPr>
            <a:picLocks noChangeAspect="1" noChangeArrowheads="1"/>
          </p:cNvPicPr>
          <p:nvPr/>
        </p:nvPicPr>
        <p:blipFill>
          <a:blip r:embed="rId5" cstate="print"/>
          <a:srcRect/>
          <a:stretch>
            <a:fillRect/>
          </a:stretch>
        </p:blipFill>
        <p:spPr bwMode="auto">
          <a:xfrm>
            <a:off x="7164288" y="4509120"/>
            <a:ext cx="1849743" cy="2348880"/>
          </a:xfrm>
          <a:prstGeom prst="rect">
            <a:avLst/>
          </a:prstGeom>
          <a:noFill/>
        </p:spPr>
      </p:pic>
      <p:pic>
        <p:nvPicPr>
          <p:cNvPr id="27654" name="Picture 6" descr="http://www.poldersporen.nl/molens/beemsterwapen.jpg">
            <a:hlinkClick r:id="rId6"/>
          </p:cNvPr>
          <p:cNvPicPr>
            <a:picLocks noChangeAspect="1" noChangeArrowheads="1"/>
          </p:cNvPicPr>
          <p:nvPr/>
        </p:nvPicPr>
        <p:blipFill>
          <a:blip r:embed="rId7" cstate="print"/>
          <a:srcRect/>
          <a:stretch>
            <a:fillRect/>
          </a:stretch>
        </p:blipFill>
        <p:spPr bwMode="auto">
          <a:xfrm>
            <a:off x="4572000" y="4479183"/>
            <a:ext cx="2209428" cy="2378817"/>
          </a:xfrm>
          <a:prstGeom prst="rect">
            <a:avLst/>
          </a:prstGeom>
          <a:noFill/>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hthoek 4"/>
          <p:cNvSpPr/>
          <p:nvPr/>
        </p:nvSpPr>
        <p:spPr>
          <a:xfrm>
            <a:off x="467544" y="6211669"/>
            <a:ext cx="7272808" cy="369332"/>
          </a:xfrm>
          <a:prstGeom prst="rect">
            <a:avLst/>
          </a:prstGeom>
        </p:spPr>
        <p:txBody>
          <a:bodyPr wrap="square">
            <a:spAutoFit/>
          </a:bodyPr>
          <a:lstStyle/>
          <a:p>
            <a:r>
              <a:rPr lang="nl-NL" dirty="0" smtClean="0">
                <a:hlinkClick r:id="rId2"/>
              </a:rPr>
              <a:t>http://nl.wikipedia.org/wiki/Stilleven#Symboliek</a:t>
            </a:r>
            <a:endParaRPr lang="nl-NL" dirty="0"/>
          </a:p>
        </p:txBody>
      </p:sp>
      <p:pic>
        <p:nvPicPr>
          <p:cNvPr id="1026" name="Picture 2" descr="https://lh3.ggpht.com/7PqRrtyU7R1CnSLCTccJp35ybWSs2QH2ZcNJgyXt_DsbUSLAkoQm3hKDqYHhMFwTDJwt9sRyabHJ_K9Wx6prYaNm3ho"/>
          <p:cNvPicPr>
            <a:picLocks noChangeAspect="1" noChangeArrowheads="1"/>
          </p:cNvPicPr>
          <p:nvPr/>
        </p:nvPicPr>
        <p:blipFill>
          <a:blip r:embed="rId3" cstate="print"/>
          <a:srcRect/>
          <a:stretch>
            <a:fillRect/>
          </a:stretch>
        </p:blipFill>
        <p:spPr bwMode="auto">
          <a:xfrm>
            <a:off x="3249563" y="0"/>
            <a:ext cx="5894437" cy="5894437"/>
          </a:xfrm>
          <a:prstGeom prst="rect">
            <a:avLst/>
          </a:prstGeom>
          <a:noFill/>
        </p:spPr>
      </p:pic>
      <p:sp>
        <p:nvSpPr>
          <p:cNvPr id="7" name="Rechthoekige toelichting 6"/>
          <p:cNvSpPr/>
          <p:nvPr/>
        </p:nvSpPr>
        <p:spPr>
          <a:xfrm>
            <a:off x="179512" y="908720"/>
            <a:ext cx="2808312" cy="3096344"/>
          </a:xfrm>
          <a:prstGeom prst="wedgeRectCallout">
            <a:avLst>
              <a:gd name="adj1" fmla="val 57312"/>
              <a:gd name="adj2" fmla="val -63220"/>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Een populair thema in schilderijen waren stillevens met bijv. bloemen (je ziet hier tulpen afgebeeld, deze waren zeer kostbaar in de 17</a:t>
            </a:r>
            <a:r>
              <a:rPr lang="nl-NL" baseline="30000" dirty="0" smtClean="0"/>
              <a:t>e</a:t>
            </a:r>
            <a:r>
              <a:rPr lang="nl-NL" dirty="0" smtClean="0"/>
              <a:t> eeuw)</a:t>
            </a:r>
          </a:p>
          <a:p>
            <a:pPr algn="ctr"/>
            <a:endParaRPr lang="nl-NL" dirty="0" smtClean="0"/>
          </a:p>
          <a:p>
            <a:pPr algn="ctr"/>
            <a:r>
              <a:rPr lang="nl-NL" dirty="0" smtClean="0"/>
              <a:t>Veel zaken in de schilderijen hebben een speciale symboliek (klik link hieronder)</a:t>
            </a:r>
            <a:endParaRPr lang="nl-NL"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9698" name="Picture 2" descr="Louis XIV als Jupiter, Charles-Francois Poerson, 1648-67">
            <a:hlinkClick r:id="rId2"/>
          </p:cNvPr>
          <p:cNvPicPr>
            <a:picLocks noChangeAspect="1" noChangeArrowheads="1"/>
          </p:cNvPicPr>
          <p:nvPr/>
        </p:nvPicPr>
        <p:blipFill>
          <a:blip r:embed="rId3" cstate="print"/>
          <a:srcRect/>
          <a:stretch>
            <a:fillRect/>
          </a:stretch>
        </p:blipFill>
        <p:spPr bwMode="auto">
          <a:xfrm>
            <a:off x="4211960" y="1556792"/>
            <a:ext cx="4286250" cy="5067301"/>
          </a:xfrm>
          <a:prstGeom prst="rect">
            <a:avLst/>
          </a:prstGeom>
          <a:noFill/>
        </p:spPr>
      </p:pic>
      <p:sp>
        <p:nvSpPr>
          <p:cNvPr id="3" name="Titel 2"/>
          <p:cNvSpPr>
            <a:spLocks noGrp="1"/>
          </p:cNvSpPr>
          <p:nvPr>
            <p:ph type="title"/>
          </p:nvPr>
        </p:nvSpPr>
        <p:spPr/>
        <p:txBody>
          <a:bodyPr>
            <a:normAutofit fontScale="90000"/>
          </a:bodyPr>
          <a:lstStyle/>
          <a:p>
            <a:r>
              <a:rPr lang="nl-NL" dirty="0" smtClean="0"/>
              <a:t>Franse Hofcultuur: een paar voorbeelden (koning en adel centraal)</a:t>
            </a:r>
            <a:endParaRPr lang="nl-NL" dirty="0"/>
          </a:p>
        </p:txBody>
      </p:sp>
      <p:sp>
        <p:nvSpPr>
          <p:cNvPr id="4" name="Rechthoekige toelichting 3"/>
          <p:cNvSpPr/>
          <p:nvPr/>
        </p:nvSpPr>
        <p:spPr>
          <a:xfrm>
            <a:off x="539552" y="2492896"/>
            <a:ext cx="3168352" cy="3168352"/>
          </a:xfrm>
          <a:prstGeom prst="wedgeRectCallout">
            <a:avLst>
              <a:gd name="adj1" fmla="val 70696"/>
              <a:gd name="adj2" fmla="val 1714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Lodewijk XIV als </a:t>
            </a:r>
            <a:r>
              <a:rPr lang="nl-NL" dirty="0" err="1" smtClean="0"/>
              <a:t>Jupiter</a:t>
            </a:r>
            <a:r>
              <a:rPr lang="nl-NL" dirty="0" smtClean="0"/>
              <a:t> (en </a:t>
            </a:r>
            <a:r>
              <a:rPr lang="nl-NL" dirty="0" err="1" smtClean="0"/>
              <a:t>Jupiter</a:t>
            </a:r>
            <a:r>
              <a:rPr lang="nl-NL" dirty="0" smtClean="0"/>
              <a:t> is de oppergod uit de Romeinse godsdienst)</a:t>
            </a:r>
            <a:endParaRPr lang="nl-NL"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30722" name="Picture 2" descr="Hyacinthe Rigaud (1659–1743), Lodewijk XIV van Frankrijk, 1701, paleis het Louvre">
            <a:hlinkClick r:id="rId2"/>
          </p:cNvPr>
          <p:cNvPicPr>
            <a:picLocks noChangeAspect="1" noChangeArrowheads="1"/>
          </p:cNvPicPr>
          <p:nvPr/>
        </p:nvPicPr>
        <p:blipFill>
          <a:blip r:embed="rId3" cstate="print"/>
          <a:srcRect/>
          <a:stretch>
            <a:fillRect/>
          </a:stretch>
        </p:blipFill>
        <p:spPr bwMode="auto">
          <a:xfrm>
            <a:off x="4644008" y="764704"/>
            <a:ext cx="4019550" cy="5715000"/>
          </a:xfrm>
          <a:prstGeom prst="rect">
            <a:avLst/>
          </a:prstGeom>
          <a:noFill/>
        </p:spPr>
      </p:pic>
      <p:sp>
        <p:nvSpPr>
          <p:cNvPr id="4" name="Rechthoekige toelichting 3"/>
          <p:cNvSpPr/>
          <p:nvPr/>
        </p:nvSpPr>
        <p:spPr>
          <a:xfrm>
            <a:off x="323528" y="2132856"/>
            <a:ext cx="3672408" cy="2880320"/>
          </a:xfrm>
          <a:prstGeom prst="wedgeRectCallout">
            <a:avLst>
              <a:gd name="adj1" fmla="val 61690"/>
              <a:gd name="adj2" fmla="val -1459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Een staatsportret van Lodewijk XIV: let ook op de kleding = uitbundig en zeer kostbaar. </a:t>
            </a:r>
          </a:p>
          <a:p>
            <a:pPr algn="ctr"/>
            <a:r>
              <a:rPr lang="nl-NL" dirty="0" smtClean="0"/>
              <a:t>De pose: trots, arrogant</a:t>
            </a:r>
          </a:p>
          <a:p>
            <a:pPr algn="ctr"/>
            <a:endParaRPr lang="nl-NL"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31746" name="Picture 2" descr="https://hofcultuurdt.files.wordpress.com/2013/05/lodewijk-xiv-trekt_bij-het-tolhuis-bij-lobith-de-rijn-over-12-juni-1672.jpg"/>
          <p:cNvPicPr>
            <a:picLocks noChangeAspect="1" noChangeArrowheads="1"/>
          </p:cNvPicPr>
          <p:nvPr/>
        </p:nvPicPr>
        <p:blipFill>
          <a:blip r:embed="rId2" cstate="print"/>
          <a:srcRect/>
          <a:stretch>
            <a:fillRect/>
          </a:stretch>
        </p:blipFill>
        <p:spPr bwMode="auto">
          <a:xfrm>
            <a:off x="827584" y="188640"/>
            <a:ext cx="7620000" cy="4876800"/>
          </a:xfrm>
          <a:prstGeom prst="rect">
            <a:avLst/>
          </a:prstGeom>
          <a:noFill/>
        </p:spPr>
      </p:pic>
      <p:sp>
        <p:nvSpPr>
          <p:cNvPr id="4" name="Rechthoekige toelichting 3"/>
          <p:cNvSpPr/>
          <p:nvPr/>
        </p:nvSpPr>
        <p:spPr>
          <a:xfrm>
            <a:off x="1691680" y="5445224"/>
            <a:ext cx="6048672" cy="936104"/>
          </a:xfrm>
          <a:prstGeom prst="wedgeRectCallout">
            <a:avLst>
              <a:gd name="adj1" fmla="val -15391"/>
              <a:gd name="adj2" fmla="val -149608"/>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Lodewijk XIV op het slagveld…. Welke persoon zal Lodewijk zijn? </a:t>
            </a:r>
            <a:endParaRPr lang="nl-NL"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Golf 38"/>
          <p:cNvSpPr/>
          <p:nvPr/>
        </p:nvSpPr>
        <p:spPr>
          <a:xfrm rot="20688728">
            <a:off x="92112" y="452194"/>
            <a:ext cx="1584176" cy="914400"/>
          </a:xfrm>
          <a:prstGeom prst="wav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Zeven staatjes</a:t>
            </a:r>
            <a:endParaRPr lang="nl-NL" dirty="0"/>
          </a:p>
        </p:txBody>
      </p:sp>
      <p:sp>
        <p:nvSpPr>
          <p:cNvPr id="7" name="Titel 6"/>
          <p:cNvSpPr>
            <a:spLocks noGrp="1"/>
          </p:cNvSpPr>
          <p:nvPr>
            <p:ph type="title"/>
          </p:nvPr>
        </p:nvSpPr>
        <p:spPr/>
        <p:txBody>
          <a:bodyPr>
            <a:normAutofit fontScale="90000"/>
          </a:bodyPr>
          <a:lstStyle/>
          <a:p>
            <a:r>
              <a:rPr lang="nl-NL" b="1" dirty="0" smtClean="0"/>
              <a:t>De Republiek der Zeven Verenigde Nederlanden vanaf 1581</a:t>
            </a:r>
            <a:endParaRPr lang="nl-NL" b="1" dirty="0"/>
          </a:p>
        </p:txBody>
      </p:sp>
      <p:sp>
        <p:nvSpPr>
          <p:cNvPr id="14" name="Rechthoek 13"/>
          <p:cNvSpPr/>
          <p:nvPr/>
        </p:nvSpPr>
        <p:spPr>
          <a:xfrm>
            <a:off x="539552" y="5589240"/>
            <a:ext cx="2664296" cy="792088"/>
          </a:xfrm>
          <a:prstGeom prst="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Graafschappen</a:t>
            </a:r>
          </a:p>
          <a:p>
            <a:pPr algn="ctr"/>
            <a:r>
              <a:rPr lang="nl-NL" sz="1400" dirty="0" smtClean="0"/>
              <a:t>Adel op het platteland</a:t>
            </a:r>
            <a:endParaRPr lang="nl-NL" sz="1400" dirty="0"/>
          </a:p>
        </p:txBody>
      </p:sp>
      <p:sp>
        <p:nvSpPr>
          <p:cNvPr id="15" name="Rechthoek 14"/>
          <p:cNvSpPr/>
          <p:nvPr/>
        </p:nvSpPr>
        <p:spPr>
          <a:xfrm>
            <a:off x="4932040" y="5589240"/>
            <a:ext cx="3096344" cy="936104"/>
          </a:xfrm>
          <a:prstGeom prst="rect">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Vroedschappen</a:t>
            </a:r>
          </a:p>
          <a:p>
            <a:pPr algn="ctr"/>
            <a:r>
              <a:rPr lang="nl-NL" sz="1400" dirty="0" smtClean="0"/>
              <a:t>± 24 á 36 voor het leven benoemde regenten in de steden (afkomstig uit handelselite)</a:t>
            </a:r>
            <a:endParaRPr lang="nl-NL" sz="1400" dirty="0"/>
          </a:p>
        </p:txBody>
      </p:sp>
      <p:sp>
        <p:nvSpPr>
          <p:cNvPr id="16" name="Rechthoek 15"/>
          <p:cNvSpPr/>
          <p:nvPr/>
        </p:nvSpPr>
        <p:spPr>
          <a:xfrm>
            <a:off x="3275856" y="3717032"/>
            <a:ext cx="1872208" cy="1368152"/>
          </a:xfrm>
          <a:prstGeom prst="rect">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smtClean="0"/>
          </a:p>
          <a:p>
            <a:pPr algn="ctr"/>
            <a:r>
              <a:rPr lang="nl-NL" dirty="0" smtClean="0"/>
              <a:t>Gewestelijke Staten / provinciale Staten</a:t>
            </a:r>
          </a:p>
          <a:p>
            <a:pPr algn="ctr">
              <a:buFontTx/>
              <a:buChar char="-"/>
            </a:pPr>
            <a:r>
              <a:rPr lang="nl-NL" sz="1400" dirty="0" smtClean="0"/>
              <a:t>Eigen bestuur</a:t>
            </a:r>
          </a:p>
          <a:p>
            <a:pPr algn="ctr">
              <a:buFontTx/>
              <a:buChar char="-"/>
            </a:pPr>
            <a:r>
              <a:rPr lang="nl-NL" sz="1400" dirty="0" smtClean="0"/>
              <a:t>Eigen rechtspraak</a:t>
            </a:r>
          </a:p>
          <a:p>
            <a:pPr algn="ctr"/>
            <a:endParaRPr lang="nl-NL" dirty="0"/>
          </a:p>
        </p:txBody>
      </p:sp>
      <p:sp>
        <p:nvSpPr>
          <p:cNvPr id="17" name="Rechthoek 16"/>
          <p:cNvSpPr/>
          <p:nvPr/>
        </p:nvSpPr>
        <p:spPr>
          <a:xfrm>
            <a:off x="1187624" y="2348880"/>
            <a:ext cx="1872208" cy="1512168"/>
          </a:xfrm>
          <a:prstGeom prst="rect">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l-NL" dirty="0" smtClean="0"/>
          </a:p>
          <a:p>
            <a:endParaRPr lang="nl-NL" dirty="0"/>
          </a:p>
          <a:p>
            <a:r>
              <a:rPr lang="nl-NL" dirty="0" smtClean="0"/>
              <a:t>Raadpensionaris</a:t>
            </a:r>
          </a:p>
          <a:p>
            <a:pPr>
              <a:buFontTx/>
              <a:buChar char="-"/>
            </a:pPr>
            <a:r>
              <a:rPr lang="nl-NL" sz="1400" dirty="0" smtClean="0"/>
              <a:t>voorzitter van de Staten van Holland (dus belangrijkste)</a:t>
            </a:r>
          </a:p>
          <a:p>
            <a:pPr>
              <a:buFontTx/>
              <a:buChar char="-"/>
            </a:pPr>
            <a:r>
              <a:rPr lang="nl-NL" sz="1400" dirty="0"/>
              <a:t> </a:t>
            </a:r>
            <a:r>
              <a:rPr lang="nl-NL" sz="1400" dirty="0" smtClean="0"/>
              <a:t>Contacten met het buitenland</a:t>
            </a:r>
          </a:p>
          <a:p>
            <a:endParaRPr lang="nl-NL" dirty="0" smtClean="0"/>
          </a:p>
          <a:p>
            <a:pPr>
              <a:buFontTx/>
              <a:buChar char="-"/>
            </a:pPr>
            <a:endParaRPr lang="nl-NL" dirty="0"/>
          </a:p>
        </p:txBody>
      </p:sp>
      <p:sp>
        <p:nvSpPr>
          <p:cNvPr id="18" name="Rechthoek 17"/>
          <p:cNvSpPr/>
          <p:nvPr/>
        </p:nvSpPr>
        <p:spPr>
          <a:xfrm>
            <a:off x="3275856" y="1412776"/>
            <a:ext cx="1872208" cy="1368152"/>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dirty="0" smtClean="0"/>
          </a:p>
          <a:p>
            <a:pPr algn="ctr"/>
            <a:r>
              <a:rPr lang="nl-NL" dirty="0" smtClean="0"/>
              <a:t>Staten Generaal</a:t>
            </a:r>
          </a:p>
          <a:p>
            <a:pPr algn="ctr">
              <a:buFontTx/>
              <a:buChar char="-"/>
            </a:pPr>
            <a:r>
              <a:rPr lang="nl-NL" sz="1400" dirty="0" smtClean="0"/>
              <a:t>Defensie</a:t>
            </a:r>
          </a:p>
          <a:p>
            <a:pPr algn="ctr">
              <a:buFontTx/>
              <a:buChar char="-"/>
            </a:pPr>
            <a:r>
              <a:rPr lang="nl-NL" sz="1400" dirty="0" smtClean="0"/>
              <a:t>Buitenlands beleid</a:t>
            </a:r>
          </a:p>
          <a:p>
            <a:pPr algn="ctr">
              <a:buFontTx/>
              <a:buChar char="-"/>
            </a:pPr>
            <a:r>
              <a:rPr lang="nl-NL" sz="1400" dirty="0" smtClean="0"/>
              <a:t>Bestuur van de generaliteitslanden</a:t>
            </a:r>
          </a:p>
          <a:p>
            <a:pPr algn="ctr">
              <a:buFontTx/>
              <a:buChar char="-"/>
            </a:pPr>
            <a:endParaRPr lang="nl-NL" sz="1400" dirty="0"/>
          </a:p>
        </p:txBody>
      </p:sp>
      <p:sp>
        <p:nvSpPr>
          <p:cNvPr id="19" name="Rechthoek 18"/>
          <p:cNvSpPr/>
          <p:nvPr/>
        </p:nvSpPr>
        <p:spPr>
          <a:xfrm>
            <a:off x="5508104" y="1700808"/>
            <a:ext cx="1872208" cy="2160240"/>
          </a:xfrm>
          <a:prstGeom prst="rect">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lang="nl-NL" dirty="0" smtClean="0"/>
          </a:p>
          <a:p>
            <a:r>
              <a:rPr lang="nl-NL" dirty="0" smtClean="0"/>
              <a:t>Stadhouder  </a:t>
            </a:r>
          </a:p>
          <a:p>
            <a:r>
              <a:rPr lang="nl-NL" sz="1400" dirty="0" smtClean="0"/>
              <a:t>- Opperbevelhebber van leger en vloot (alleen Holland, v Oranje)</a:t>
            </a:r>
          </a:p>
          <a:p>
            <a:pPr>
              <a:buFontTx/>
              <a:buChar char="-"/>
            </a:pPr>
            <a:r>
              <a:rPr lang="nl-NL" sz="1400" dirty="0" smtClean="0"/>
              <a:t>Toezicht op rechtspraak</a:t>
            </a:r>
          </a:p>
          <a:p>
            <a:pPr>
              <a:buFontTx/>
              <a:buChar char="-"/>
            </a:pPr>
            <a:r>
              <a:rPr lang="nl-NL" sz="1400" dirty="0"/>
              <a:t> </a:t>
            </a:r>
            <a:r>
              <a:rPr lang="nl-NL" sz="1400" dirty="0" smtClean="0"/>
              <a:t>gratie verlenen aan veroordeelden</a:t>
            </a:r>
          </a:p>
          <a:p>
            <a:pPr>
              <a:buFontTx/>
              <a:buChar char="-"/>
            </a:pPr>
            <a:endParaRPr lang="nl-NL" dirty="0"/>
          </a:p>
        </p:txBody>
      </p:sp>
      <p:sp>
        <p:nvSpPr>
          <p:cNvPr id="24" name="Gebogen PIJL-OMHOOG 23"/>
          <p:cNvSpPr/>
          <p:nvPr/>
        </p:nvSpPr>
        <p:spPr>
          <a:xfrm>
            <a:off x="3203848" y="5085184"/>
            <a:ext cx="850392" cy="731520"/>
          </a:xfrm>
          <a:prstGeom prst="bentUpArrow">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6" name="Gebogen PIJL-OMHOOG 25"/>
          <p:cNvSpPr/>
          <p:nvPr/>
        </p:nvSpPr>
        <p:spPr>
          <a:xfrm flipH="1">
            <a:off x="4211960" y="5085184"/>
            <a:ext cx="720080" cy="731520"/>
          </a:xfrm>
          <a:prstGeom prst="bentUpArrow">
            <a:avLst>
              <a:gd name="adj1" fmla="val 25000"/>
              <a:gd name="adj2" fmla="val 25000"/>
              <a:gd name="adj3" fmla="val 25000"/>
            </a:avLst>
          </a:prstGeom>
          <a:solidFill>
            <a:schemeClr val="bg2">
              <a:lumMod val="5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7" name="Tekstvak 26"/>
          <p:cNvSpPr txBox="1"/>
          <p:nvPr/>
        </p:nvSpPr>
        <p:spPr>
          <a:xfrm>
            <a:off x="3491880" y="5301208"/>
            <a:ext cx="1368152" cy="769441"/>
          </a:xfrm>
          <a:prstGeom prst="rect">
            <a:avLst/>
          </a:prstGeom>
          <a:noFill/>
        </p:spPr>
        <p:txBody>
          <a:bodyPr wrap="square" rtlCol="0">
            <a:spAutoFit/>
          </a:bodyPr>
          <a:lstStyle/>
          <a:p>
            <a:r>
              <a:rPr lang="nl-NL" sz="1100" b="1" dirty="0" smtClean="0">
                <a:solidFill>
                  <a:srgbClr val="FF0000"/>
                </a:solidFill>
              </a:rPr>
              <a:t>Sturen vertegenwoordigers en betalen belasting aan…</a:t>
            </a:r>
            <a:endParaRPr lang="nl-NL" sz="1100" b="1" dirty="0">
              <a:solidFill>
                <a:srgbClr val="FF0000"/>
              </a:solidFill>
            </a:endParaRPr>
          </a:p>
        </p:txBody>
      </p:sp>
      <p:sp>
        <p:nvSpPr>
          <p:cNvPr id="28" name="Gebogen PIJL-OMHOOG 27"/>
          <p:cNvSpPr/>
          <p:nvPr/>
        </p:nvSpPr>
        <p:spPr>
          <a:xfrm flipH="1">
            <a:off x="2555776" y="3789040"/>
            <a:ext cx="720080" cy="731520"/>
          </a:xfrm>
          <a:prstGeom prst="bentUpArrow">
            <a:avLst>
              <a:gd name="adj1" fmla="val 25000"/>
              <a:gd name="adj2" fmla="val 25000"/>
              <a:gd name="adj3" fmla="val 25000"/>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29" name="Gebogen PIJL-OMHOOG 28"/>
          <p:cNvSpPr/>
          <p:nvPr/>
        </p:nvSpPr>
        <p:spPr>
          <a:xfrm>
            <a:off x="5148064" y="3861048"/>
            <a:ext cx="850392" cy="731520"/>
          </a:xfrm>
          <a:prstGeom prst="bentUpArrow">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0" name="Tekstvak 29"/>
          <p:cNvSpPr txBox="1"/>
          <p:nvPr/>
        </p:nvSpPr>
        <p:spPr>
          <a:xfrm>
            <a:off x="1763688" y="4149080"/>
            <a:ext cx="864096" cy="261610"/>
          </a:xfrm>
          <a:prstGeom prst="rect">
            <a:avLst/>
          </a:prstGeom>
          <a:noFill/>
        </p:spPr>
        <p:txBody>
          <a:bodyPr wrap="square" rtlCol="0">
            <a:spAutoFit/>
          </a:bodyPr>
          <a:lstStyle/>
          <a:p>
            <a:r>
              <a:rPr lang="nl-NL" sz="1100" dirty="0" smtClean="0">
                <a:solidFill>
                  <a:srgbClr val="FF0000"/>
                </a:solidFill>
              </a:rPr>
              <a:t>benoemt</a:t>
            </a:r>
            <a:endParaRPr lang="nl-NL" sz="1100" dirty="0">
              <a:solidFill>
                <a:srgbClr val="FF0000"/>
              </a:solidFill>
            </a:endParaRPr>
          </a:p>
        </p:txBody>
      </p:sp>
      <p:sp>
        <p:nvSpPr>
          <p:cNvPr id="31" name="Tekstvak 30"/>
          <p:cNvSpPr txBox="1"/>
          <p:nvPr/>
        </p:nvSpPr>
        <p:spPr>
          <a:xfrm>
            <a:off x="5868144" y="4077072"/>
            <a:ext cx="864096" cy="261610"/>
          </a:xfrm>
          <a:prstGeom prst="rect">
            <a:avLst/>
          </a:prstGeom>
          <a:noFill/>
        </p:spPr>
        <p:txBody>
          <a:bodyPr wrap="square" rtlCol="0">
            <a:spAutoFit/>
          </a:bodyPr>
          <a:lstStyle/>
          <a:p>
            <a:r>
              <a:rPr lang="nl-NL" sz="1100" dirty="0" smtClean="0">
                <a:solidFill>
                  <a:srgbClr val="FF0000"/>
                </a:solidFill>
              </a:rPr>
              <a:t>benoemt</a:t>
            </a:r>
            <a:endParaRPr lang="nl-NL" sz="1100" dirty="0">
              <a:solidFill>
                <a:srgbClr val="FF0000"/>
              </a:solidFill>
            </a:endParaRPr>
          </a:p>
        </p:txBody>
      </p:sp>
      <p:sp>
        <p:nvSpPr>
          <p:cNvPr id="32" name="Gebogen PIJL-OMHOOG 31"/>
          <p:cNvSpPr/>
          <p:nvPr/>
        </p:nvSpPr>
        <p:spPr>
          <a:xfrm rot="5400000" flipH="1">
            <a:off x="2666648" y="1733952"/>
            <a:ext cx="509776" cy="731520"/>
          </a:xfrm>
          <a:prstGeom prst="bentUpArrow">
            <a:avLst>
              <a:gd name="adj1" fmla="val 25000"/>
              <a:gd name="adj2" fmla="val 25000"/>
              <a:gd name="adj3" fmla="val 25000"/>
            </a:avLst>
          </a:prstGeom>
          <a:solidFill>
            <a:schemeClr val="tx1">
              <a:lumMod val="75000"/>
              <a:lumOff val="2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3" name="PIJL-OMHOOG 32"/>
          <p:cNvSpPr/>
          <p:nvPr/>
        </p:nvSpPr>
        <p:spPr>
          <a:xfrm>
            <a:off x="3995936" y="2780928"/>
            <a:ext cx="288032" cy="1080120"/>
          </a:xfrm>
          <a:prstGeom prst="upArrow">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4" name="Tekstvak 33"/>
          <p:cNvSpPr txBox="1"/>
          <p:nvPr/>
        </p:nvSpPr>
        <p:spPr>
          <a:xfrm>
            <a:off x="3563888" y="2996952"/>
            <a:ext cx="1368152" cy="769441"/>
          </a:xfrm>
          <a:prstGeom prst="rect">
            <a:avLst/>
          </a:prstGeom>
          <a:noFill/>
        </p:spPr>
        <p:txBody>
          <a:bodyPr wrap="square" rtlCol="0">
            <a:spAutoFit/>
          </a:bodyPr>
          <a:lstStyle/>
          <a:p>
            <a:r>
              <a:rPr lang="nl-NL" sz="1100" b="1" dirty="0" smtClean="0">
                <a:solidFill>
                  <a:srgbClr val="FF0000"/>
                </a:solidFill>
              </a:rPr>
              <a:t>Sturen vertegenwoordigers en betalen belasting aan…</a:t>
            </a:r>
            <a:endParaRPr lang="nl-NL" sz="1100" b="1" dirty="0">
              <a:solidFill>
                <a:srgbClr val="FF0000"/>
              </a:solidFill>
            </a:endParaRPr>
          </a:p>
        </p:txBody>
      </p:sp>
      <p:sp>
        <p:nvSpPr>
          <p:cNvPr id="35" name="Tekstvak 34"/>
          <p:cNvSpPr txBox="1"/>
          <p:nvPr/>
        </p:nvSpPr>
        <p:spPr>
          <a:xfrm>
            <a:off x="1691680" y="1556792"/>
            <a:ext cx="1368152" cy="261610"/>
          </a:xfrm>
          <a:prstGeom prst="rect">
            <a:avLst/>
          </a:prstGeom>
          <a:noFill/>
        </p:spPr>
        <p:txBody>
          <a:bodyPr wrap="square" rtlCol="0">
            <a:spAutoFit/>
          </a:bodyPr>
          <a:lstStyle/>
          <a:p>
            <a:r>
              <a:rPr lang="nl-NL" sz="1100" dirty="0" smtClean="0">
                <a:solidFill>
                  <a:srgbClr val="FF0000"/>
                </a:solidFill>
              </a:rPr>
              <a:t>Geeft advies aan…</a:t>
            </a:r>
            <a:endParaRPr lang="nl-NL" sz="1100" dirty="0">
              <a:solidFill>
                <a:srgbClr val="FF0000"/>
              </a:solidFill>
            </a:endParaRPr>
          </a:p>
        </p:txBody>
      </p:sp>
      <p:sp>
        <p:nvSpPr>
          <p:cNvPr id="36" name="PIJL-OMLAAG 35"/>
          <p:cNvSpPr/>
          <p:nvPr/>
        </p:nvSpPr>
        <p:spPr>
          <a:xfrm>
            <a:off x="7164288" y="3861048"/>
            <a:ext cx="288032" cy="1728192"/>
          </a:xfrm>
          <a:prstGeom prst="downArrow">
            <a:avLst/>
          </a:prstGeom>
          <a:solidFill>
            <a:schemeClr val="accent6">
              <a:lumMod val="75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nl-NL"/>
          </a:p>
        </p:txBody>
      </p:sp>
      <p:sp>
        <p:nvSpPr>
          <p:cNvPr id="37" name="Tekstvak 36"/>
          <p:cNvSpPr txBox="1"/>
          <p:nvPr/>
        </p:nvSpPr>
        <p:spPr>
          <a:xfrm>
            <a:off x="7380312" y="4437112"/>
            <a:ext cx="1224136" cy="430887"/>
          </a:xfrm>
          <a:prstGeom prst="rect">
            <a:avLst/>
          </a:prstGeom>
          <a:noFill/>
        </p:spPr>
        <p:txBody>
          <a:bodyPr wrap="square" rtlCol="0">
            <a:spAutoFit/>
          </a:bodyPr>
          <a:lstStyle/>
          <a:p>
            <a:r>
              <a:rPr lang="nl-NL" sz="1100" dirty="0" smtClean="0">
                <a:solidFill>
                  <a:srgbClr val="FF0000"/>
                </a:solidFill>
              </a:rPr>
              <a:t>Laatste woord in benoeming leden</a:t>
            </a:r>
            <a:endParaRPr lang="nl-NL" sz="1100" dirty="0">
              <a:solidFill>
                <a:srgbClr val="FF0000"/>
              </a:solidFill>
            </a:endParaRPr>
          </a:p>
        </p:txBody>
      </p:sp>
      <p:sp>
        <p:nvSpPr>
          <p:cNvPr id="38" name="Staande oorkonde 37"/>
          <p:cNvSpPr/>
          <p:nvPr/>
        </p:nvSpPr>
        <p:spPr>
          <a:xfrm>
            <a:off x="755576" y="1484784"/>
            <a:ext cx="7632848" cy="4887416"/>
          </a:xfrm>
          <a:prstGeom prst="verticalScroll">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De Nederlandse republiek:</a:t>
            </a:r>
          </a:p>
          <a:p>
            <a:pPr marL="342900" indent="-342900" algn="ctr">
              <a:buFont typeface="+mj-lt"/>
              <a:buAutoNum type="arabicPeriod"/>
            </a:pPr>
            <a:r>
              <a:rPr lang="nl-NL" dirty="0" smtClean="0"/>
              <a:t>Had geen centrale regering</a:t>
            </a:r>
          </a:p>
          <a:p>
            <a:pPr marL="342900" indent="-342900" algn="ctr">
              <a:buFont typeface="+mj-lt"/>
              <a:buAutoNum type="arabicPeriod"/>
            </a:pPr>
            <a:r>
              <a:rPr lang="nl-NL" dirty="0" smtClean="0"/>
              <a:t> Beslissingen werden genomen na lang overleg en debat (schikken en plooien)</a:t>
            </a:r>
          </a:p>
          <a:p>
            <a:pPr marL="342900" indent="-342900" algn="ctr">
              <a:buFont typeface="+mj-lt"/>
              <a:buAutoNum type="arabicPeriod"/>
            </a:pPr>
            <a:r>
              <a:rPr lang="nl-NL" dirty="0" smtClean="0"/>
              <a:t>Naar buiten toe (buitenland) trad de republiek op als eenheid, intern was het absoluut geen eenheid. </a:t>
            </a:r>
          </a:p>
          <a:p>
            <a:pPr marL="342900" indent="-342900" algn="ctr">
              <a:buFont typeface="+mj-lt"/>
              <a:buAutoNum type="arabicPeriod"/>
            </a:pPr>
            <a:r>
              <a:rPr lang="nl-NL" dirty="0" smtClean="0"/>
              <a:t>Nergens in de wereld had de stedelijke burgerij zoveel macht als in de Republiek der zeven verenigde Nederlanden</a:t>
            </a:r>
          </a:p>
          <a:p>
            <a:pPr marL="342900" indent="-342900" algn="ctr">
              <a:buFont typeface="+mj-lt"/>
              <a:buAutoNum type="arabicPeriod"/>
            </a:pPr>
            <a:r>
              <a:rPr lang="nl-NL" dirty="0" smtClean="0"/>
              <a:t>Stadhouder van Oranje was machtigste man v/d Republiek: maar er waren voortdurende spanningen: prinsgezinde (voor Oranje) tegenover staatsgezinde (tegen Oranje) regenten. </a:t>
            </a:r>
          </a:p>
        </p:txBody>
      </p:sp>
    </p:spTree>
    <p:extLst>
      <p:ext uri="{BB962C8B-B14F-4D97-AF65-F5344CB8AC3E}">
        <p14:creationId xmlns:p14="http://schemas.microsoft.com/office/powerpoint/2010/main" val="982415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14"/>
                                        </p:tgtEl>
                                        <p:attrNameLst>
                                          <p:attrName>style.visibility</p:attrName>
                                        </p:attrNameLst>
                                      </p:cBhvr>
                                      <p:to>
                                        <p:strVal val="visible"/>
                                      </p:to>
                                    </p:set>
                                    <p:anim calcmode="lin" valueType="num">
                                      <p:cBhvr additive="base">
                                        <p:cTn id="7" dur="500" fill="hold"/>
                                        <p:tgtEl>
                                          <p:spTgt spid="14"/>
                                        </p:tgtEl>
                                        <p:attrNameLst>
                                          <p:attrName>ppt_x</p:attrName>
                                        </p:attrNameLst>
                                      </p:cBhvr>
                                      <p:tavLst>
                                        <p:tav tm="0">
                                          <p:val>
                                            <p:strVal val="#ppt_x"/>
                                          </p:val>
                                        </p:tav>
                                        <p:tav tm="100000">
                                          <p:val>
                                            <p:strVal val="#ppt_x"/>
                                          </p:val>
                                        </p:tav>
                                      </p:tavLst>
                                    </p:anim>
                                    <p:anim calcmode="lin" valueType="num">
                                      <p:cBhvr additive="base">
                                        <p:cTn id="8" dur="500" fill="hold"/>
                                        <p:tgtEl>
                                          <p:spTgt spid="14"/>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5"/>
                                        </p:tgtEl>
                                        <p:attrNameLst>
                                          <p:attrName>style.visibility</p:attrName>
                                        </p:attrNameLst>
                                      </p:cBhvr>
                                      <p:to>
                                        <p:strVal val="visible"/>
                                      </p:to>
                                    </p:set>
                                    <p:anim calcmode="lin" valueType="num">
                                      <p:cBhvr additive="base">
                                        <p:cTn id="13" dur="500" fill="hold"/>
                                        <p:tgtEl>
                                          <p:spTgt spid="15"/>
                                        </p:tgtEl>
                                        <p:attrNameLst>
                                          <p:attrName>ppt_x</p:attrName>
                                        </p:attrNameLst>
                                      </p:cBhvr>
                                      <p:tavLst>
                                        <p:tav tm="0">
                                          <p:val>
                                            <p:strVal val="#ppt_x"/>
                                          </p:val>
                                        </p:tav>
                                        <p:tav tm="100000">
                                          <p:val>
                                            <p:strVal val="#ppt_x"/>
                                          </p:val>
                                        </p:tav>
                                      </p:tavLst>
                                    </p:anim>
                                    <p:anim calcmode="lin" valueType="num">
                                      <p:cBhvr additive="base">
                                        <p:cTn id="14"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37" presetClass="entr" presetSubtype="0" fill="hold" grpId="0" nodeType="clickEffect">
                                  <p:stCondLst>
                                    <p:cond delay="0"/>
                                  </p:stCondLst>
                                  <p:childTnLst>
                                    <p:set>
                                      <p:cBhvr>
                                        <p:cTn id="18" dur="1" fill="hold">
                                          <p:stCondLst>
                                            <p:cond delay="0"/>
                                          </p:stCondLst>
                                        </p:cTn>
                                        <p:tgtEl>
                                          <p:spTgt spid="24"/>
                                        </p:tgtEl>
                                        <p:attrNameLst>
                                          <p:attrName>style.visibility</p:attrName>
                                        </p:attrNameLst>
                                      </p:cBhvr>
                                      <p:to>
                                        <p:strVal val="visible"/>
                                      </p:to>
                                    </p:set>
                                    <p:animEffect transition="in" filter="fade">
                                      <p:cBhvr>
                                        <p:cTn id="19" dur="1000"/>
                                        <p:tgtEl>
                                          <p:spTgt spid="24"/>
                                        </p:tgtEl>
                                      </p:cBhvr>
                                    </p:animEffect>
                                    <p:anim calcmode="lin" valueType="num">
                                      <p:cBhvr>
                                        <p:cTn id="20" dur="1000" fill="hold"/>
                                        <p:tgtEl>
                                          <p:spTgt spid="24"/>
                                        </p:tgtEl>
                                        <p:attrNameLst>
                                          <p:attrName>ppt_x</p:attrName>
                                        </p:attrNameLst>
                                      </p:cBhvr>
                                      <p:tavLst>
                                        <p:tav tm="0">
                                          <p:val>
                                            <p:strVal val="#ppt_x"/>
                                          </p:val>
                                        </p:tav>
                                        <p:tav tm="100000">
                                          <p:val>
                                            <p:strVal val="#ppt_x"/>
                                          </p:val>
                                        </p:tav>
                                      </p:tavLst>
                                    </p:anim>
                                    <p:anim calcmode="lin" valueType="num">
                                      <p:cBhvr>
                                        <p:cTn id="21" dur="900" decel="100000" fill="hold"/>
                                        <p:tgtEl>
                                          <p:spTgt spid="24"/>
                                        </p:tgtEl>
                                        <p:attrNameLst>
                                          <p:attrName>ppt_y</p:attrName>
                                        </p:attrNameLst>
                                      </p:cBhvr>
                                      <p:tavLst>
                                        <p:tav tm="0">
                                          <p:val>
                                            <p:strVal val="#ppt_y+1"/>
                                          </p:val>
                                        </p:tav>
                                        <p:tav tm="100000">
                                          <p:val>
                                            <p:strVal val="#ppt_y-.03"/>
                                          </p:val>
                                        </p:tav>
                                      </p:tavLst>
                                    </p:anim>
                                    <p:anim calcmode="lin" valueType="num">
                                      <p:cBhvr>
                                        <p:cTn id="22" dur="100" accel="100000" fill="hold">
                                          <p:stCondLst>
                                            <p:cond delay="900"/>
                                          </p:stCondLst>
                                        </p:cTn>
                                        <p:tgtEl>
                                          <p:spTgt spid="24"/>
                                        </p:tgtEl>
                                        <p:attrNameLst>
                                          <p:attrName>ppt_y</p:attrName>
                                        </p:attrNameLst>
                                      </p:cBhvr>
                                      <p:tavLst>
                                        <p:tav tm="0">
                                          <p:val>
                                            <p:strVal val="#ppt_y-.03"/>
                                          </p:val>
                                        </p:tav>
                                        <p:tav tm="100000">
                                          <p:val>
                                            <p:strVal val="#ppt_y"/>
                                          </p:val>
                                        </p:tav>
                                      </p:tavLst>
                                    </p:anim>
                                  </p:childTnLst>
                                </p:cTn>
                              </p:par>
                            </p:childTnLst>
                          </p:cTn>
                        </p:par>
                      </p:childTnLst>
                    </p:cTn>
                  </p:par>
                  <p:par>
                    <p:cTn id="23" fill="hold">
                      <p:stCondLst>
                        <p:cond delay="indefinite"/>
                      </p:stCondLst>
                      <p:childTnLst>
                        <p:par>
                          <p:cTn id="24" fill="hold">
                            <p:stCondLst>
                              <p:cond delay="0"/>
                            </p:stCondLst>
                            <p:childTnLst>
                              <p:par>
                                <p:cTn id="25" presetID="37" presetClass="entr" presetSubtype="0" fill="hold" grpId="0" nodeType="clickEffect">
                                  <p:stCondLst>
                                    <p:cond delay="0"/>
                                  </p:stCondLst>
                                  <p:childTnLst>
                                    <p:set>
                                      <p:cBhvr>
                                        <p:cTn id="26" dur="1" fill="hold">
                                          <p:stCondLst>
                                            <p:cond delay="0"/>
                                          </p:stCondLst>
                                        </p:cTn>
                                        <p:tgtEl>
                                          <p:spTgt spid="26"/>
                                        </p:tgtEl>
                                        <p:attrNameLst>
                                          <p:attrName>style.visibility</p:attrName>
                                        </p:attrNameLst>
                                      </p:cBhvr>
                                      <p:to>
                                        <p:strVal val="visible"/>
                                      </p:to>
                                    </p:set>
                                    <p:animEffect transition="in" filter="fade">
                                      <p:cBhvr>
                                        <p:cTn id="27" dur="1000"/>
                                        <p:tgtEl>
                                          <p:spTgt spid="26"/>
                                        </p:tgtEl>
                                      </p:cBhvr>
                                    </p:animEffect>
                                    <p:anim calcmode="lin" valueType="num">
                                      <p:cBhvr>
                                        <p:cTn id="28" dur="1000" fill="hold"/>
                                        <p:tgtEl>
                                          <p:spTgt spid="26"/>
                                        </p:tgtEl>
                                        <p:attrNameLst>
                                          <p:attrName>ppt_x</p:attrName>
                                        </p:attrNameLst>
                                      </p:cBhvr>
                                      <p:tavLst>
                                        <p:tav tm="0">
                                          <p:val>
                                            <p:strVal val="#ppt_x"/>
                                          </p:val>
                                        </p:tav>
                                        <p:tav tm="100000">
                                          <p:val>
                                            <p:strVal val="#ppt_x"/>
                                          </p:val>
                                        </p:tav>
                                      </p:tavLst>
                                    </p:anim>
                                    <p:anim calcmode="lin" valueType="num">
                                      <p:cBhvr>
                                        <p:cTn id="29" dur="900" decel="100000" fill="hold"/>
                                        <p:tgtEl>
                                          <p:spTgt spid="26"/>
                                        </p:tgtEl>
                                        <p:attrNameLst>
                                          <p:attrName>ppt_y</p:attrName>
                                        </p:attrNameLst>
                                      </p:cBhvr>
                                      <p:tavLst>
                                        <p:tav tm="0">
                                          <p:val>
                                            <p:strVal val="#ppt_y+1"/>
                                          </p:val>
                                        </p:tav>
                                        <p:tav tm="100000">
                                          <p:val>
                                            <p:strVal val="#ppt_y-.03"/>
                                          </p:val>
                                        </p:tav>
                                      </p:tavLst>
                                    </p:anim>
                                    <p:anim calcmode="lin" valueType="num">
                                      <p:cBhvr>
                                        <p:cTn id="30" dur="100" accel="100000" fill="hold">
                                          <p:stCondLst>
                                            <p:cond delay="900"/>
                                          </p:stCondLst>
                                        </p:cTn>
                                        <p:tgtEl>
                                          <p:spTgt spid="26"/>
                                        </p:tgtEl>
                                        <p:attrNameLst>
                                          <p:attrName>ppt_y</p:attrName>
                                        </p:attrNameLst>
                                      </p:cBhvr>
                                      <p:tavLst>
                                        <p:tav tm="0">
                                          <p:val>
                                            <p:strVal val="#ppt_y-.03"/>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1" presetClass="entr" presetSubtype="0" fill="hold" grpId="0" nodeType="clickEffect">
                                  <p:stCondLst>
                                    <p:cond delay="0"/>
                                  </p:stCondLst>
                                  <p:childTnLst>
                                    <p:set>
                                      <p:cBhvr>
                                        <p:cTn id="34" dur="1" fill="hold">
                                          <p:stCondLst>
                                            <p:cond delay="0"/>
                                          </p:stCondLst>
                                        </p:cTn>
                                        <p:tgtEl>
                                          <p:spTgt spid="27"/>
                                        </p:tgtEl>
                                        <p:attrNameLst>
                                          <p:attrName>style.visibility</p:attrName>
                                        </p:attrNameLst>
                                      </p:cBhvr>
                                      <p:to>
                                        <p:strVal val="visible"/>
                                      </p:to>
                                    </p:set>
                                  </p:childTnLst>
                                </p:cTn>
                              </p:par>
                            </p:childTnLst>
                          </p:cTn>
                        </p:par>
                      </p:childTnLst>
                    </p:cTn>
                  </p:par>
                  <p:par>
                    <p:cTn id="35" fill="hold">
                      <p:stCondLst>
                        <p:cond delay="indefinite"/>
                      </p:stCondLst>
                      <p:childTnLst>
                        <p:par>
                          <p:cTn id="36" fill="hold">
                            <p:stCondLst>
                              <p:cond delay="0"/>
                            </p:stCondLst>
                            <p:childTnLst>
                              <p:par>
                                <p:cTn id="37" presetID="9" presetClass="entr" presetSubtype="0" fill="hold" grpId="0" nodeType="clickEffect">
                                  <p:stCondLst>
                                    <p:cond delay="0"/>
                                  </p:stCondLst>
                                  <p:childTnLst>
                                    <p:set>
                                      <p:cBhvr>
                                        <p:cTn id="38" dur="1" fill="hold">
                                          <p:stCondLst>
                                            <p:cond delay="0"/>
                                          </p:stCondLst>
                                        </p:cTn>
                                        <p:tgtEl>
                                          <p:spTgt spid="16"/>
                                        </p:tgtEl>
                                        <p:attrNameLst>
                                          <p:attrName>style.visibility</p:attrName>
                                        </p:attrNameLst>
                                      </p:cBhvr>
                                      <p:to>
                                        <p:strVal val="visible"/>
                                      </p:to>
                                    </p:set>
                                    <p:animEffect transition="in" filter="dissolve">
                                      <p:cBhvr>
                                        <p:cTn id="39" dur="500"/>
                                        <p:tgtEl>
                                          <p:spTgt spid="16"/>
                                        </p:tgtEl>
                                      </p:cBhvr>
                                    </p:animEffect>
                                  </p:childTnLst>
                                </p:cTn>
                              </p:par>
                            </p:childTnLst>
                          </p:cTn>
                        </p:par>
                      </p:childTnLst>
                    </p:cTn>
                  </p:par>
                  <p:par>
                    <p:cTn id="40" fill="hold">
                      <p:stCondLst>
                        <p:cond delay="indefinite"/>
                      </p:stCondLst>
                      <p:childTnLst>
                        <p:par>
                          <p:cTn id="41" fill="hold">
                            <p:stCondLst>
                              <p:cond delay="0"/>
                            </p:stCondLst>
                            <p:childTnLst>
                              <p:par>
                                <p:cTn id="42" presetID="37" presetClass="entr" presetSubtype="0" fill="hold" grpId="0" nodeType="clickEffect">
                                  <p:stCondLst>
                                    <p:cond delay="0"/>
                                  </p:stCondLst>
                                  <p:childTnLst>
                                    <p:set>
                                      <p:cBhvr>
                                        <p:cTn id="43" dur="1" fill="hold">
                                          <p:stCondLst>
                                            <p:cond delay="0"/>
                                          </p:stCondLst>
                                        </p:cTn>
                                        <p:tgtEl>
                                          <p:spTgt spid="28"/>
                                        </p:tgtEl>
                                        <p:attrNameLst>
                                          <p:attrName>style.visibility</p:attrName>
                                        </p:attrNameLst>
                                      </p:cBhvr>
                                      <p:to>
                                        <p:strVal val="visible"/>
                                      </p:to>
                                    </p:set>
                                    <p:animEffect transition="in" filter="fade">
                                      <p:cBhvr>
                                        <p:cTn id="44" dur="1000"/>
                                        <p:tgtEl>
                                          <p:spTgt spid="28"/>
                                        </p:tgtEl>
                                      </p:cBhvr>
                                    </p:animEffect>
                                    <p:anim calcmode="lin" valueType="num">
                                      <p:cBhvr>
                                        <p:cTn id="45" dur="1000" fill="hold"/>
                                        <p:tgtEl>
                                          <p:spTgt spid="28"/>
                                        </p:tgtEl>
                                        <p:attrNameLst>
                                          <p:attrName>ppt_x</p:attrName>
                                        </p:attrNameLst>
                                      </p:cBhvr>
                                      <p:tavLst>
                                        <p:tav tm="0">
                                          <p:val>
                                            <p:strVal val="#ppt_x"/>
                                          </p:val>
                                        </p:tav>
                                        <p:tav tm="100000">
                                          <p:val>
                                            <p:strVal val="#ppt_x"/>
                                          </p:val>
                                        </p:tav>
                                      </p:tavLst>
                                    </p:anim>
                                    <p:anim calcmode="lin" valueType="num">
                                      <p:cBhvr>
                                        <p:cTn id="46" dur="900" decel="100000" fill="hold"/>
                                        <p:tgtEl>
                                          <p:spTgt spid="28"/>
                                        </p:tgtEl>
                                        <p:attrNameLst>
                                          <p:attrName>ppt_y</p:attrName>
                                        </p:attrNameLst>
                                      </p:cBhvr>
                                      <p:tavLst>
                                        <p:tav tm="0">
                                          <p:val>
                                            <p:strVal val="#ppt_y+1"/>
                                          </p:val>
                                        </p:tav>
                                        <p:tav tm="100000">
                                          <p:val>
                                            <p:strVal val="#ppt_y-.03"/>
                                          </p:val>
                                        </p:tav>
                                      </p:tavLst>
                                    </p:anim>
                                    <p:anim calcmode="lin" valueType="num">
                                      <p:cBhvr>
                                        <p:cTn id="47" dur="100" accel="100000" fill="hold">
                                          <p:stCondLst>
                                            <p:cond delay="900"/>
                                          </p:stCondLst>
                                        </p:cTn>
                                        <p:tgtEl>
                                          <p:spTgt spid="28"/>
                                        </p:tgtEl>
                                        <p:attrNameLst>
                                          <p:attrName>ppt_y</p:attrName>
                                        </p:attrNameLst>
                                      </p:cBhvr>
                                      <p:tavLst>
                                        <p:tav tm="0">
                                          <p:val>
                                            <p:strVal val="#ppt_y-.03"/>
                                          </p:val>
                                        </p:tav>
                                        <p:tav tm="100000">
                                          <p:val>
                                            <p:strVal val="#ppt_y"/>
                                          </p:val>
                                        </p:tav>
                                      </p:tavLst>
                                    </p:anim>
                                  </p:childTnLst>
                                </p:cTn>
                              </p:par>
                            </p:childTnLst>
                          </p:cTn>
                        </p:par>
                      </p:childTnLst>
                    </p:cTn>
                  </p:par>
                  <p:par>
                    <p:cTn id="48" fill="hold">
                      <p:stCondLst>
                        <p:cond delay="indefinite"/>
                      </p:stCondLst>
                      <p:childTnLst>
                        <p:par>
                          <p:cTn id="49" fill="hold">
                            <p:stCondLst>
                              <p:cond delay="0"/>
                            </p:stCondLst>
                            <p:childTnLst>
                              <p:par>
                                <p:cTn id="50" presetID="37" presetClass="entr" presetSubtype="0" fill="hold" grpId="0" nodeType="clickEffect">
                                  <p:stCondLst>
                                    <p:cond delay="0"/>
                                  </p:stCondLst>
                                  <p:childTnLst>
                                    <p:set>
                                      <p:cBhvr>
                                        <p:cTn id="51" dur="1" fill="hold">
                                          <p:stCondLst>
                                            <p:cond delay="0"/>
                                          </p:stCondLst>
                                        </p:cTn>
                                        <p:tgtEl>
                                          <p:spTgt spid="29"/>
                                        </p:tgtEl>
                                        <p:attrNameLst>
                                          <p:attrName>style.visibility</p:attrName>
                                        </p:attrNameLst>
                                      </p:cBhvr>
                                      <p:to>
                                        <p:strVal val="visible"/>
                                      </p:to>
                                    </p:set>
                                    <p:animEffect transition="in" filter="fade">
                                      <p:cBhvr>
                                        <p:cTn id="52" dur="1000"/>
                                        <p:tgtEl>
                                          <p:spTgt spid="29"/>
                                        </p:tgtEl>
                                      </p:cBhvr>
                                    </p:animEffect>
                                    <p:anim calcmode="lin" valueType="num">
                                      <p:cBhvr>
                                        <p:cTn id="53" dur="1000" fill="hold"/>
                                        <p:tgtEl>
                                          <p:spTgt spid="29"/>
                                        </p:tgtEl>
                                        <p:attrNameLst>
                                          <p:attrName>ppt_x</p:attrName>
                                        </p:attrNameLst>
                                      </p:cBhvr>
                                      <p:tavLst>
                                        <p:tav tm="0">
                                          <p:val>
                                            <p:strVal val="#ppt_x"/>
                                          </p:val>
                                        </p:tav>
                                        <p:tav tm="100000">
                                          <p:val>
                                            <p:strVal val="#ppt_x"/>
                                          </p:val>
                                        </p:tav>
                                      </p:tavLst>
                                    </p:anim>
                                    <p:anim calcmode="lin" valueType="num">
                                      <p:cBhvr>
                                        <p:cTn id="54" dur="900" decel="100000" fill="hold"/>
                                        <p:tgtEl>
                                          <p:spTgt spid="29"/>
                                        </p:tgtEl>
                                        <p:attrNameLst>
                                          <p:attrName>ppt_y</p:attrName>
                                        </p:attrNameLst>
                                      </p:cBhvr>
                                      <p:tavLst>
                                        <p:tav tm="0">
                                          <p:val>
                                            <p:strVal val="#ppt_y+1"/>
                                          </p:val>
                                        </p:tav>
                                        <p:tav tm="100000">
                                          <p:val>
                                            <p:strVal val="#ppt_y-.03"/>
                                          </p:val>
                                        </p:tav>
                                      </p:tavLst>
                                    </p:anim>
                                    <p:anim calcmode="lin" valueType="num">
                                      <p:cBhvr>
                                        <p:cTn id="55" dur="100" accel="100000" fill="hold">
                                          <p:stCondLst>
                                            <p:cond delay="900"/>
                                          </p:stCondLst>
                                        </p:cTn>
                                        <p:tgtEl>
                                          <p:spTgt spid="29"/>
                                        </p:tgtEl>
                                        <p:attrNameLst>
                                          <p:attrName>ppt_y</p:attrName>
                                        </p:attrNameLst>
                                      </p:cBhvr>
                                      <p:tavLst>
                                        <p:tav tm="0">
                                          <p:val>
                                            <p:strVal val="#ppt_y-.03"/>
                                          </p:val>
                                        </p:tav>
                                        <p:tav tm="100000">
                                          <p:val>
                                            <p:strVal val="#ppt_y"/>
                                          </p:val>
                                        </p:tav>
                                      </p:tavLst>
                                    </p:anim>
                                  </p:childTnLst>
                                </p:cTn>
                              </p:par>
                            </p:childTnLst>
                          </p:cTn>
                        </p:par>
                      </p:childTnLst>
                    </p:cTn>
                  </p:par>
                  <p:par>
                    <p:cTn id="56" fill="hold">
                      <p:stCondLst>
                        <p:cond delay="indefinite"/>
                      </p:stCondLst>
                      <p:childTnLst>
                        <p:par>
                          <p:cTn id="57" fill="hold">
                            <p:stCondLst>
                              <p:cond delay="0"/>
                            </p:stCondLst>
                            <p:childTnLst>
                              <p:par>
                                <p:cTn id="58" presetID="1" presetClass="entr" presetSubtype="0" fill="hold" grpId="0" nodeType="clickEffect">
                                  <p:stCondLst>
                                    <p:cond delay="0"/>
                                  </p:stCondLst>
                                  <p:childTnLst>
                                    <p:set>
                                      <p:cBhvr>
                                        <p:cTn id="59" dur="1" fill="hold">
                                          <p:stCondLst>
                                            <p:cond delay="0"/>
                                          </p:stCondLst>
                                        </p:cTn>
                                        <p:tgtEl>
                                          <p:spTgt spid="31"/>
                                        </p:tgtEl>
                                        <p:attrNameLst>
                                          <p:attrName>style.visibility</p:attrName>
                                        </p:attrNameLst>
                                      </p:cBhvr>
                                      <p:to>
                                        <p:strVal val="visible"/>
                                      </p:to>
                                    </p:set>
                                  </p:childTnLst>
                                </p:cTn>
                              </p:par>
                            </p:childTnLst>
                          </p:cTn>
                        </p:par>
                      </p:childTnLst>
                    </p:cTn>
                  </p:par>
                  <p:par>
                    <p:cTn id="60" fill="hold">
                      <p:stCondLst>
                        <p:cond delay="indefinite"/>
                      </p:stCondLst>
                      <p:childTnLst>
                        <p:par>
                          <p:cTn id="61" fill="hold">
                            <p:stCondLst>
                              <p:cond delay="0"/>
                            </p:stCondLst>
                            <p:childTnLst>
                              <p:par>
                                <p:cTn id="62" presetID="1" presetClass="entr" presetSubtype="0" fill="hold" grpId="0" nodeType="clickEffect">
                                  <p:stCondLst>
                                    <p:cond delay="0"/>
                                  </p:stCondLst>
                                  <p:childTnLst>
                                    <p:set>
                                      <p:cBhvr>
                                        <p:cTn id="63" dur="1" fill="hold">
                                          <p:stCondLst>
                                            <p:cond delay="0"/>
                                          </p:stCondLst>
                                        </p:cTn>
                                        <p:tgtEl>
                                          <p:spTgt spid="30"/>
                                        </p:tgtEl>
                                        <p:attrNameLst>
                                          <p:attrName>style.visibility</p:attrName>
                                        </p:attrNameLst>
                                      </p:cBhvr>
                                      <p:to>
                                        <p:strVal val="visible"/>
                                      </p:to>
                                    </p:set>
                                  </p:childTnLst>
                                </p:cTn>
                              </p:par>
                            </p:childTnLst>
                          </p:cTn>
                        </p:par>
                      </p:childTnLst>
                    </p:cTn>
                  </p:par>
                  <p:par>
                    <p:cTn id="64" fill="hold">
                      <p:stCondLst>
                        <p:cond delay="indefinite"/>
                      </p:stCondLst>
                      <p:childTnLst>
                        <p:par>
                          <p:cTn id="65" fill="hold">
                            <p:stCondLst>
                              <p:cond delay="0"/>
                            </p:stCondLst>
                            <p:childTnLst>
                              <p:par>
                                <p:cTn id="66" presetID="37" presetClass="entr" presetSubtype="0" fill="hold" grpId="0" nodeType="clickEffect">
                                  <p:stCondLst>
                                    <p:cond delay="0"/>
                                  </p:stCondLst>
                                  <p:childTnLst>
                                    <p:set>
                                      <p:cBhvr>
                                        <p:cTn id="67" dur="1" fill="hold">
                                          <p:stCondLst>
                                            <p:cond delay="0"/>
                                          </p:stCondLst>
                                        </p:cTn>
                                        <p:tgtEl>
                                          <p:spTgt spid="33"/>
                                        </p:tgtEl>
                                        <p:attrNameLst>
                                          <p:attrName>style.visibility</p:attrName>
                                        </p:attrNameLst>
                                      </p:cBhvr>
                                      <p:to>
                                        <p:strVal val="visible"/>
                                      </p:to>
                                    </p:set>
                                    <p:animEffect transition="in" filter="fade">
                                      <p:cBhvr>
                                        <p:cTn id="68" dur="1000"/>
                                        <p:tgtEl>
                                          <p:spTgt spid="33"/>
                                        </p:tgtEl>
                                      </p:cBhvr>
                                    </p:animEffect>
                                    <p:anim calcmode="lin" valueType="num">
                                      <p:cBhvr>
                                        <p:cTn id="69" dur="1000" fill="hold"/>
                                        <p:tgtEl>
                                          <p:spTgt spid="33"/>
                                        </p:tgtEl>
                                        <p:attrNameLst>
                                          <p:attrName>ppt_x</p:attrName>
                                        </p:attrNameLst>
                                      </p:cBhvr>
                                      <p:tavLst>
                                        <p:tav tm="0">
                                          <p:val>
                                            <p:strVal val="#ppt_x"/>
                                          </p:val>
                                        </p:tav>
                                        <p:tav tm="100000">
                                          <p:val>
                                            <p:strVal val="#ppt_x"/>
                                          </p:val>
                                        </p:tav>
                                      </p:tavLst>
                                    </p:anim>
                                    <p:anim calcmode="lin" valueType="num">
                                      <p:cBhvr>
                                        <p:cTn id="70" dur="900" decel="100000" fill="hold"/>
                                        <p:tgtEl>
                                          <p:spTgt spid="33"/>
                                        </p:tgtEl>
                                        <p:attrNameLst>
                                          <p:attrName>ppt_y</p:attrName>
                                        </p:attrNameLst>
                                      </p:cBhvr>
                                      <p:tavLst>
                                        <p:tav tm="0">
                                          <p:val>
                                            <p:strVal val="#ppt_y+1"/>
                                          </p:val>
                                        </p:tav>
                                        <p:tav tm="100000">
                                          <p:val>
                                            <p:strVal val="#ppt_y-.03"/>
                                          </p:val>
                                        </p:tav>
                                      </p:tavLst>
                                    </p:anim>
                                    <p:anim calcmode="lin" valueType="num">
                                      <p:cBhvr>
                                        <p:cTn id="71" dur="100" accel="100000" fill="hold">
                                          <p:stCondLst>
                                            <p:cond delay="900"/>
                                          </p:stCondLst>
                                        </p:cTn>
                                        <p:tgtEl>
                                          <p:spTgt spid="33"/>
                                        </p:tgtEl>
                                        <p:attrNameLst>
                                          <p:attrName>ppt_y</p:attrName>
                                        </p:attrNameLst>
                                      </p:cBhvr>
                                      <p:tavLst>
                                        <p:tav tm="0">
                                          <p:val>
                                            <p:strVal val="#ppt_y-.03"/>
                                          </p:val>
                                        </p:tav>
                                        <p:tav tm="100000">
                                          <p:val>
                                            <p:strVal val="#ppt_y"/>
                                          </p:val>
                                        </p:tav>
                                      </p:tavLst>
                                    </p:anim>
                                  </p:childTnLst>
                                </p:cTn>
                              </p:par>
                            </p:childTnLst>
                          </p:cTn>
                        </p:par>
                      </p:childTnLst>
                    </p:cTn>
                  </p:par>
                  <p:par>
                    <p:cTn id="72" fill="hold">
                      <p:stCondLst>
                        <p:cond delay="indefinite"/>
                      </p:stCondLst>
                      <p:childTnLst>
                        <p:par>
                          <p:cTn id="73" fill="hold">
                            <p:stCondLst>
                              <p:cond delay="0"/>
                            </p:stCondLst>
                            <p:childTnLst>
                              <p:par>
                                <p:cTn id="74" presetID="1" presetClass="entr" presetSubtype="0" fill="hold" grpId="0" nodeType="clickEffect">
                                  <p:stCondLst>
                                    <p:cond delay="0"/>
                                  </p:stCondLst>
                                  <p:childTnLst>
                                    <p:set>
                                      <p:cBhvr>
                                        <p:cTn id="75" dur="1" fill="hold">
                                          <p:stCondLst>
                                            <p:cond delay="0"/>
                                          </p:stCondLst>
                                        </p:cTn>
                                        <p:tgtEl>
                                          <p:spTgt spid="34"/>
                                        </p:tgtEl>
                                        <p:attrNameLst>
                                          <p:attrName>style.visibility</p:attrName>
                                        </p:attrNameLst>
                                      </p:cBhvr>
                                      <p:to>
                                        <p:strVal val="visible"/>
                                      </p:to>
                                    </p:set>
                                  </p:childTnLst>
                                </p:cTn>
                              </p:par>
                            </p:childTnLst>
                          </p:cTn>
                        </p:par>
                      </p:childTnLst>
                    </p:cTn>
                  </p:par>
                  <p:par>
                    <p:cTn id="76" fill="hold">
                      <p:stCondLst>
                        <p:cond delay="indefinite"/>
                      </p:stCondLst>
                      <p:childTnLst>
                        <p:par>
                          <p:cTn id="77" fill="hold">
                            <p:stCondLst>
                              <p:cond delay="0"/>
                            </p:stCondLst>
                            <p:childTnLst>
                              <p:par>
                                <p:cTn id="78" presetID="9" presetClass="entr" presetSubtype="0" fill="hold" grpId="0" nodeType="clickEffect">
                                  <p:stCondLst>
                                    <p:cond delay="0"/>
                                  </p:stCondLst>
                                  <p:childTnLst>
                                    <p:set>
                                      <p:cBhvr>
                                        <p:cTn id="79" dur="1" fill="hold">
                                          <p:stCondLst>
                                            <p:cond delay="0"/>
                                          </p:stCondLst>
                                        </p:cTn>
                                        <p:tgtEl>
                                          <p:spTgt spid="18"/>
                                        </p:tgtEl>
                                        <p:attrNameLst>
                                          <p:attrName>style.visibility</p:attrName>
                                        </p:attrNameLst>
                                      </p:cBhvr>
                                      <p:to>
                                        <p:strVal val="visible"/>
                                      </p:to>
                                    </p:set>
                                    <p:animEffect transition="in" filter="dissolve">
                                      <p:cBhvr>
                                        <p:cTn id="80" dur="500"/>
                                        <p:tgtEl>
                                          <p:spTgt spid="18"/>
                                        </p:tgtEl>
                                      </p:cBhvr>
                                    </p:animEffect>
                                  </p:childTnLst>
                                </p:cTn>
                              </p:par>
                            </p:childTnLst>
                          </p:cTn>
                        </p:par>
                      </p:childTnLst>
                    </p:cTn>
                  </p:par>
                  <p:par>
                    <p:cTn id="81" fill="hold">
                      <p:stCondLst>
                        <p:cond delay="indefinite"/>
                      </p:stCondLst>
                      <p:childTnLst>
                        <p:par>
                          <p:cTn id="82" fill="hold">
                            <p:stCondLst>
                              <p:cond delay="0"/>
                            </p:stCondLst>
                            <p:childTnLst>
                              <p:par>
                                <p:cTn id="83" presetID="9" presetClass="entr" presetSubtype="0" fill="hold" grpId="0" nodeType="clickEffect">
                                  <p:stCondLst>
                                    <p:cond delay="0"/>
                                  </p:stCondLst>
                                  <p:childTnLst>
                                    <p:set>
                                      <p:cBhvr>
                                        <p:cTn id="84" dur="1" fill="hold">
                                          <p:stCondLst>
                                            <p:cond delay="0"/>
                                          </p:stCondLst>
                                        </p:cTn>
                                        <p:tgtEl>
                                          <p:spTgt spid="17"/>
                                        </p:tgtEl>
                                        <p:attrNameLst>
                                          <p:attrName>style.visibility</p:attrName>
                                        </p:attrNameLst>
                                      </p:cBhvr>
                                      <p:to>
                                        <p:strVal val="visible"/>
                                      </p:to>
                                    </p:set>
                                    <p:animEffect transition="in" filter="dissolve">
                                      <p:cBhvr>
                                        <p:cTn id="85" dur="500"/>
                                        <p:tgtEl>
                                          <p:spTgt spid="17"/>
                                        </p:tgtEl>
                                      </p:cBhvr>
                                    </p:animEffect>
                                  </p:childTnLst>
                                </p:cTn>
                              </p:par>
                            </p:childTnLst>
                          </p:cTn>
                        </p:par>
                      </p:childTnLst>
                    </p:cTn>
                  </p:par>
                  <p:par>
                    <p:cTn id="86" fill="hold">
                      <p:stCondLst>
                        <p:cond delay="indefinite"/>
                      </p:stCondLst>
                      <p:childTnLst>
                        <p:par>
                          <p:cTn id="87" fill="hold">
                            <p:stCondLst>
                              <p:cond delay="0"/>
                            </p:stCondLst>
                            <p:childTnLst>
                              <p:par>
                                <p:cTn id="88" presetID="37" presetClass="entr" presetSubtype="0" fill="hold" grpId="0" nodeType="clickEffect">
                                  <p:stCondLst>
                                    <p:cond delay="0"/>
                                  </p:stCondLst>
                                  <p:childTnLst>
                                    <p:set>
                                      <p:cBhvr>
                                        <p:cTn id="89" dur="1" fill="hold">
                                          <p:stCondLst>
                                            <p:cond delay="0"/>
                                          </p:stCondLst>
                                        </p:cTn>
                                        <p:tgtEl>
                                          <p:spTgt spid="32"/>
                                        </p:tgtEl>
                                        <p:attrNameLst>
                                          <p:attrName>style.visibility</p:attrName>
                                        </p:attrNameLst>
                                      </p:cBhvr>
                                      <p:to>
                                        <p:strVal val="visible"/>
                                      </p:to>
                                    </p:set>
                                    <p:animEffect transition="in" filter="fade">
                                      <p:cBhvr>
                                        <p:cTn id="90" dur="1000"/>
                                        <p:tgtEl>
                                          <p:spTgt spid="32"/>
                                        </p:tgtEl>
                                      </p:cBhvr>
                                    </p:animEffect>
                                    <p:anim calcmode="lin" valueType="num">
                                      <p:cBhvr>
                                        <p:cTn id="91" dur="1000" fill="hold"/>
                                        <p:tgtEl>
                                          <p:spTgt spid="32"/>
                                        </p:tgtEl>
                                        <p:attrNameLst>
                                          <p:attrName>ppt_x</p:attrName>
                                        </p:attrNameLst>
                                      </p:cBhvr>
                                      <p:tavLst>
                                        <p:tav tm="0">
                                          <p:val>
                                            <p:strVal val="#ppt_x"/>
                                          </p:val>
                                        </p:tav>
                                        <p:tav tm="100000">
                                          <p:val>
                                            <p:strVal val="#ppt_x"/>
                                          </p:val>
                                        </p:tav>
                                      </p:tavLst>
                                    </p:anim>
                                    <p:anim calcmode="lin" valueType="num">
                                      <p:cBhvr>
                                        <p:cTn id="92" dur="900" decel="100000" fill="hold"/>
                                        <p:tgtEl>
                                          <p:spTgt spid="32"/>
                                        </p:tgtEl>
                                        <p:attrNameLst>
                                          <p:attrName>ppt_y</p:attrName>
                                        </p:attrNameLst>
                                      </p:cBhvr>
                                      <p:tavLst>
                                        <p:tav tm="0">
                                          <p:val>
                                            <p:strVal val="#ppt_y+1"/>
                                          </p:val>
                                        </p:tav>
                                        <p:tav tm="100000">
                                          <p:val>
                                            <p:strVal val="#ppt_y-.03"/>
                                          </p:val>
                                        </p:tav>
                                      </p:tavLst>
                                    </p:anim>
                                    <p:anim calcmode="lin" valueType="num">
                                      <p:cBhvr>
                                        <p:cTn id="93" dur="100" accel="100000" fill="hold">
                                          <p:stCondLst>
                                            <p:cond delay="900"/>
                                          </p:stCondLst>
                                        </p:cTn>
                                        <p:tgtEl>
                                          <p:spTgt spid="32"/>
                                        </p:tgtEl>
                                        <p:attrNameLst>
                                          <p:attrName>ppt_y</p:attrName>
                                        </p:attrNameLst>
                                      </p:cBhvr>
                                      <p:tavLst>
                                        <p:tav tm="0">
                                          <p:val>
                                            <p:strVal val="#ppt_y-.03"/>
                                          </p:val>
                                        </p:tav>
                                        <p:tav tm="100000">
                                          <p:val>
                                            <p:strVal val="#ppt_y"/>
                                          </p:val>
                                        </p:tav>
                                      </p:tavLst>
                                    </p:anim>
                                  </p:childTnLst>
                                </p:cTn>
                              </p:par>
                            </p:childTnLst>
                          </p:cTn>
                        </p:par>
                      </p:childTnLst>
                    </p:cTn>
                  </p:par>
                  <p:par>
                    <p:cTn id="94" fill="hold">
                      <p:stCondLst>
                        <p:cond delay="indefinite"/>
                      </p:stCondLst>
                      <p:childTnLst>
                        <p:par>
                          <p:cTn id="95" fill="hold">
                            <p:stCondLst>
                              <p:cond delay="0"/>
                            </p:stCondLst>
                            <p:childTnLst>
                              <p:par>
                                <p:cTn id="96" presetID="1" presetClass="entr" presetSubtype="0" fill="hold" grpId="0" nodeType="clickEffect">
                                  <p:stCondLst>
                                    <p:cond delay="0"/>
                                  </p:stCondLst>
                                  <p:childTnLst>
                                    <p:set>
                                      <p:cBhvr>
                                        <p:cTn id="97" dur="1" fill="hold">
                                          <p:stCondLst>
                                            <p:cond delay="0"/>
                                          </p:stCondLst>
                                        </p:cTn>
                                        <p:tgtEl>
                                          <p:spTgt spid="35"/>
                                        </p:tgtEl>
                                        <p:attrNameLst>
                                          <p:attrName>style.visibility</p:attrName>
                                        </p:attrNameLst>
                                      </p:cBhvr>
                                      <p:to>
                                        <p:strVal val="visible"/>
                                      </p:to>
                                    </p:set>
                                  </p:childTnLst>
                                </p:cTn>
                              </p:par>
                            </p:childTnLst>
                          </p:cTn>
                        </p:par>
                      </p:childTnLst>
                    </p:cTn>
                  </p:par>
                  <p:par>
                    <p:cTn id="98" fill="hold">
                      <p:stCondLst>
                        <p:cond delay="indefinite"/>
                      </p:stCondLst>
                      <p:childTnLst>
                        <p:par>
                          <p:cTn id="99" fill="hold">
                            <p:stCondLst>
                              <p:cond delay="0"/>
                            </p:stCondLst>
                            <p:childTnLst>
                              <p:par>
                                <p:cTn id="100" presetID="9" presetClass="entr" presetSubtype="0" fill="hold" grpId="0" nodeType="clickEffect">
                                  <p:stCondLst>
                                    <p:cond delay="0"/>
                                  </p:stCondLst>
                                  <p:childTnLst>
                                    <p:set>
                                      <p:cBhvr>
                                        <p:cTn id="101" dur="1" fill="hold">
                                          <p:stCondLst>
                                            <p:cond delay="0"/>
                                          </p:stCondLst>
                                        </p:cTn>
                                        <p:tgtEl>
                                          <p:spTgt spid="19"/>
                                        </p:tgtEl>
                                        <p:attrNameLst>
                                          <p:attrName>style.visibility</p:attrName>
                                        </p:attrNameLst>
                                      </p:cBhvr>
                                      <p:to>
                                        <p:strVal val="visible"/>
                                      </p:to>
                                    </p:set>
                                    <p:animEffect transition="in" filter="dissolve">
                                      <p:cBhvr>
                                        <p:cTn id="102" dur="500"/>
                                        <p:tgtEl>
                                          <p:spTgt spid="19"/>
                                        </p:tgtEl>
                                      </p:cBhvr>
                                    </p:animEffect>
                                  </p:childTnLst>
                                </p:cTn>
                              </p:par>
                            </p:childTnLst>
                          </p:cTn>
                        </p:par>
                      </p:childTnLst>
                    </p:cTn>
                  </p:par>
                  <p:par>
                    <p:cTn id="103" fill="hold">
                      <p:stCondLst>
                        <p:cond delay="indefinite"/>
                      </p:stCondLst>
                      <p:childTnLst>
                        <p:par>
                          <p:cTn id="104" fill="hold">
                            <p:stCondLst>
                              <p:cond delay="0"/>
                            </p:stCondLst>
                            <p:childTnLst>
                              <p:par>
                                <p:cTn id="105" presetID="37" presetClass="entr" presetSubtype="0" fill="hold" grpId="0" nodeType="clickEffect">
                                  <p:stCondLst>
                                    <p:cond delay="0"/>
                                  </p:stCondLst>
                                  <p:childTnLst>
                                    <p:set>
                                      <p:cBhvr>
                                        <p:cTn id="106" dur="1" fill="hold">
                                          <p:stCondLst>
                                            <p:cond delay="0"/>
                                          </p:stCondLst>
                                        </p:cTn>
                                        <p:tgtEl>
                                          <p:spTgt spid="36"/>
                                        </p:tgtEl>
                                        <p:attrNameLst>
                                          <p:attrName>style.visibility</p:attrName>
                                        </p:attrNameLst>
                                      </p:cBhvr>
                                      <p:to>
                                        <p:strVal val="visible"/>
                                      </p:to>
                                    </p:set>
                                    <p:animEffect transition="in" filter="fade">
                                      <p:cBhvr>
                                        <p:cTn id="107" dur="1000"/>
                                        <p:tgtEl>
                                          <p:spTgt spid="36"/>
                                        </p:tgtEl>
                                      </p:cBhvr>
                                    </p:animEffect>
                                    <p:anim calcmode="lin" valueType="num">
                                      <p:cBhvr>
                                        <p:cTn id="108" dur="1000" fill="hold"/>
                                        <p:tgtEl>
                                          <p:spTgt spid="36"/>
                                        </p:tgtEl>
                                        <p:attrNameLst>
                                          <p:attrName>ppt_x</p:attrName>
                                        </p:attrNameLst>
                                      </p:cBhvr>
                                      <p:tavLst>
                                        <p:tav tm="0">
                                          <p:val>
                                            <p:strVal val="#ppt_x"/>
                                          </p:val>
                                        </p:tav>
                                        <p:tav tm="100000">
                                          <p:val>
                                            <p:strVal val="#ppt_x"/>
                                          </p:val>
                                        </p:tav>
                                      </p:tavLst>
                                    </p:anim>
                                    <p:anim calcmode="lin" valueType="num">
                                      <p:cBhvr>
                                        <p:cTn id="109" dur="900" decel="100000" fill="hold"/>
                                        <p:tgtEl>
                                          <p:spTgt spid="36"/>
                                        </p:tgtEl>
                                        <p:attrNameLst>
                                          <p:attrName>ppt_y</p:attrName>
                                        </p:attrNameLst>
                                      </p:cBhvr>
                                      <p:tavLst>
                                        <p:tav tm="0">
                                          <p:val>
                                            <p:strVal val="#ppt_y+1"/>
                                          </p:val>
                                        </p:tav>
                                        <p:tav tm="100000">
                                          <p:val>
                                            <p:strVal val="#ppt_y-.03"/>
                                          </p:val>
                                        </p:tav>
                                      </p:tavLst>
                                    </p:anim>
                                    <p:anim calcmode="lin" valueType="num">
                                      <p:cBhvr>
                                        <p:cTn id="110" dur="100" accel="100000" fill="hold">
                                          <p:stCondLst>
                                            <p:cond delay="900"/>
                                          </p:stCondLst>
                                        </p:cTn>
                                        <p:tgtEl>
                                          <p:spTgt spid="36"/>
                                        </p:tgtEl>
                                        <p:attrNameLst>
                                          <p:attrName>ppt_y</p:attrName>
                                        </p:attrNameLst>
                                      </p:cBhvr>
                                      <p:tavLst>
                                        <p:tav tm="0">
                                          <p:val>
                                            <p:strVal val="#ppt_y-.03"/>
                                          </p:val>
                                        </p:tav>
                                        <p:tav tm="100000">
                                          <p:val>
                                            <p:strVal val="#ppt_y"/>
                                          </p:val>
                                        </p:tav>
                                      </p:tavLst>
                                    </p:anim>
                                  </p:childTnLst>
                                </p:cTn>
                              </p:par>
                            </p:childTnLst>
                          </p:cTn>
                        </p:par>
                      </p:childTnLst>
                    </p:cTn>
                  </p:par>
                  <p:par>
                    <p:cTn id="111" fill="hold">
                      <p:stCondLst>
                        <p:cond delay="indefinite"/>
                      </p:stCondLst>
                      <p:childTnLst>
                        <p:par>
                          <p:cTn id="112" fill="hold">
                            <p:stCondLst>
                              <p:cond delay="0"/>
                            </p:stCondLst>
                            <p:childTnLst>
                              <p:par>
                                <p:cTn id="113" presetID="1" presetClass="entr" presetSubtype="0" fill="hold" grpId="0" nodeType="clickEffect">
                                  <p:stCondLst>
                                    <p:cond delay="0"/>
                                  </p:stCondLst>
                                  <p:childTnLst>
                                    <p:set>
                                      <p:cBhvr>
                                        <p:cTn id="114" dur="1" fill="hold">
                                          <p:stCondLst>
                                            <p:cond delay="0"/>
                                          </p:stCondLst>
                                        </p:cTn>
                                        <p:tgtEl>
                                          <p:spTgt spid="37"/>
                                        </p:tgtEl>
                                        <p:attrNameLst>
                                          <p:attrName>style.visibility</p:attrName>
                                        </p:attrNameLst>
                                      </p:cBhvr>
                                      <p:to>
                                        <p:strVal val="visible"/>
                                      </p:to>
                                    </p:set>
                                  </p:childTnLst>
                                </p:cTn>
                              </p:par>
                            </p:childTnLst>
                          </p:cTn>
                        </p:par>
                      </p:childTnLst>
                    </p:cTn>
                  </p:par>
                  <p:par>
                    <p:cTn id="115" fill="hold">
                      <p:stCondLst>
                        <p:cond delay="indefinite"/>
                      </p:stCondLst>
                      <p:childTnLst>
                        <p:par>
                          <p:cTn id="116" fill="hold">
                            <p:stCondLst>
                              <p:cond delay="0"/>
                            </p:stCondLst>
                            <p:childTnLst>
                              <p:par>
                                <p:cTn id="117" presetID="37" presetClass="entr" presetSubtype="0" fill="hold" grpId="0" nodeType="clickEffect">
                                  <p:stCondLst>
                                    <p:cond delay="0"/>
                                  </p:stCondLst>
                                  <p:childTnLst>
                                    <p:set>
                                      <p:cBhvr>
                                        <p:cTn id="118" dur="1" fill="hold">
                                          <p:stCondLst>
                                            <p:cond delay="0"/>
                                          </p:stCondLst>
                                        </p:cTn>
                                        <p:tgtEl>
                                          <p:spTgt spid="38"/>
                                        </p:tgtEl>
                                        <p:attrNameLst>
                                          <p:attrName>style.visibility</p:attrName>
                                        </p:attrNameLst>
                                      </p:cBhvr>
                                      <p:to>
                                        <p:strVal val="visible"/>
                                      </p:to>
                                    </p:set>
                                    <p:animEffect transition="in" filter="fade">
                                      <p:cBhvr>
                                        <p:cTn id="119" dur="1000"/>
                                        <p:tgtEl>
                                          <p:spTgt spid="38"/>
                                        </p:tgtEl>
                                      </p:cBhvr>
                                    </p:animEffect>
                                    <p:anim calcmode="lin" valueType="num">
                                      <p:cBhvr>
                                        <p:cTn id="120" dur="1000" fill="hold"/>
                                        <p:tgtEl>
                                          <p:spTgt spid="38"/>
                                        </p:tgtEl>
                                        <p:attrNameLst>
                                          <p:attrName>ppt_x</p:attrName>
                                        </p:attrNameLst>
                                      </p:cBhvr>
                                      <p:tavLst>
                                        <p:tav tm="0">
                                          <p:val>
                                            <p:strVal val="#ppt_x"/>
                                          </p:val>
                                        </p:tav>
                                        <p:tav tm="100000">
                                          <p:val>
                                            <p:strVal val="#ppt_x"/>
                                          </p:val>
                                        </p:tav>
                                      </p:tavLst>
                                    </p:anim>
                                    <p:anim calcmode="lin" valueType="num">
                                      <p:cBhvr>
                                        <p:cTn id="121" dur="900" decel="100000" fill="hold"/>
                                        <p:tgtEl>
                                          <p:spTgt spid="38"/>
                                        </p:tgtEl>
                                        <p:attrNameLst>
                                          <p:attrName>ppt_y</p:attrName>
                                        </p:attrNameLst>
                                      </p:cBhvr>
                                      <p:tavLst>
                                        <p:tav tm="0">
                                          <p:val>
                                            <p:strVal val="#ppt_y+1"/>
                                          </p:val>
                                        </p:tav>
                                        <p:tav tm="100000">
                                          <p:val>
                                            <p:strVal val="#ppt_y-.03"/>
                                          </p:val>
                                        </p:tav>
                                      </p:tavLst>
                                    </p:anim>
                                    <p:anim calcmode="lin" valueType="num">
                                      <p:cBhvr>
                                        <p:cTn id="122" dur="100" accel="100000" fill="hold">
                                          <p:stCondLst>
                                            <p:cond delay="900"/>
                                          </p:stCondLst>
                                        </p:cTn>
                                        <p:tgtEl>
                                          <p:spTgt spid="38"/>
                                        </p:tgtEl>
                                        <p:attrNameLst>
                                          <p:attrName>ppt_y</p:attrName>
                                        </p:attrNameLst>
                                      </p:cBhvr>
                                      <p:tavLst>
                                        <p:tav tm="0">
                                          <p:val>
                                            <p:strVal val="#ppt_y-.03"/>
                                          </p:val>
                                        </p:tav>
                                        <p:tav tm="100000">
                                          <p:val>
                                            <p:strVal val="#ppt_y"/>
                                          </p:val>
                                        </p:tav>
                                      </p:tavLst>
                                    </p:anim>
                                  </p:childTnLst>
                                </p:cTn>
                              </p:par>
                            </p:childTnLst>
                          </p:cTn>
                        </p:par>
                      </p:childTnLst>
                    </p:cTn>
                  </p:par>
                  <p:par>
                    <p:cTn id="123" fill="hold">
                      <p:stCondLst>
                        <p:cond delay="indefinite"/>
                      </p:stCondLst>
                      <p:childTnLst>
                        <p:par>
                          <p:cTn id="124" fill="hold">
                            <p:stCondLst>
                              <p:cond delay="0"/>
                            </p:stCondLst>
                            <p:childTnLst>
                              <p:par>
                                <p:cTn id="125" presetID="29" presetClass="exit" presetSubtype="0" fill="hold" grpId="1" nodeType="clickEffect">
                                  <p:stCondLst>
                                    <p:cond delay="0"/>
                                  </p:stCondLst>
                                  <p:childTnLst>
                                    <p:anim calcmode="lin" valueType="num">
                                      <p:cBhvr>
                                        <p:cTn id="126" dur="1000"/>
                                        <p:tgtEl>
                                          <p:spTgt spid="38"/>
                                        </p:tgtEl>
                                        <p:attrNameLst>
                                          <p:attrName>ppt_x</p:attrName>
                                        </p:attrNameLst>
                                      </p:cBhvr>
                                      <p:tavLst>
                                        <p:tav tm="0">
                                          <p:val>
                                            <p:strVal val="ppt_x"/>
                                          </p:val>
                                        </p:tav>
                                        <p:tav tm="100000">
                                          <p:val>
                                            <p:strVal val="ppt_x-.2"/>
                                          </p:val>
                                        </p:tav>
                                      </p:tavLst>
                                    </p:anim>
                                    <p:anim calcmode="lin" valueType="num">
                                      <p:cBhvr>
                                        <p:cTn id="127" dur="1000"/>
                                        <p:tgtEl>
                                          <p:spTgt spid="38"/>
                                        </p:tgtEl>
                                        <p:attrNameLst>
                                          <p:attrName>ppt_y</p:attrName>
                                        </p:attrNameLst>
                                      </p:cBhvr>
                                      <p:tavLst>
                                        <p:tav tm="0">
                                          <p:val>
                                            <p:strVal val="ppt_y"/>
                                          </p:val>
                                        </p:tav>
                                        <p:tav tm="100000">
                                          <p:val>
                                            <p:strVal val="ppt_y"/>
                                          </p:val>
                                        </p:tav>
                                      </p:tavLst>
                                    </p:anim>
                                    <p:animEffect transition="out" filter="fade">
                                      <p:cBhvr>
                                        <p:cTn id="128" dur="1000"/>
                                        <p:tgtEl>
                                          <p:spTgt spid="38"/>
                                        </p:tgtEl>
                                      </p:cBhvr>
                                    </p:animEffect>
                                    <p:set>
                                      <p:cBhvr>
                                        <p:cTn id="129" dur="1" fill="hold">
                                          <p:stCondLst>
                                            <p:cond delay="999"/>
                                          </p:stCondLst>
                                        </p:cTn>
                                        <p:tgtEl>
                                          <p:spTgt spid="3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4" grpId="0" animBg="1"/>
      <p:bldP spid="15" grpId="0" animBg="1"/>
      <p:bldP spid="16" grpId="0" animBg="1"/>
      <p:bldP spid="17" grpId="0" animBg="1"/>
      <p:bldP spid="18" grpId="0" animBg="1"/>
      <p:bldP spid="19" grpId="0" animBg="1"/>
      <p:bldP spid="24" grpId="0" animBg="1"/>
      <p:bldP spid="26" grpId="0" animBg="1"/>
      <p:bldP spid="27" grpId="0"/>
      <p:bldP spid="28" grpId="0" animBg="1"/>
      <p:bldP spid="29" grpId="0" animBg="1"/>
      <p:bldP spid="30" grpId="0"/>
      <p:bldP spid="31" grpId="0"/>
      <p:bldP spid="32" grpId="0" animBg="1"/>
      <p:bldP spid="33" grpId="0" animBg="1"/>
      <p:bldP spid="34" grpId="0"/>
      <p:bldP spid="35" grpId="0"/>
      <p:bldP spid="36" grpId="0" animBg="1"/>
      <p:bldP spid="37" grpId="0"/>
      <p:bldP spid="38" grpId="0" animBg="1"/>
      <p:bldP spid="38" grpId="1" animBg="1"/>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Opdracht</a:t>
            </a:r>
            <a:endParaRPr lang="nl-NL" dirty="0"/>
          </a:p>
        </p:txBody>
      </p:sp>
      <p:sp>
        <p:nvSpPr>
          <p:cNvPr id="3" name="Tijdelijke aanduiding voor inhoud 2"/>
          <p:cNvSpPr>
            <a:spLocks noGrp="1"/>
          </p:cNvSpPr>
          <p:nvPr>
            <p:ph idx="1"/>
          </p:nvPr>
        </p:nvSpPr>
        <p:spPr/>
        <p:txBody>
          <a:bodyPr>
            <a:normAutofit fontScale="62500" lnSpcReduction="20000"/>
          </a:bodyPr>
          <a:lstStyle/>
          <a:p>
            <a:pPr marL="514350" indent="-514350">
              <a:buAutoNum type="arabicPeriod"/>
            </a:pPr>
            <a:r>
              <a:rPr lang="nl-NL" dirty="0" smtClean="0"/>
              <a:t>Kies twee schilderijen uit de Gouden Eeuw: kijk in de collectie van het Rijksmuseum. (tip zoek op naam schilder: Vermeer, Rembrandt, Jan </a:t>
            </a:r>
            <a:r>
              <a:rPr lang="nl-NL" smtClean="0"/>
              <a:t>Steen enz.) </a:t>
            </a:r>
            <a:endParaRPr lang="nl-NL" dirty="0" smtClean="0"/>
          </a:p>
          <a:p>
            <a:pPr marL="514350" indent="-514350">
              <a:buAutoNum type="arabicPeriod"/>
            </a:pPr>
            <a:r>
              <a:rPr lang="nl-NL" dirty="0" smtClean="0"/>
              <a:t>Sla de afbeeldingen van de schilderijen op de harde schijf op</a:t>
            </a:r>
          </a:p>
          <a:p>
            <a:pPr marL="514350" indent="-514350">
              <a:buAutoNum type="arabicPeriod"/>
            </a:pPr>
            <a:r>
              <a:rPr lang="nl-NL" dirty="0" smtClean="0"/>
              <a:t>Ga naar </a:t>
            </a:r>
            <a:r>
              <a:rPr lang="nl-NL" dirty="0" err="1" smtClean="0"/>
              <a:t>thinglink.com</a:t>
            </a:r>
            <a:r>
              <a:rPr lang="nl-NL" dirty="0" smtClean="0"/>
              <a:t> (log in)</a:t>
            </a:r>
          </a:p>
          <a:p>
            <a:pPr marL="514350" indent="-514350">
              <a:buAutoNum type="arabicPeriod"/>
            </a:pPr>
            <a:r>
              <a:rPr lang="nl-NL" dirty="0" err="1" smtClean="0"/>
              <a:t>Upload</a:t>
            </a:r>
            <a:r>
              <a:rPr lang="nl-NL" dirty="0" smtClean="0"/>
              <a:t> de schilderijen in </a:t>
            </a:r>
            <a:r>
              <a:rPr lang="nl-NL" dirty="0" err="1" smtClean="0"/>
              <a:t>thinglink.com</a:t>
            </a:r>
            <a:endParaRPr lang="nl-NL" dirty="0" smtClean="0"/>
          </a:p>
          <a:p>
            <a:pPr marL="514350" indent="-514350">
              <a:buAutoNum type="arabicPeriod"/>
            </a:pPr>
            <a:r>
              <a:rPr lang="nl-NL" dirty="0" smtClean="0"/>
              <a:t>Maak ten minste vier </a:t>
            </a:r>
            <a:r>
              <a:rPr lang="nl-NL" dirty="0" err="1" smtClean="0"/>
              <a:t>tags</a:t>
            </a:r>
            <a:r>
              <a:rPr lang="nl-NL" dirty="0" smtClean="0"/>
              <a:t> in ieder schilderij waarin je het volgende doet:</a:t>
            </a:r>
          </a:p>
          <a:p>
            <a:pPr marL="914400" lvl="1" indent="-514350">
              <a:buAutoNum type="arabicPeriod"/>
            </a:pPr>
            <a:r>
              <a:rPr lang="nl-NL" dirty="0" smtClean="0"/>
              <a:t>Een bijpassend kenmerkend aspect noemen</a:t>
            </a:r>
          </a:p>
          <a:p>
            <a:pPr marL="914400" lvl="1" indent="-514350">
              <a:buAutoNum type="arabicPeriod"/>
            </a:pPr>
            <a:r>
              <a:rPr lang="nl-NL" dirty="0" smtClean="0"/>
              <a:t>Feitelijke weergave over wat er op het schilderij staat, probeer dit heel feitelijk te omschrijven. Bijv. een bloemvaas met verschillende bloemen of een stadsgezicht van Delft: 5 huizen, rode daken enz. </a:t>
            </a:r>
          </a:p>
          <a:p>
            <a:pPr marL="914400" lvl="1" indent="-514350">
              <a:buAutoNum type="arabicPeriod"/>
            </a:pPr>
            <a:r>
              <a:rPr lang="nl-NL" dirty="0" smtClean="0"/>
              <a:t>De boodschap / verhaal vertellen waar het schilderij over gaat. </a:t>
            </a:r>
          </a:p>
          <a:p>
            <a:pPr marL="914400" lvl="1" indent="-514350">
              <a:buAutoNum type="arabicPeriod"/>
            </a:pPr>
            <a:r>
              <a:rPr lang="nl-NL" dirty="0" smtClean="0"/>
              <a:t>De feitelijke gegevens: wie het geschilderd heeft, wanneer, waar. </a:t>
            </a:r>
          </a:p>
          <a:p>
            <a:pPr marL="514350" indent="-514350">
              <a:buAutoNum type="arabicPeriod"/>
            </a:pPr>
            <a:r>
              <a:rPr lang="nl-NL" dirty="0" smtClean="0"/>
              <a:t>Presenteer voor de klas.</a:t>
            </a:r>
          </a:p>
          <a:p>
            <a:pPr marL="0" indent="0">
              <a:buNone/>
            </a:pPr>
            <a:endParaRPr lang="nl-NL" dirty="0"/>
          </a:p>
        </p:txBody>
      </p:sp>
    </p:spTree>
    <p:extLst>
      <p:ext uri="{BB962C8B-B14F-4D97-AF65-F5344CB8AC3E}">
        <p14:creationId xmlns:p14="http://schemas.microsoft.com/office/powerpoint/2010/main" val="201029534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p:txBody>
          <a:bodyPr>
            <a:normAutofit fontScale="90000"/>
          </a:bodyPr>
          <a:lstStyle/>
          <a:p>
            <a:r>
              <a:rPr lang="nl-NL" dirty="0" smtClean="0"/>
              <a:t>Een vergelijking tussen de burgerlijke cultuur en de hofcultuur</a:t>
            </a:r>
            <a:endParaRPr lang="nl-NL" dirty="0"/>
          </a:p>
        </p:txBody>
      </p:sp>
      <p:sp>
        <p:nvSpPr>
          <p:cNvPr id="5" name="Tijdelijke aanduiding voor tekst 4"/>
          <p:cNvSpPr>
            <a:spLocks noGrp="1"/>
          </p:cNvSpPr>
          <p:nvPr>
            <p:ph type="body" idx="1"/>
          </p:nvPr>
        </p:nvSpPr>
        <p:spPr/>
        <p:txBody>
          <a:bodyPr/>
          <a:lstStyle/>
          <a:p>
            <a:r>
              <a:rPr lang="nl-NL" dirty="0" smtClean="0"/>
              <a:t>17</a:t>
            </a:r>
            <a:r>
              <a:rPr lang="nl-NL" baseline="30000" dirty="0" smtClean="0"/>
              <a:t>e</a:t>
            </a:r>
            <a:r>
              <a:rPr lang="nl-NL" dirty="0" smtClean="0"/>
              <a:t> eeuw: burgerlijke cultuur</a:t>
            </a:r>
            <a:endParaRPr lang="nl-NL" dirty="0"/>
          </a:p>
        </p:txBody>
      </p:sp>
      <p:sp>
        <p:nvSpPr>
          <p:cNvPr id="6" name="Tijdelijke aanduiding voor inhoud 5"/>
          <p:cNvSpPr>
            <a:spLocks noGrp="1"/>
          </p:cNvSpPr>
          <p:nvPr>
            <p:ph sz="half" idx="2"/>
          </p:nvPr>
        </p:nvSpPr>
        <p:spPr>
          <a:xfrm>
            <a:off x="251520" y="2174875"/>
            <a:ext cx="4245868" cy="3951288"/>
          </a:xfrm>
        </p:spPr>
        <p:txBody>
          <a:bodyPr>
            <a:normAutofit fontScale="70000" lnSpcReduction="20000"/>
          </a:bodyPr>
          <a:lstStyle/>
          <a:p>
            <a:r>
              <a:rPr lang="nl-NL" dirty="0" smtClean="0"/>
              <a:t>De Nederlandse Republiek</a:t>
            </a:r>
          </a:p>
          <a:p>
            <a:r>
              <a:rPr lang="nl-NL" dirty="0" smtClean="0"/>
              <a:t>Standensamenleving? Niet echt = burgers (regenten) maakten de dienst uit, weinig adel</a:t>
            </a:r>
          </a:p>
          <a:p>
            <a:r>
              <a:rPr lang="nl-NL" dirty="0" smtClean="0"/>
              <a:t>Protestants (hier komt de sobere kledingstijl e.d. vanaf)</a:t>
            </a:r>
          </a:p>
          <a:p>
            <a:r>
              <a:rPr lang="nl-NL" dirty="0" smtClean="0"/>
              <a:t>(relatieve) godsdienstvrijheid + tolerantie</a:t>
            </a:r>
          </a:p>
          <a:p>
            <a:r>
              <a:rPr lang="nl-NL" dirty="0" smtClean="0"/>
              <a:t>Burgers maakten de dienst uit in politiek en economie.</a:t>
            </a:r>
          </a:p>
          <a:p>
            <a:r>
              <a:rPr lang="nl-NL" dirty="0" smtClean="0"/>
              <a:t>Politiek: vriendjespolitiek, overleggen en praten</a:t>
            </a:r>
          </a:p>
          <a:p>
            <a:r>
              <a:rPr lang="nl-NL" dirty="0" smtClean="0"/>
              <a:t>Schilderskunst: landschappen, stadsgezichten, regenten(families), stillevens, en ook religieuze schilderijen</a:t>
            </a:r>
          </a:p>
          <a:p>
            <a:r>
              <a:rPr lang="nl-NL" dirty="0" smtClean="0"/>
              <a:t>Bouwkunst: stadhuis</a:t>
            </a:r>
            <a:endParaRPr lang="nl-NL" dirty="0"/>
          </a:p>
        </p:txBody>
      </p:sp>
      <p:sp>
        <p:nvSpPr>
          <p:cNvPr id="7" name="Tijdelijke aanduiding voor tekst 6"/>
          <p:cNvSpPr>
            <a:spLocks noGrp="1"/>
          </p:cNvSpPr>
          <p:nvPr>
            <p:ph type="body" sz="quarter" idx="3"/>
          </p:nvPr>
        </p:nvSpPr>
        <p:spPr/>
        <p:txBody>
          <a:bodyPr/>
          <a:lstStyle/>
          <a:p>
            <a:r>
              <a:rPr lang="nl-NL" dirty="0" smtClean="0"/>
              <a:t>17</a:t>
            </a:r>
            <a:r>
              <a:rPr lang="nl-NL" baseline="30000" dirty="0" smtClean="0"/>
              <a:t>e</a:t>
            </a:r>
            <a:r>
              <a:rPr lang="nl-NL" dirty="0" smtClean="0"/>
              <a:t> eeuw: hofcultuur</a:t>
            </a:r>
            <a:endParaRPr lang="nl-NL" dirty="0"/>
          </a:p>
        </p:txBody>
      </p:sp>
      <p:sp>
        <p:nvSpPr>
          <p:cNvPr id="8" name="Tijdelijke aanduiding voor inhoud 7"/>
          <p:cNvSpPr>
            <a:spLocks noGrp="1"/>
          </p:cNvSpPr>
          <p:nvPr>
            <p:ph sz="quarter" idx="4"/>
          </p:nvPr>
        </p:nvSpPr>
        <p:spPr/>
        <p:txBody>
          <a:bodyPr>
            <a:normAutofit fontScale="70000" lnSpcReduction="20000"/>
          </a:bodyPr>
          <a:lstStyle/>
          <a:p>
            <a:r>
              <a:rPr lang="nl-NL" dirty="0" smtClean="0"/>
              <a:t>Frankrijk</a:t>
            </a:r>
          </a:p>
          <a:p>
            <a:r>
              <a:rPr lang="nl-NL" dirty="0" smtClean="0"/>
              <a:t>Standensamenleving? Ja, de twee standen hadden privileges en het voor het zeggen, de derde stand had niets te zeggen. </a:t>
            </a:r>
          </a:p>
          <a:p>
            <a:r>
              <a:rPr lang="nl-NL" dirty="0" smtClean="0"/>
              <a:t>Katholiek (hier komt de uitbundige kledingstijl e.d. vanaf)</a:t>
            </a:r>
          </a:p>
          <a:p>
            <a:r>
              <a:rPr lang="nl-NL" dirty="0" smtClean="0"/>
              <a:t>Geen godsdienstvrijheid + geen tolerantie</a:t>
            </a:r>
          </a:p>
          <a:p>
            <a:r>
              <a:rPr lang="nl-NL" dirty="0" smtClean="0"/>
              <a:t>De vorst (en adel) maakte de dienst uit in politiek en economie.</a:t>
            </a:r>
          </a:p>
          <a:p>
            <a:r>
              <a:rPr lang="nl-NL" dirty="0" smtClean="0"/>
              <a:t>Politiek: absolute macht </a:t>
            </a:r>
          </a:p>
          <a:p>
            <a:r>
              <a:rPr lang="nl-NL" dirty="0" smtClean="0"/>
              <a:t>Schilderskunst: uitbundig en Koning en adel centrale rol. </a:t>
            </a:r>
          </a:p>
          <a:p>
            <a:r>
              <a:rPr lang="nl-NL" dirty="0" smtClean="0"/>
              <a:t>Bouwkunst: Paleis van </a:t>
            </a:r>
            <a:r>
              <a:rPr lang="nl-NL" dirty="0" err="1" smtClean="0"/>
              <a:t>Versailles</a:t>
            </a:r>
            <a:r>
              <a:rPr lang="nl-NL" dirty="0" smtClean="0"/>
              <a:t> (politieke en culturele centrum)</a:t>
            </a:r>
          </a:p>
          <a:p>
            <a:endParaRPr lang="nl-NL" dirty="0"/>
          </a:p>
        </p:txBody>
      </p:sp>
      <p:sp>
        <p:nvSpPr>
          <p:cNvPr id="9" name="Rechthoekige toelichting 8"/>
          <p:cNvSpPr/>
          <p:nvPr/>
        </p:nvSpPr>
        <p:spPr>
          <a:xfrm>
            <a:off x="433611" y="5930156"/>
            <a:ext cx="7416824" cy="864096"/>
          </a:xfrm>
          <a:prstGeom prst="wedgeRectCallout">
            <a:avLst>
              <a:gd name="adj1" fmla="val -4454"/>
              <a:gd name="adj2" fmla="val -76882"/>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Nog steeds merk je aan de Nederlandse cultuur dat deze een burgerlijk karakter heeft…. Wat kun je vertellen van de huidige Nederlandse cultuur in relatie tot de 17</a:t>
            </a:r>
            <a:r>
              <a:rPr lang="nl-NL" baseline="30000" dirty="0" smtClean="0"/>
              <a:t>e</a:t>
            </a:r>
            <a:r>
              <a:rPr lang="nl-NL" dirty="0" smtClean="0"/>
              <a:t> </a:t>
            </a:r>
            <a:r>
              <a:rPr lang="nl-NL" dirty="0" err="1" smtClean="0"/>
              <a:t>eeuwse</a:t>
            </a:r>
            <a:r>
              <a:rPr lang="nl-NL" dirty="0" smtClean="0"/>
              <a:t> burgerlijke cultuur? </a:t>
            </a:r>
            <a:endParaRPr lang="nl-NL" dirty="0"/>
          </a:p>
        </p:txBody>
      </p:sp>
    </p:spTree>
    <p:extLst>
      <p:ext uri="{BB962C8B-B14F-4D97-AF65-F5344CB8AC3E}">
        <p14:creationId xmlns:p14="http://schemas.microsoft.com/office/powerpoint/2010/main" val="22899950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gtEl>
                                        <p:attrNameLst>
                                          <p:attrName>style.visibility</p:attrName>
                                        </p:attrNameLst>
                                      </p:cBhvr>
                                      <p:to>
                                        <p:strVal val="visible"/>
                                      </p:to>
                                    </p:set>
                                    <p:animEffect transition="in" filter="blinds(horizontal)">
                                      <p:cBhvr>
                                        <p:cTn id="7"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animBg="1"/>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395536" y="188640"/>
            <a:ext cx="8229600" cy="1143000"/>
          </a:xfrm>
        </p:spPr>
        <p:txBody>
          <a:bodyPr>
            <a:normAutofit fontScale="90000"/>
          </a:bodyPr>
          <a:lstStyle/>
          <a:p>
            <a:pPr algn="l"/>
            <a:r>
              <a:rPr lang="nl-NL" sz="4000" b="1" dirty="0" smtClean="0"/>
              <a:t>De Nederlandse Republiek maakt in de 17</a:t>
            </a:r>
            <a:r>
              <a:rPr lang="nl-NL" sz="4000" b="1" baseline="30000" dirty="0" smtClean="0"/>
              <a:t>e</a:t>
            </a:r>
            <a:r>
              <a:rPr lang="nl-NL" sz="4000" b="1" dirty="0" smtClean="0"/>
              <a:t> eeuw een </a:t>
            </a:r>
            <a:r>
              <a:rPr lang="nl-NL" sz="4000" b="1" dirty="0" smtClean="0">
                <a:solidFill>
                  <a:srgbClr val="FF0000"/>
                </a:solidFill>
              </a:rPr>
              <a:t>Gouden Eeuw </a:t>
            </a:r>
            <a:r>
              <a:rPr lang="nl-NL" sz="4000" b="1" dirty="0" smtClean="0"/>
              <a:t>door. </a:t>
            </a:r>
            <a:endParaRPr lang="nl-NL" sz="4000" b="1" dirty="0"/>
          </a:p>
        </p:txBody>
      </p:sp>
      <p:sp>
        <p:nvSpPr>
          <p:cNvPr id="3" name="Tijdelijke aanduiding voor inhoud 2"/>
          <p:cNvSpPr>
            <a:spLocks noGrp="1"/>
          </p:cNvSpPr>
          <p:nvPr>
            <p:ph sz="half" idx="1"/>
          </p:nvPr>
        </p:nvSpPr>
        <p:spPr>
          <a:xfrm>
            <a:off x="179512" y="1772816"/>
            <a:ext cx="4038600" cy="4853136"/>
          </a:xfrm>
        </p:spPr>
        <p:txBody>
          <a:bodyPr>
            <a:normAutofit fontScale="77500" lnSpcReduction="20000"/>
          </a:bodyPr>
          <a:lstStyle/>
          <a:p>
            <a:pPr>
              <a:buNone/>
            </a:pPr>
            <a:r>
              <a:rPr lang="nl-NL" b="1" u="sng" dirty="0" smtClean="0">
                <a:solidFill>
                  <a:srgbClr val="FF0000"/>
                </a:solidFill>
              </a:rPr>
              <a:t>SCHILDERSKUNST</a:t>
            </a:r>
          </a:p>
          <a:p>
            <a:pPr>
              <a:buNone/>
            </a:pPr>
            <a:endParaRPr lang="nl-NL" u="sng" dirty="0" smtClean="0"/>
          </a:p>
          <a:p>
            <a:pPr>
              <a:buNone/>
            </a:pPr>
            <a:r>
              <a:rPr lang="nl-NL" u="sng" dirty="0" smtClean="0"/>
              <a:t>Rembrandt van Rijn</a:t>
            </a:r>
          </a:p>
          <a:p>
            <a:pPr>
              <a:buNone/>
            </a:pPr>
            <a:r>
              <a:rPr lang="nl-NL" u="sng" dirty="0" smtClean="0"/>
              <a:t>Johannes Vermeer</a:t>
            </a:r>
          </a:p>
          <a:p>
            <a:pPr>
              <a:buNone/>
            </a:pPr>
            <a:r>
              <a:rPr lang="nl-NL" u="sng" dirty="0" smtClean="0"/>
              <a:t>Jan Steen</a:t>
            </a:r>
          </a:p>
          <a:p>
            <a:pPr>
              <a:buNone/>
            </a:pPr>
            <a:r>
              <a:rPr lang="nl-NL" u="sng" dirty="0" smtClean="0"/>
              <a:t>Frans Hals</a:t>
            </a:r>
          </a:p>
          <a:p>
            <a:pPr>
              <a:buNone/>
            </a:pPr>
            <a:r>
              <a:rPr lang="nl-NL" dirty="0" smtClean="0"/>
              <a:t>	</a:t>
            </a:r>
            <a:r>
              <a:rPr lang="nl-NL" b="1" dirty="0" smtClean="0"/>
              <a:t>Onderwerpen</a:t>
            </a:r>
            <a:r>
              <a:rPr lang="nl-NL" dirty="0" smtClean="0"/>
              <a:t>: </a:t>
            </a:r>
            <a:r>
              <a:rPr lang="nl-NL" i="1" dirty="0" smtClean="0"/>
              <a:t>landschappen, </a:t>
            </a:r>
          </a:p>
          <a:p>
            <a:pPr>
              <a:buNone/>
            </a:pPr>
            <a:r>
              <a:rPr lang="nl-NL" i="1" dirty="0"/>
              <a:t>	</a:t>
            </a:r>
            <a:r>
              <a:rPr lang="nl-NL" i="1" dirty="0" smtClean="0"/>
              <a:t>stads- dorps en </a:t>
            </a:r>
            <a:r>
              <a:rPr lang="nl-NL" i="1" dirty="0" err="1" smtClean="0"/>
              <a:t>zee-gezichten</a:t>
            </a:r>
            <a:r>
              <a:rPr lang="nl-NL" i="1" dirty="0" smtClean="0"/>
              <a:t>, voorwerpen, (</a:t>
            </a:r>
            <a:r>
              <a:rPr lang="nl-NL" i="1" dirty="0" err="1" smtClean="0"/>
              <a:t>groeps</a:t>
            </a:r>
            <a:r>
              <a:rPr lang="nl-NL" i="1" dirty="0" smtClean="0"/>
              <a:t>)portretten, huiselijke tafereeltjes </a:t>
            </a:r>
          </a:p>
          <a:p>
            <a:pPr>
              <a:buNone/>
            </a:pPr>
            <a:r>
              <a:rPr lang="nl-NL" i="1" dirty="0" smtClean="0"/>
              <a:t>	</a:t>
            </a:r>
            <a:r>
              <a:rPr lang="nl-NL" b="1" dirty="0" smtClean="0"/>
              <a:t>Opdrachtgevers</a:t>
            </a:r>
            <a:r>
              <a:rPr lang="nl-NL" dirty="0" smtClean="0"/>
              <a:t>: </a:t>
            </a:r>
            <a:r>
              <a:rPr lang="nl-NL" i="1" dirty="0" smtClean="0"/>
              <a:t>kooplieden, regenten en andere welgestelde personen / groepen. </a:t>
            </a:r>
          </a:p>
          <a:p>
            <a:pPr>
              <a:buNone/>
            </a:pPr>
            <a:endParaRPr lang="nl-NL" dirty="0" smtClean="0"/>
          </a:p>
        </p:txBody>
      </p:sp>
      <p:sp>
        <p:nvSpPr>
          <p:cNvPr id="5" name="Tijdelijke aanduiding voor inhoud 4"/>
          <p:cNvSpPr>
            <a:spLocks noGrp="1"/>
          </p:cNvSpPr>
          <p:nvPr>
            <p:ph sz="half" idx="2"/>
          </p:nvPr>
        </p:nvSpPr>
        <p:spPr/>
        <p:txBody>
          <a:bodyPr>
            <a:normAutofit fontScale="77500" lnSpcReduction="20000"/>
          </a:bodyPr>
          <a:lstStyle/>
          <a:p>
            <a:endParaRPr lang="nl-NL"/>
          </a:p>
        </p:txBody>
      </p:sp>
      <p:pic>
        <p:nvPicPr>
          <p:cNvPr id="4" name="Picture 2" descr="http://www.zeenz.nl/images/uploads/Rijk.jpg"/>
          <p:cNvPicPr>
            <a:picLocks noChangeAspect="1" noChangeArrowheads="1"/>
          </p:cNvPicPr>
          <p:nvPr/>
        </p:nvPicPr>
        <p:blipFill>
          <a:blip r:embed="rId2" cstate="print"/>
          <a:srcRect/>
          <a:stretch>
            <a:fillRect/>
          </a:stretch>
        </p:blipFill>
        <p:spPr bwMode="auto">
          <a:xfrm>
            <a:off x="4499992" y="1628800"/>
            <a:ext cx="4034501" cy="4869160"/>
          </a:xfrm>
          <a:prstGeom prst="rect">
            <a:avLst/>
          </a:prstGeom>
          <a:noFill/>
        </p:spPr>
      </p:pic>
      <p:sp>
        <p:nvSpPr>
          <p:cNvPr id="8" name="Stroomdiagram: Ponsband 7"/>
          <p:cNvSpPr/>
          <p:nvPr/>
        </p:nvSpPr>
        <p:spPr>
          <a:xfrm rot="21081536">
            <a:off x="556318" y="1873428"/>
            <a:ext cx="8342926" cy="3888432"/>
          </a:xfrm>
          <a:prstGeom prst="flowChartPunchedTape">
            <a:avLst/>
          </a:prstGeom>
          <a:solidFill>
            <a:schemeClr val="bg2">
              <a:lumMod val="9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nl-NL" dirty="0" smtClean="0">
                <a:solidFill>
                  <a:schemeClr val="tx1"/>
                </a:solidFill>
              </a:rPr>
              <a:t>Een </a:t>
            </a:r>
            <a:r>
              <a:rPr lang="nl-NL" dirty="0" smtClean="0">
                <a:solidFill>
                  <a:srgbClr val="FF0000"/>
                </a:solidFill>
              </a:rPr>
              <a:t>Gouden Eeuw </a:t>
            </a:r>
            <a:r>
              <a:rPr lang="nl-NL" dirty="0" smtClean="0">
                <a:solidFill>
                  <a:schemeClr val="tx1"/>
                </a:solidFill>
              </a:rPr>
              <a:t>wil zeggen dat er een lange periode (omstreeks een eeuw) bloei en vooruitgang is op alle gebieden in de maatschappij: </a:t>
            </a:r>
          </a:p>
          <a:p>
            <a:pPr>
              <a:buFont typeface="Arial" pitchFamily="34" charset="0"/>
              <a:buChar char="•"/>
            </a:pPr>
            <a:r>
              <a:rPr lang="nl-NL" dirty="0" smtClean="0">
                <a:solidFill>
                  <a:schemeClr val="tx1"/>
                </a:solidFill>
              </a:rPr>
              <a:t>Economie zorgt voor veel welvaart</a:t>
            </a:r>
          </a:p>
          <a:p>
            <a:pPr>
              <a:buFont typeface="Arial" pitchFamily="34" charset="0"/>
              <a:buChar char="•"/>
            </a:pPr>
            <a:r>
              <a:rPr lang="nl-NL" dirty="0" smtClean="0">
                <a:solidFill>
                  <a:schemeClr val="tx1"/>
                </a:solidFill>
              </a:rPr>
              <a:t>Kunst zorg voor veel productie van kunstwerken (schilderskunst, dichtkunst, bouwkunst)</a:t>
            </a:r>
          </a:p>
          <a:p>
            <a:pPr>
              <a:buFont typeface="Arial" pitchFamily="34" charset="0"/>
              <a:buChar char="•"/>
            </a:pPr>
            <a:r>
              <a:rPr lang="nl-NL" dirty="0" smtClean="0">
                <a:solidFill>
                  <a:schemeClr val="tx1"/>
                </a:solidFill>
              </a:rPr>
              <a:t>Wetenschap zorgt voor veel ontdekkingen en uitvindingen</a:t>
            </a:r>
            <a:endParaRPr lang="nl-NL" dirty="0">
              <a:solidFill>
                <a:schemeClr val="tx1"/>
              </a:solidFill>
            </a:endParaRPr>
          </a:p>
        </p:txBody>
      </p:sp>
      <p:sp>
        <p:nvSpPr>
          <p:cNvPr id="6" name="Rechthoek 5"/>
          <p:cNvSpPr/>
          <p:nvPr/>
        </p:nvSpPr>
        <p:spPr>
          <a:xfrm>
            <a:off x="1735689" y="5784681"/>
            <a:ext cx="4572000" cy="923330"/>
          </a:xfrm>
          <a:prstGeom prst="rect">
            <a:avLst/>
          </a:prstGeom>
        </p:spPr>
        <p:txBody>
          <a:bodyPr>
            <a:spAutoFit/>
          </a:bodyPr>
          <a:lstStyle/>
          <a:p>
            <a:r>
              <a:rPr lang="nl-NL" dirty="0">
                <a:hlinkClick r:id="rId3"/>
              </a:rPr>
              <a:t>https://www.schooltv.nl/video/eenvandaag-in-de-klas-schuttersportretten-uit-de-gouden-eeuw/</a:t>
            </a:r>
            <a:endParaRPr lang="nl-NL"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dissolve">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9" presetClass="exit" presetSubtype="0" fill="hold" grpId="0" nodeType="clickEffect">
                                  <p:stCondLst>
                                    <p:cond delay="0"/>
                                  </p:stCondLst>
                                  <p:childTnLst>
                                    <p:animEffect transition="out" filter="dissolve">
                                      <p:cBhvr>
                                        <p:cTn id="11" dur="500"/>
                                        <p:tgtEl>
                                          <p:spTgt spid="8"/>
                                        </p:tgtEl>
                                      </p:cBhvr>
                                    </p:animEffect>
                                    <p:set>
                                      <p:cBhvr>
                                        <p:cTn id="12" dur="1" fill="hold">
                                          <p:stCondLst>
                                            <p:cond delay="499"/>
                                          </p:stCondLst>
                                        </p:cTn>
                                        <p:tgtEl>
                                          <p:spTgt spid="8"/>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animBg="1"/>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dirty="0" smtClean="0"/>
              <a:t>Rembrandt van Rijn</a:t>
            </a:r>
            <a:endParaRPr lang="nl-NL" dirty="0"/>
          </a:p>
        </p:txBody>
      </p:sp>
      <p:pic>
        <p:nvPicPr>
          <p:cNvPr id="1026" name="Picture 2" descr="http://homepages.cwi.nl/~paulv/images/belshazzar.jpg">
            <a:hlinkClick r:id="rId2"/>
          </p:cNvPr>
          <p:cNvPicPr>
            <a:picLocks noChangeAspect="1" noChangeArrowheads="1"/>
          </p:cNvPicPr>
          <p:nvPr/>
        </p:nvPicPr>
        <p:blipFill>
          <a:blip r:embed="rId3" cstate="print"/>
          <a:srcRect/>
          <a:stretch>
            <a:fillRect/>
          </a:stretch>
        </p:blipFill>
        <p:spPr bwMode="auto">
          <a:xfrm>
            <a:off x="-180528" y="-171400"/>
            <a:ext cx="9877425" cy="7810500"/>
          </a:xfrm>
          <a:prstGeom prst="rect">
            <a:avLst/>
          </a:prstGeom>
          <a:noFill/>
        </p:spPr>
      </p:pic>
      <p:sp>
        <p:nvSpPr>
          <p:cNvPr id="5" name="Afgeronde rechthoek 4"/>
          <p:cNvSpPr/>
          <p:nvPr/>
        </p:nvSpPr>
        <p:spPr>
          <a:xfrm>
            <a:off x="395536" y="0"/>
            <a:ext cx="2592288" cy="83671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Rembrandt van Rijn</a:t>
            </a:r>
            <a:endParaRPr lang="nl-NL" dirty="0"/>
          </a:p>
        </p:txBody>
      </p:sp>
    </p:spTree>
  </p:cSld>
  <p:clrMapOvr>
    <a:masterClrMapping/>
  </p:clrMapOv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24578" name="Picture 2" descr="http://upload.wikimedia.org/wikipedia/commons/b/b2/Rembrandt_Van_Rijn,_Die_Anatomiestunde_des_Dr._Nicolaes_Tulp.jpg">
            <a:hlinkClick r:id="rId2"/>
          </p:cNvPr>
          <p:cNvPicPr>
            <a:picLocks noChangeAspect="1" noChangeArrowheads="1"/>
          </p:cNvPicPr>
          <p:nvPr/>
        </p:nvPicPr>
        <p:blipFill>
          <a:blip r:embed="rId3" cstate="print"/>
          <a:srcRect/>
          <a:stretch>
            <a:fillRect/>
          </a:stretch>
        </p:blipFill>
        <p:spPr bwMode="auto">
          <a:xfrm>
            <a:off x="0" y="-742951"/>
            <a:ext cx="10144125" cy="7600951"/>
          </a:xfrm>
          <a:prstGeom prst="rect">
            <a:avLst/>
          </a:prstGeom>
          <a:noFill/>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25602" name="Picture 2" descr="http://emptyeasel.com/wp-content/uploads/2007/02/rembrandt-self-portrait-1629.jpg">
            <a:hlinkClick r:id="rId2"/>
          </p:cNvPr>
          <p:cNvPicPr>
            <a:picLocks noChangeAspect="1" noChangeArrowheads="1"/>
          </p:cNvPicPr>
          <p:nvPr/>
        </p:nvPicPr>
        <p:blipFill>
          <a:blip r:embed="rId3" cstate="print"/>
          <a:srcRect/>
          <a:stretch>
            <a:fillRect/>
          </a:stretch>
        </p:blipFill>
        <p:spPr bwMode="auto">
          <a:xfrm>
            <a:off x="1259632" y="123240"/>
            <a:ext cx="6120680" cy="6732748"/>
          </a:xfrm>
          <a:prstGeom prst="rect">
            <a:avLst/>
          </a:prstGeom>
          <a:noFill/>
        </p:spPr>
      </p:pic>
    </p:spTree>
  </p:cSld>
  <p:clrMapOvr>
    <a:masterClrMapping/>
  </p:clrMapOvr>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26626" name="Picture 2" descr="http://upload.wikimedia.org/wikipedia/commons/5/5a/Johannes_Vermeer_-_De_melkmeid.jpg"/>
          <p:cNvPicPr>
            <a:picLocks noChangeAspect="1" noChangeArrowheads="1"/>
          </p:cNvPicPr>
          <p:nvPr/>
        </p:nvPicPr>
        <p:blipFill>
          <a:blip r:embed="rId2" cstate="print"/>
          <a:srcRect/>
          <a:stretch>
            <a:fillRect/>
          </a:stretch>
        </p:blipFill>
        <p:spPr bwMode="auto">
          <a:xfrm>
            <a:off x="2699792" y="6088"/>
            <a:ext cx="6120680" cy="6851912"/>
          </a:xfrm>
          <a:prstGeom prst="rect">
            <a:avLst/>
          </a:prstGeom>
          <a:noFill/>
        </p:spPr>
      </p:pic>
      <p:sp>
        <p:nvSpPr>
          <p:cNvPr id="5" name="Afgeronde rechthoek 4"/>
          <p:cNvSpPr/>
          <p:nvPr/>
        </p:nvSpPr>
        <p:spPr>
          <a:xfrm>
            <a:off x="107504" y="692696"/>
            <a:ext cx="2664296" cy="156247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nl-NL" dirty="0" smtClean="0"/>
              <a:t>Johannes Vermeer</a:t>
            </a:r>
            <a:endParaRPr lang="nl-NL" dirty="0"/>
          </a:p>
        </p:txBody>
      </p:sp>
      <p:pic>
        <p:nvPicPr>
          <p:cNvPr id="4098" name="Picture 2" descr="http://vermeer0708.files.wordpress.com/2011/05/balance3.jpeg"/>
          <p:cNvPicPr>
            <a:picLocks noChangeAspect="1" noChangeArrowheads="1"/>
          </p:cNvPicPr>
          <p:nvPr/>
        </p:nvPicPr>
        <p:blipFill>
          <a:blip r:embed="rId3" cstate="print"/>
          <a:srcRect/>
          <a:stretch>
            <a:fillRect/>
          </a:stretch>
        </p:blipFill>
        <p:spPr bwMode="auto">
          <a:xfrm>
            <a:off x="2843808" y="240187"/>
            <a:ext cx="5832648" cy="6617813"/>
          </a:xfrm>
          <a:prstGeom prst="rect">
            <a:avLst/>
          </a:prstGeom>
          <a:noFill/>
        </p:spPr>
      </p:pic>
      <p:pic>
        <p:nvPicPr>
          <p:cNvPr id="4100" name="Picture 4" descr="http://www.ibiblio.org/wm/paint/auth/vermeer/i/concert.jpg"/>
          <p:cNvPicPr>
            <a:picLocks noChangeAspect="1" noChangeArrowheads="1"/>
          </p:cNvPicPr>
          <p:nvPr/>
        </p:nvPicPr>
        <p:blipFill>
          <a:blip r:embed="rId4" cstate="print"/>
          <a:srcRect/>
          <a:stretch>
            <a:fillRect/>
          </a:stretch>
        </p:blipFill>
        <p:spPr bwMode="auto">
          <a:xfrm>
            <a:off x="2699792" y="-36559"/>
            <a:ext cx="6120680" cy="6894560"/>
          </a:xfrm>
          <a:prstGeom prst="rect">
            <a:avLst/>
          </a:prstGeom>
          <a:noFill/>
        </p:spPr>
      </p:pic>
      <p:pic>
        <p:nvPicPr>
          <p:cNvPr id="4102" name="Picture 6" descr="http://www.essentialart.com/sw/Vermeer_The_Letter.jpg"/>
          <p:cNvPicPr>
            <a:picLocks noChangeAspect="1" noChangeArrowheads="1"/>
          </p:cNvPicPr>
          <p:nvPr/>
        </p:nvPicPr>
        <p:blipFill>
          <a:blip r:embed="rId5" cstate="print"/>
          <a:srcRect/>
          <a:stretch>
            <a:fillRect/>
          </a:stretch>
        </p:blipFill>
        <p:spPr bwMode="auto">
          <a:xfrm>
            <a:off x="2843808" y="-82530"/>
            <a:ext cx="5760640" cy="6940530"/>
          </a:xfrm>
          <a:prstGeom prst="rect">
            <a:avLst/>
          </a:prstGeom>
          <a:noFill/>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nodeType="clickEffect">
                                  <p:stCondLst>
                                    <p:cond delay="0"/>
                                  </p:stCondLst>
                                  <p:childTnLst>
                                    <p:set>
                                      <p:cBhvr>
                                        <p:cTn id="6" dur="1" fill="hold">
                                          <p:stCondLst>
                                            <p:cond delay="0"/>
                                          </p:stCondLst>
                                        </p:cTn>
                                        <p:tgtEl>
                                          <p:spTgt spid="4098"/>
                                        </p:tgtEl>
                                        <p:attrNameLst>
                                          <p:attrName>style.visibility</p:attrName>
                                        </p:attrNameLst>
                                      </p:cBhvr>
                                      <p:to>
                                        <p:strVal val="visible"/>
                                      </p:to>
                                    </p:set>
                                    <p:animEffect transition="in" filter="dissolve">
                                      <p:cBhvr>
                                        <p:cTn id="7" dur="500"/>
                                        <p:tgtEl>
                                          <p:spTgt spid="4098"/>
                                        </p:tgtEl>
                                      </p:cBhvr>
                                    </p:animEffect>
                                  </p:childTnLst>
                                </p:cTn>
                              </p:par>
                            </p:childTnLst>
                          </p:cTn>
                        </p:par>
                      </p:childTnLst>
                    </p:cTn>
                  </p:par>
                  <p:par>
                    <p:cTn id="8" fill="hold">
                      <p:stCondLst>
                        <p:cond delay="indefinite"/>
                      </p:stCondLst>
                      <p:childTnLst>
                        <p:par>
                          <p:cTn id="9" fill="hold">
                            <p:stCondLst>
                              <p:cond delay="0"/>
                            </p:stCondLst>
                            <p:childTnLst>
                              <p:par>
                                <p:cTn id="10" presetID="9" presetClass="entr" presetSubtype="0" fill="hold" nodeType="clickEffect">
                                  <p:stCondLst>
                                    <p:cond delay="0"/>
                                  </p:stCondLst>
                                  <p:childTnLst>
                                    <p:set>
                                      <p:cBhvr>
                                        <p:cTn id="11" dur="1" fill="hold">
                                          <p:stCondLst>
                                            <p:cond delay="0"/>
                                          </p:stCondLst>
                                        </p:cTn>
                                        <p:tgtEl>
                                          <p:spTgt spid="4100"/>
                                        </p:tgtEl>
                                        <p:attrNameLst>
                                          <p:attrName>style.visibility</p:attrName>
                                        </p:attrNameLst>
                                      </p:cBhvr>
                                      <p:to>
                                        <p:strVal val="visible"/>
                                      </p:to>
                                    </p:set>
                                    <p:animEffect transition="in" filter="dissolve">
                                      <p:cBhvr>
                                        <p:cTn id="12" dur="500"/>
                                        <p:tgtEl>
                                          <p:spTgt spid="4100"/>
                                        </p:tgtEl>
                                      </p:cBhvr>
                                    </p:animEffect>
                                  </p:childTnLst>
                                </p:cTn>
                              </p:par>
                            </p:childTnLst>
                          </p:cTn>
                        </p:par>
                      </p:childTnLst>
                    </p:cTn>
                  </p:par>
                  <p:par>
                    <p:cTn id="13" fill="hold">
                      <p:stCondLst>
                        <p:cond delay="indefinite"/>
                      </p:stCondLst>
                      <p:childTnLst>
                        <p:par>
                          <p:cTn id="14" fill="hold">
                            <p:stCondLst>
                              <p:cond delay="0"/>
                            </p:stCondLst>
                            <p:childTnLst>
                              <p:par>
                                <p:cTn id="15" presetID="9" presetClass="entr" presetSubtype="0" fill="hold" nodeType="clickEffect">
                                  <p:stCondLst>
                                    <p:cond delay="0"/>
                                  </p:stCondLst>
                                  <p:childTnLst>
                                    <p:set>
                                      <p:cBhvr>
                                        <p:cTn id="16" dur="1" fill="hold">
                                          <p:stCondLst>
                                            <p:cond delay="0"/>
                                          </p:stCondLst>
                                        </p:cTn>
                                        <p:tgtEl>
                                          <p:spTgt spid="4102"/>
                                        </p:tgtEl>
                                        <p:attrNameLst>
                                          <p:attrName>style.visibility</p:attrName>
                                        </p:attrNameLst>
                                      </p:cBhvr>
                                      <p:to>
                                        <p:strVal val="visible"/>
                                      </p:to>
                                    </p:set>
                                    <p:animEffect transition="in" filter="dissolve">
                                      <p:cBhvr>
                                        <p:cTn id="17" dur="500"/>
                                        <p:tgtEl>
                                          <p:spTgt spid="410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endParaRPr lang="nl-NL"/>
          </a:p>
        </p:txBody>
      </p:sp>
      <p:pic>
        <p:nvPicPr>
          <p:cNvPr id="27650" name="Picture 2" descr="Created around 1665 by a Dutch master Johannes Vermeer van Delft and currently on display in Mauritshuis museum in The Hague, Netherlands, this work of a Dutch master had been all but completely ignored during his lifetime and for many years after his death in 1675. Vermeers works are rare - only about 35 are attributed to him. They are prised for the skill with which he used the effects of light and color and for the poetic quality of his images. The Girl with a Pearl Earring was rediscovered in 1882 and is considered one of the greatest works of the Western art. It had been rightfully called Dutch Mona Lisa. Many believe that the girl in this painting is Vermeer's youngest daughter, Maria. Free fine art computer desktop wallpaper."/>
          <p:cNvPicPr>
            <a:picLocks noChangeAspect="1" noChangeArrowheads="1"/>
          </p:cNvPicPr>
          <p:nvPr/>
        </p:nvPicPr>
        <p:blipFill>
          <a:blip r:embed="rId2" cstate="print"/>
          <a:srcRect/>
          <a:stretch>
            <a:fillRect/>
          </a:stretch>
        </p:blipFill>
        <p:spPr bwMode="auto">
          <a:xfrm>
            <a:off x="0" y="-963488"/>
            <a:ext cx="12192000" cy="9144001"/>
          </a:xfrm>
          <a:prstGeom prst="rect">
            <a:avLst/>
          </a:prstGeom>
          <a:noFill/>
        </p:spPr>
      </p:pic>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thema">
  <a:themeElements>
    <a:clrScheme name="Kantoor">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259</TotalTime>
  <Words>844</Words>
  <Application>Microsoft Office PowerPoint</Application>
  <PresentationFormat>Diavoorstelling (4:3)</PresentationFormat>
  <Paragraphs>127</Paragraphs>
  <Slides>20</Slides>
  <Notes>0</Notes>
  <HiddenSlides>0</HiddenSlides>
  <MMClips>0</MMClips>
  <ScaleCrop>false</ScaleCrop>
  <HeadingPairs>
    <vt:vector size="6" baseType="variant">
      <vt:variant>
        <vt:lpstr>Gebruikte lettertypen</vt:lpstr>
      </vt:variant>
      <vt:variant>
        <vt:i4>3</vt:i4>
      </vt:variant>
      <vt:variant>
        <vt:lpstr>Thema</vt:lpstr>
      </vt:variant>
      <vt:variant>
        <vt:i4>1</vt:i4>
      </vt:variant>
      <vt:variant>
        <vt:lpstr>Diatitels</vt:lpstr>
      </vt:variant>
      <vt:variant>
        <vt:i4>20</vt:i4>
      </vt:variant>
    </vt:vector>
  </HeadingPairs>
  <TitlesOfParts>
    <vt:vector size="24" baseType="lpstr">
      <vt:lpstr>Arial</vt:lpstr>
      <vt:lpstr>Calibri</vt:lpstr>
      <vt:lpstr>Wingdings</vt:lpstr>
      <vt:lpstr>Office-thema</vt:lpstr>
      <vt:lpstr>Paragraaf 5.2 Burgerlijke cultuur en hofcultuur</vt:lpstr>
      <vt:lpstr>De Republiek der Zeven Verenigde Nederlanden vanaf 1581</vt:lpstr>
      <vt:lpstr>Een vergelijking tussen de burgerlijke cultuur en de hofcultuur</vt:lpstr>
      <vt:lpstr>De Nederlandse Republiek maakt in de 17e eeuw een Gouden Eeuw door. </vt:lpstr>
      <vt:lpstr>Rembrandt van Rijn</vt:lpstr>
      <vt:lpstr>PowerPoint-presentatie</vt:lpstr>
      <vt:lpstr>PowerPoint-presentatie</vt:lpstr>
      <vt:lpstr>PowerPoint-presentatie</vt:lpstr>
      <vt:lpstr>PowerPoint-presentatie</vt:lpstr>
      <vt:lpstr>PowerPoint-presentatie</vt:lpstr>
      <vt:lpstr>PowerPoint-presentatie</vt:lpstr>
      <vt:lpstr>PowerPoint-presentatie</vt:lpstr>
      <vt:lpstr>PowerPoint-presentatie</vt:lpstr>
      <vt:lpstr>Gouden eeuw: literatuur</vt:lpstr>
      <vt:lpstr>Gouden eeuw: wetenschap </vt:lpstr>
      <vt:lpstr>PowerPoint-presentatie</vt:lpstr>
      <vt:lpstr>Franse Hofcultuur: een paar voorbeelden (koning en adel centraal)</vt:lpstr>
      <vt:lpstr>PowerPoint-presentatie</vt:lpstr>
      <vt:lpstr>PowerPoint-presentatie</vt:lpstr>
      <vt:lpstr>Opdracht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Paragraaf 6.2 De Gouden Eeuw van Nederland</dc:title>
  <dc:creator>Kristel Biemans</dc:creator>
  <cp:lastModifiedBy>Biemans, KJA (Kristel)</cp:lastModifiedBy>
  <cp:revision>62</cp:revision>
  <dcterms:created xsi:type="dcterms:W3CDTF">2013-06-04T06:45:20Z</dcterms:created>
  <dcterms:modified xsi:type="dcterms:W3CDTF">2018-03-21T19:30:49Z</dcterms:modified>
</cp:coreProperties>
</file>