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77" r:id="rId4"/>
    <p:sldId id="258" r:id="rId5"/>
    <p:sldId id="260" r:id="rId6"/>
    <p:sldId id="261" r:id="rId7"/>
    <p:sldId id="262" r:id="rId8"/>
    <p:sldId id="276" r:id="rId9"/>
    <p:sldId id="280" r:id="rId10"/>
    <p:sldId id="263" r:id="rId11"/>
    <p:sldId id="259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8" r:id="rId25"/>
    <p:sldId id="281" r:id="rId2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Stijl, thema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9BBFA8-3D24-4E1A-BB54-6BCB0929A976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482DA600-FE1F-4E61-81A3-CF9F604BCEEC}">
      <dgm:prSet phldrT="[Tekst]"/>
      <dgm:spPr/>
      <dgm:t>
        <a:bodyPr/>
        <a:lstStyle/>
        <a:p>
          <a:r>
            <a:rPr lang="nl-NL" dirty="0" smtClean="0"/>
            <a:t>Variatie</a:t>
          </a:r>
          <a:endParaRPr lang="nl-NL" dirty="0"/>
        </a:p>
      </dgm:t>
    </dgm:pt>
    <dgm:pt modelId="{E24D01B0-3A5D-44E6-860F-361F73BCDC67}" type="parTrans" cxnId="{86B66818-4927-40D7-9297-26626CBACD0F}">
      <dgm:prSet/>
      <dgm:spPr/>
      <dgm:t>
        <a:bodyPr/>
        <a:lstStyle/>
        <a:p>
          <a:endParaRPr lang="nl-NL"/>
        </a:p>
      </dgm:t>
    </dgm:pt>
    <dgm:pt modelId="{3D0502E7-D189-4B67-8A33-674517B0DA01}" type="sibTrans" cxnId="{86B66818-4927-40D7-9297-26626CBACD0F}">
      <dgm:prSet/>
      <dgm:spPr/>
      <dgm:t>
        <a:bodyPr/>
        <a:lstStyle/>
        <a:p>
          <a:endParaRPr lang="nl-NL"/>
        </a:p>
      </dgm:t>
    </dgm:pt>
    <dgm:pt modelId="{BDA09A9F-0E25-46A3-A96D-B52A83A5328E}">
      <dgm:prSet phldrT="[Tekst]"/>
      <dgm:spPr/>
      <dgm:t>
        <a:bodyPr/>
        <a:lstStyle/>
        <a:p>
          <a:r>
            <a:rPr lang="nl-NL" dirty="0" smtClean="0"/>
            <a:t>Selectie</a:t>
          </a:r>
          <a:endParaRPr lang="nl-NL" dirty="0"/>
        </a:p>
      </dgm:t>
    </dgm:pt>
    <dgm:pt modelId="{4E2A4D5E-90F0-4ECE-9B12-1EB9417A34AA}" type="parTrans" cxnId="{CECED2E1-63B1-44B8-83D1-047FCED63BAD}">
      <dgm:prSet/>
      <dgm:spPr/>
      <dgm:t>
        <a:bodyPr/>
        <a:lstStyle/>
        <a:p>
          <a:endParaRPr lang="nl-NL"/>
        </a:p>
      </dgm:t>
    </dgm:pt>
    <dgm:pt modelId="{4D36DC59-3445-4D4C-B0C9-6E3B27849F92}" type="sibTrans" cxnId="{CECED2E1-63B1-44B8-83D1-047FCED63BAD}">
      <dgm:prSet/>
      <dgm:spPr/>
      <dgm:t>
        <a:bodyPr/>
        <a:lstStyle/>
        <a:p>
          <a:endParaRPr lang="nl-NL"/>
        </a:p>
      </dgm:t>
    </dgm:pt>
    <dgm:pt modelId="{2DFE1F42-81CA-44DA-9F4B-239F6799D126}">
      <dgm:prSet phldrT="[Tekst]"/>
      <dgm:spPr/>
      <dgm:t>
        <a:bodyPr/>
        <a:lstStyle/>
        <a:p>
          <a:r>
            <a:rPr lang="nl-NL" dirty="0" smtClean="0"/>
            <a:t>Erfelijkheid</a:t>
          </a:r>
          <a:endParaRPr lang="nl-NL" dirty="0"/>
        </a:p>
      </dgm:t>
    </dgm:pt>
    <dgm:pt modelId="{323F0CCE-EAE3-420F-A6AB-CC90E6A6B453}" type="parTrans" cxnId="{1BEC1D89-F498-4C66-9084-2315A7C0CEE6}">
      <dgm:prSet/>
      <dgm:spPr/>
      <dgm:t>
        <a:bodyPr/>
        <a:lstStyle/>
        <a:p>
          <a:endParaRPr lang="nl-NL"/>
        </a:p>
      </dgm:t>
    </dgm:pt>
    <dgm:pt modelId="{6BD41BF3-EDF5-4DF9-BD29-3A0507F3B8E0}" type="sibTrans" cxnId="{1BEC1D89-F498-4C66-9084-2315A7C0CEE6}">
      <dgm:prSet/>
      <dgm:spPr/>
      <dgm:t>
        <a:bodyPr/>
        <a:lstStyle/>
        <a:p>
          <a:endParaRPr lang="nl-NL"/>
        </a:p>
      </dgm:t>
    </dgm:pt>
    <dgm:pt modelId="{6A6FADCB-0760-451A-B4F2-28A2D0A2D619}" type="pres">
      <dgm:prSet presAssocID="{869BBFA8-3D24-4E1A-BB54-6BCB0929A97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EA1D2D96-26D9-4358-A1B5-DEB1FEF7CF54}" type="pres">
      <dgm:prSet presAssocID="{482DA600-FE1F-4E61-81A3-CF9F604BCEE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60A565A-D8D1-4410-A42B-37B74DA7E2B9}" type="pres">
      <dgm:prSet presAssocID="{482DA600-FE1F-4E61-81A3-CF9F604BCEEC}" presName="spNode" presStyleCnt="0"/>
      <dgm:spPr/>
    </dgm:pt>
    <dgm:pt modelId="{62EF7AE4-DD12-474E-8F48-6475FB86B919}" type="pres">
      <dgm:prSet presAssocID="{3D0502E7-D189-4B67-8A33-674517B0DA01}" presName="sibTrans" presStyleLbl="sibTrans1D1" presStyleIdx="0" presStyleCnt="3"/>
      <dgm:spPr/>
      <dgm:t>
        <a:bodyPr/>
        <a:lstStyle/>
        <a:p>
          <a:endParaRPr lang="nl-NL"/>
        </a:p>
      </dgm:t>
    </dgm:pt>
    <dgm:pt modelId="{41825AF9-9311-42A6-B125-F801977F201E}" type="pres">
      <dgm:prSet presAssocID="{BDA09A9F-0E25-46A3-A96D-B52A83A5328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5B5C8B2-3C31-4A47-9D8E-588B29C61DCF}" type="pres">
      <dgm:prSet presAssocID="{BDA09A9F-0E25-46A3-A96D-B52A83A5328E}" presName="spNode" presStyleCnt="0"/>
      <dgm:spPr/>
    </dgm:pt>
    <dgm:pt modelId="{B2CAA9AE-1ECD-40AB-99B1-82AA5A0B37B0}" type="pres">
      <dgm:prSet presAssocID="{4D36DC59-3445-4D4C-B0C9-6E3B27849F92}" presName="sibTrans" presStyleLbl="sibTrans1D1" presStyleIdx="1" presStyleCnt="3"/>
      <dgm:spPr/>
      <dgm:t>
        <a:bodyPr/>
        <a:lstStyle/>
        <a:p>
          <a:endParaRPr lang="nl-NL"/>
        </a:p>
      </dgm:t>
    </dgm:pt>
    <dgm:pt modelId="{00A7E1AF-AD22-42A0-AAAB-00D607C11E6B}" type="pres">
      <dgm:prSet presAssocID="{2DFE1F42-81CA-44DA-9F4B-239F6799D12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6E3ADFA8-B08B-46A1-89DE-603E73D3099F}" type="pres">
      <dgm:prSet presAssocID="{2DFE1F42-81CA-44DA-9F4B-239F6799D126}" presName="spNode" presStyleCnt="0"/>
      <dgm:spPr/>
    </dgm:pt>
    <dgm:pt modelId="{0995B9DB-AAB0-434E-BF88-12E2B1CE16F4}" type="pres">
      <dgm:prSet presAssocID="{6BD41BF3-EDF5-4DF9-BD29-3A0507F3B8E0}" presName="sibTrans" presStyleLbl="sibTrans1D1" presStyleIdx="2" presStyleCnt="3"/>
      <dgm:spPr/>
      <dgm:t>
        <a:bodyPr/>
        <a:lstStyle/>
        <a:p>
          <a:endParaRPr lang="nl-NL"/>
        </a:p>
      </dgm:t>
    </dgm:pt>
  </dgm:ptLst>
  <dgm:cxnLst>
    <dgm:cxn modelId="{50DB3647-4335-4CAE-AF50-194EEAEB1D52}" type="presOf" srcId="{2DFE1F42-81CA-44DA-9F4B-239F6799D126}" destId="{00A7E1AF-AD22-42A0-AAAB-00D607C11E6B}" srcOrd="0" destOrd="0" presId="urn:microsoft.com/office/officeart/2005/8/layout/cycle6"/>
    <dgm:cxn modelId="{86B66818-4927-40D7-9297-26626CBACD0F}" srcId="{869BBFA8-3D24-4E1A-BB54-6BCB0929A976}" destId="{482DA600-FE1F-4E61-81A3-CF9F604BCEEC}" srcOrd="0" destOrd="0" parTransId="{E24D01B0-3A5D-44E6-860F-361F73BCDC67}" sibTransId="{3D0502E7-D189-4B67-8A33-674517B0DA01}"/>
    <dgm:cxn modelId="{CECED2E1-63B1-44B8-83D1-047FCED63BAD}" srcId="{869BBFA8-3D24-4E1A-BB54-6BCB0929A976}" destId="{BDA09A9F-0E25-46A3-A96D-B52A83A5328E}" srcOrd="1" destOrd="0" parTransId="{4E2A4D5E-90F0-4ECE-9B12-1EB9417A34AA}" sibTransId="{4D36DC59-3445-4D4C-B0C9-6E3B27849F92}"/>
    <dgm:cxn modelId="{FF6CED40-41E5-49BB-AFFC-A571FF4DFBD4}" type="presOf" srcId="{4D36DC59-3445-4D4C-B0C9-6E3B27849F92}" destId="{B2CAA9AE-1ECD-40AB-99B1-82AA5A0B37B0}" srcOrd="0" destOrd="0" presId="urn:microsoft.com/office/officeart/2005/8/layout/cycle6"/>
    <dgm:cxn modelId="{06E2B466-2F08-4B4C-BB7E-B985EA39DEDB}" type="presOf" srcId="{869BBFA8-3D24-4E1A-BB54-6BCB0929A976}" destId="{6A6FADCB-0760-451A-B4F2-28A2D0A2D619}" srcOrd="0" destOrd="0" presId="urn:microsoft.com/office/officeart/2005/8/layout/cycle6"/>
    <dgm:cxn modelId="{58BB686A-F9AC-46DD-A376-AB14216A2B57}" type="presOf" srcId="{6BD41BF3-EDF5-4DF9-BD29-3A0507F3B8E0}" destId="{0995B9DB-AAB0-434E-BF88-12E2B1CE16F4}" srcOrd="0" destOrd="0" presId="urn:microsoft.com/office/officeart/2005/8/layout/cycle6"/>
    <dgm:cxn modelId="{F642D416-1D7B-4EBD-86CC-453FB73D6283}" type="presOf" srcId="{482DA600-FE1F-4E61-81A3-CF9F604BCEEC}" destId="{EA1D2D96-26D9-4358-A1B5-DEB1FEF7CF54}" srcOrd="0" destOrd="0" presId="urn:microsoft.com/office/officeart/2005/8/layout/cycle6"/>
    <dgm:cxn modelId="{1BEC1D89-F498-4C66-9084-2315A7C0CEE6}" srcId="{869BBFA8-3D24-4E1A-BB54-6BCB0929A976}" destId="{2DFE1F42-81CA-44DA-9F4B-239F6799D126}" srcOrd="2" destOrd="0" parTransId="{323F0CCE-EAE3-420F-A6AB-CC90E6A6B453}" sibTransId="{6BD41BF3-EDF5-4DF9-BD29-3A0507F3B8E0}"/>
    <dgm:cxn modelId="{5B2674F1-5A30-4C8F-9E00-29EB589355EF}" type="presOf" srcId="{BDA09A9F-0E25-46A3-A96D-B52A83A5328E}" destId="{41825AF9-9311-42A6-B125-F801977F201E}" srcOrd="0" destOrd="0" presId="urn:microsoft.com/office/officeart/2005/8/layout/cycle6"/>
    <dgm:cxn modelId="{07F72E04-0078-4905-A4DF-6E573ABACD00}" type="presOf" srcId="{3D0502E7-D189-4B67-8A33-674517B0DA01}" destId="{62EF7AE4-DD12-474E-8F48-6475FB86B919}" srcOrd="0" destOrd="0" presId="urn:microsoft.com/office/officeart/2005/8/layout/cycle6"/>
    <dgm:cxn modelId="{68CD2596-EEBF-4DFF-961B-814D593AB875}" type="presParOf" srcId="{6A6FADCB-0760-451A-B4F2-28A2D0A2D619}" destId="{EA1D2D96-26D9-4358-A1B5-DEB1FEF7CF54}" srcOrd="0" destOrd="0" presId="urn:microsoft.com/office/officeart/2005/8/layout/cycle6"/>
    <dgm:cxn modelId="{4D5AB916-D201-4B49-AB2A-E01B2F57AA21}" type="presParOf" srcId="{6A6FADCB-0760-451A-B4F2-28A2D0A2D619}" destId="{B60A565A-D8D1-4410-A42B-37B74DA7E2B9}" srcOrd="1" destOrd="0" presId="urn:microsoft.com/office/officeart/2005/8/layout/cycle6"/>
    <dgm:cxn modelId="{A80DCE05-1345-4A4A-A475-6BCFF2ED3CFF}" type="presParOf" srcId="{6A6FADCB-0760-451A-B4F2-28A2D0A2D619}" destId="{62EF7AE4-DD12-474E-8F48-6475FB86B919}" srcOrd="2" destOrd="0" presId="urn:microsoft.com/office/officeart/2005/8/layout/cycle6"/>
    <dgm:cxn modelId="{148D72F3-296C-4919-8F49-8AADFAE10EF2}" type="presParOf" srcId="{6A6FADCB-0760-451A-B4F2-28A2D0A2D619}" destId="{41825AF9-9311-42A6-B125-F801977F201E}" srcOrd="3" destOrd="0" presId="urn:microsoft.com/office/officeart/2005/8/layout/cycle6"/>
    <dgm:cxn modelId="{330B1FFF-FEFE-47D8-A77F-B4C2E143C067}" type="presParOf" srcId="{6A6FADCB-0760-451A-B4F2-28A2D0A2D619}" destId="{B5B5C8B2-3C31-4A47-9D8E-588B29C61DCF}" srcOrd="4" destOrd="0" presId="urn:microsoft.com/office/officeart/2005/8/layout/cycle6"/>
    <dgm:cxn modelId="{4EA1D4AD-8089-458C-B18E-72B36E82ED16}" type="presParOf" srcId="{6A6FADCB-0760-451A-B4F2-28A2D0A2D619}" destId="{B2CAA9AE-1ECD-40AB-99B1-82AA5A0B37B0}" srcOrd="5" destOrd="0" presId="urn:microsoft.com/office/officeart/2005/8/layout/cycle6"/>
    <dgm:cxn modelId="{C8ABE3FB-B7ED-49E1-A46D-673205A1E3CB}" type="presParOf" srcId="{6A6FADCB-0760-451A-B4F2-28A2D0A2D619}" destId="{00A7E1AF-AD22-42A0-AAAB-00D607C11E6B}" srcOrd="6" destOrd="0" presId="urn:microsoft.com/office/officeart/2005/8/layout/cycle6"/>
    <dgm:cxn modelId="{D5530E2D-2ED7-4FB1-9C0B-EA5E113FD807}" type="presParOf" srcId="{6A6FADCB-0760-451A-B4F2-28A2D0A2D619}" destId="{6E3ADFA8-B08B-46A1-89DE-603E73D3099F}" srcOrd="7" destOrd="0" presId="urn:microsoft.com/office/officeart/2005/8/layout/cycle6"/>
    <dgm:cxn modelId="{1CC24BE7-1968-454F-8C44-7C49BDDD93B6}" type="presParOf" srcId="{6A6FADCB-0760-451A-B4F2-28A2D0A2D619}" destId="{0995B9DB-AAB0-434E-BF88-12E2B1CE16F4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1D2D96-26D9-4358-A1B5-DEB1FEF7CF54}">
      <dsp:nvSpPr>
        <dsp:cNvPr id="0" name=""/>
        <dsp:cNvSpPr/>
      </dsp:nvSpPr>
      <dsp:spPr>
        <a:xfrm>
          <a:off x="2366126" y="1597"/>
          <a:ext cx="2250206" cy="1462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200" kern="1200" dirty="0" smtClean="0"/>
            <a:t>Variatie</a:t>
          </a:r>
          <a:endParaRPr lang="nl-NL" sz="3200" kern="1200" dirty="0"/>
        </a:p>
      </dsp:txBody>
      <dsp:txXfrm>
        <a:off x="2437526" y="72997"/>
        <a:ext cx="2107406" cy="1319834"/>
      </dsp:txXfrm>
    </dsp:sp>
    <dsp:sp modelId="{62EF7AE4-DD12-474E-8F48-6475FB86B919}">
      <dsp:nvSpPr>
        <dsp:cNvPr id="0" name=""/>
        <dsp:cNvSpPr/>
      </dsp:nvSpPr>
      <dsp:spPr>
        <a:xfrm>
          <a:off x="1541552" y="732915"/>
          <a:ext cx="3899355" cy="3899355"/>
        </a:xfrm>
        <a:custGeom>
          <a:avLst/>
          <a:gdLst/>
          <a:ahLst/>
          <a:cxnLst/>
          <a:rect l="0" t="0" r="0" b="0"/>
          <a:pathLst>
            <a:path>
              <a:moveTo>
                <a:pt x="3091106" y="369050"/>
              </a:moveTo>
              <a:arcTo wR="1949677" hR="1949677" stAng="18350065" swAng="364507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825AF9-9311-42A6-B125-F801977F201E}">
      <dsp:nvSpPr>
        <dsp:cNvPr id="0" name=""/>
        <dsp:cNvSpPr/>
      </dsp:nvSpPr>
      <dsp:spPr>
        <a:xfrm>
          <a:off x="4054596" y="2926114"/>
          <a:ext cx="2250206" cy="1462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200" kern="1200" dirty="0" smtClean="0"/>
            <a:t>Selectie</a:t>
          </a:r>
          <a:endParaRPr lang="nl-NL" sz="3200" kern="1200" dirty="0"/>
        </a:p>
      </dsp:txBody>
      <dsp:txXfrm>
        <a:off x="4125996" y="2997514"/>
        <a:ext cx="2107406" cy="1319834"/>
      </dsp:txXfrm>
    </dsp:sp>
    <dsp:sp modelId="{B2CAA9AE-1ECD-40AB-99B1-82AA5A0B37B0}">
      <dsp:nvSpPr>
        <dsp:cNvPr id="0" name=""/>
        <dsp:cNvSpPr/>
      </dsp:nvSpPr>
      <dsp:spPr>
        <a:xfrm>
          <a:off x="1541552" y="732915"/>
          <a:ext cx="3899355" cy="3899355"/>
        </a:xfrm>
        <a:custGeom>
          <a:avLst/>
          <a:gdLst/>
          <a:ahLst/>
          <a:cxnLst/>
          <a:rect l="0" t="0" r="0" b="0"/>
          <a:pathLst>
            <a:path>
              <a:moveTo>
                <a:pt x="2876663" y="3664886"/>
              </a:moveTo>
              <a:arcTo wR="1949677" hR="1949677" stAng="3696658" swAng="340668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7E1AF-AD22-42A0-AAAB-00D607C11E6B}">
      <dsp:nvSpPr>
        <dsp:cNvPr id="0" name=""/>
        <dsp:cNvSpPr/>
      </dsp:nvSpPr>
      <dsp:spPr>
        <a:xfrm>
          <a:off x="677656" y="2926114"/>
          <a:ext cx="2250206" cy="1462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200" kern="1200" dirty="0" smtClean="0"/>
            <a:t>Erfelijkheid</a:t>
          </a:r>
          <a:endParaRPr lang="nl-NL" sz="3200" kern="1200" dirty="0"/>
        </a:p>
      </dsp:txBody>
      <dsp:txXfrm>
        <a:off x="749056" y="2997514"/>
        <a:ext cx="2107406" cy="1319834"/>
      </dsp:txXfrm>
    </dsp:sp>
    <dsp:sp modelId="{0995B9DB-AAB0-434E-BF88-12E2B1CE16F4}">
      <dsp:nvSpPr>
        <dsp:cNvPr id="0" name=""/>
        <dsp:cNvSpPr/>
      </dsp:nvSpPr>
      <dsp:spPr>
        <a:xfrm>
          <a:off x="1541552" y="732915"/>
          <a:ext cx="3899355" cy="3899355"/>
        </a:xfrm>
        <a:custGeom>
          <a:avLst/>
          <a:gdLst/>
          <a:ahLst/>
          <a:cxnLst/>
          <a:rect l="0" t="0" r="0" b="0"/>
          <a:pathLst>
            <a:path>
              <a:moveTo>
                <a:pt x="12864" y="2173280"/>
              </a:moveTo>
              <a:arcTo wR="1949677" hR="1949677" stAng="10404865" swAng="364507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4FAB9-E45C-4089-ADD2-A7BB806B5409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B6A9B-F6EB-4CE8-999E-EB802FDD9D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7222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iologiepagina.nl/34mavo/Evolutie/mutaties.htm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nl-NL" sz="1200" dirty="0" err="1" smtClean="0"/>
              <a:t>Lamarck</a:t>
            </a:r>
            <a:r>
              <a:rPr lang="nl-NL" sz="1200" dirty="0" smtClean="0"/>
              <a:t> beweerde: Doordat een giraffe zijn nek steeds verder uitrekt om bij de blaadjes te kunnen, wordt de nek van zijn nageslacht ook langer…..</a:t>
            </a:r>
          </a:p>
          <a:p>
            <a:pPr algn="just"/>
            <a:r>
              <a:rPr lang="en-US" sz="1200" dirty="0" err="1" smtClean="0"/>
              <a:t>Tegenwoordig</a:t>
            </a:r>
            <a:r>
              <a:rPr lang="en-US" sz="1200" dirty="0" smtClean="0"/>
              <a:t> </a:t>
            </a:r>
            <a:r>
              <a:rPr lang="en-US" sz="1200" dirty="0" err="1" smtClean="0"/>
              <a:t>weten</a:t>
            </a:r>
            <a:r>
              <a:rPr lang="en-US" sz="1200" dirty="0" smtClean="0"/>
              <a:t> we </a:t>
            </a:r>
            <a:r>
              <a:rPr lang="en-US" sz="1200" dirty="0" err="1" smtClean="0"/>
              <a:t>dat</a:t>
            </a:r>
            <a:r>
              <a:rPr lang="en-US" sz="1200" dirty="0" smtClean="0"/>
              <a:t> </a:t>
            </a:r>
            <a:r>
              <a:rPr lang="en-US" sz="1200" dirty="0" err="1" smtClean="0"/>
              <a:t>dit</a:t>
            </a:r>
            <a:r>
              <a:rPr lang="en-US" sz="1200" dirty="0" smtClean="0"/>
              <a:t> </a:t>
            </a:r>
            <a:r>
              <a:rPr lang="en-US" sz="1200" dirty="0" err="1" smtClean="0"/>
              <a:t>onjuist</a:t>
            </a:r>
            <a:r>
              <a:rPr lang="en-US" sz="1200" dirty="0" smtClean="0"/>
              <a:t> is </a:t>
            </a:r>
            <a:r>
              <a:rPr lang="en-US" sz="1200" dirty="0" err="1" smtClean="0"/>
              <a:t>doordat</a:t>
            </a:r>
            <a:r>
              <a:rPr lang="en-US" sz="1200" dirty="0" smtClean="0"/>
              <a:t> </a:t>
            </a:r>
            <a:r>
              <a:rPr lang="en-US" sz="1200" dirty="0" err="1" smtClean="0"/>
              <a:t>er</a:t>
            </a:r>
            <a:r>
              <a:rPr lang="en-US" sz="1200" dirty="0" smtClean="0"/>
              <a:t> </a:t>
            </a:r>
            <a:r>
              <a:rPr lang="en-US" sz="1200" dirty="0" err="1" smtClean="0"/>
              <a:t>geen</a:t>
            </a:r>
            <a:r>
              <a:rPr lang="en-US" sz="1200" dirty="0" smtClean="0"/>
              <a:t> </a:t>
            </a:r>
            <a:r>
              <a:rPr lang="en-US" sz="1200" dirty="0" err="1" smtClean="0"/>
              <a:t>verandering</a:t>
            </a:r>
            <a:r>
              <a:rPr lang="en-US" sz="1200" dirty="0" smtClean="0"/>
              <a:t> van het DNA </a:t>
            </a:r>
            <a:r>
              <a:rPr lang="en-US" sz="1200" dirty="0" err="1" smtClean="0"/>
              <a:t>hierdoor</a:t>
            </a:r>
            <a:r>
              <a:rPr lang="en-US" sz="1200" dirty="0" smtClean="0"/>
              <a:t> </a:t>
            </a:r>
            <a:r>
              <a:rPr lang="en-US" sz="1200" dirty="0" err="1" smtClean="0"/>
              <a:t>plaats</a:t>
            </a:r>
            <a:r>
              <a:rPr lang="en-US" sz="1200" dirty="0" smtClean="0"/>
              <a:t> </a:t>
            </a:r>
            <a:r>
              <a:rPr lang="en-US" sz="1200" dirty="0" err="1" smtClean="0"/>
              <a:t>vindt</a:t>
            </a:r>
            <a:r>
              <a:rPr lang="en-US" sz="1200" dirty="0" smtClean="0"/>
              <a:t>!</a:t>
            </a:r>
            <a:endParaRPr lang="nl-NL" sz="1200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B6A9B-F6EB-4CE8-999E-EB802FDD9D3F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643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>
                <a:hlinkClick r:id="rId3"/>
              </a:rPr>
              <a:t>https://biologiepagina.nl/34mavo/Evolutie/mutaties.htm</a:t>
            </a:r>
            <a:endParaRPr lang="nl-NL" dirty="0" smtClean="0"/>
          </a:p>
          <a:p>
            <a:endParaRPr lang="nl-NL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7B6A9B-F6EB-4CE8-999E-EB802FDD9D3F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153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5036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7716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634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041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6541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357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113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889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527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19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0204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82E43-5204-46E3-806C-A20DCC5A2AE2}" type="datetimeFigureOut">
              <a:rPr lang="nl-NL" smtClean="0"/>
              <a:t>10-9-2019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417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google.nl/url?sa=i&amp;rct=j&amp;q=&amp;esrc=s&amp;source=images&amp;cd=&amp;cad=rja&amp;uact=8&amp;ved=2ahUKEwj43syQ0LDdAhXMKVAKHUlTDMkQjRx6BAgBEAU&amp;url=https://nl.aliexpress.com/item/High-quality-Hand-painted-oil-paintings-The-creation-of-Adam-Michelangelo-Genesis-wall-living-room-canvas/32757275292.html&amp;psig=AOvVaw36E2-8cPHUznz22kbcVXhk&amp;ust=1536675405073353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ww.arkive.org/media/A4/A42D156D-E84A-46A5-9F18-D05C192187C4/Presentation.Large/photo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kive.org/media/B2/B2AFE4FC-5B31-451C-AE7E-464F89A0AEE9/Presentation.Large/photo.jpg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www.arkive.org/media/D1/D1B023E8-EAA6-4F50-ABE5-CFE2E45F30FA/Presentation.Large/photo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schooltv.nl/video/galapagos-in-de-klas-evolutie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b="1" dirty="0" smtClean="0"/>
              <a:t>Biologie op het mbo</a:t>
            </a:r>
            <a:endParaRPr lang="nl-NL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Deel 1: Evolutie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" y="3376022"/>
            <a:ext cx="2540000" cy="26924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465" y="3980439"/>
            <a:ext cx="4328535" cy="28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6905" y="1752371"/>
            <a:ext cx="10515600" cy="1325563"/>
          </a:xfrm>
        </p:spPr>
        <p:txBody>
          <a:bodyPr/>
          <a:lstStyle/>
          <a:p>
            <a:pPr algn="ctr"/>
            <a:r>
              <a:rPr lang="nl-NL" dirty="0" smtClean="0"/>
              <a:t>Waarom werd/wordt de evolutietheorie niet door iedereen geaccepteerd?</a:t>
            </a:r>
            <a:endParaRPr lang="nl-NL" dirty="0"/>
          </a:p>
        </p:txBody>
      </p:sp>
      <p:pic>
        <p:nvPicPr>
          <p:cNvPr id="1026" name="Picture 2" descr="Afbeeldingsresultaat voor genesis schilderij scheppin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81" b="26806"/>
          <a:stretch/>
        </p:blipFill>
        <p:spPr bwMode="auto">
          <a:xfrm>
            <a:off x="2669619" y="3077934"/>
            <a:ext cx="6450172" cy="316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32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nl-NL" b="1" dirty="0" smtClean="0"/>
              <a:t>Evolutietheorie: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b="1" dirty="0"/>
              <a:t>V</a:t>
            </a:r>
            <a:r>
              <a:rPr lang="nl-NL" b="1" dirty="0" smtClean="0"/>
              <a:t>ariatie in erfelijke eigenschappen binnen </a:t>
            </a:r>
            <a:r>
              <a:rPr lang="nl-NL" b="1" dirty="0"/>
              <a:t>een soort </a:t>
            </a:r>
          </a:p>
          <a:p>
            <a:pPr marL="514350" indent="-514350">
              <a:buFont typeface="+mj-lt"/>
              <a:buAutoNum type="arabicPeriod"/>
            </a:pPr>
            <a:r>
              <a:rPr lang="nl-NL" b="1" dirty="0"/>
              <a:t>Natuurlijke </a:t>
            </a:r>
            <a:r>
              <a:rPr lang="nl-NL" b="1" dirty="0" smtClean="0"/>
              <a:t>selectie </a:t>
            </a:r>
            <a:endParaRPr lang="nl-NL" b="1" dirty="0"/>
          </a:p>
          <a:p>
            <a:pPr marL="914400" lvl="1" indent="-457200">
              <a:buFont typeface="+mj-lt"/>
              <a:buAutoNum type="arabicPeriod"/>
            </a:pPr>
            <a:r>
              <a:rPr lang="nl-NL" dirty="0"/>
              <a:t>Elk organisme krijgt </a:t>
            </a:r>
            <a:r>
              <a:rPr lang="nl-NL" dirty="0" smtClean="0"/>
              <a:t>veel </a:t>
            </a:r>
            <a:r>
              <a:rPr lang="nl-NL" dirty="0"/>
              <a:t>nakomelingen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dirty="0"/>
              <a:t>Organismen met gunstigste genen hebben grootste overlevingskans &gt; kunnen meer en betere nakomelingen maken</a:t>
            </a:r>
          </a:p>
          <a:p>
            <a:pPr marL="514350" indent="-514350">
              <a:buFont typeface="+mj-lt"/>
              <a:buAutoNum type="arabicPeriod"/>
            </a:pPr>
            <a:r>
              <a:rPr lang="nl-NL" b="1" dirty="0"/>
              <a:t>Ontstaan van nieuwe soorten door isolatie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dirty="0"/>
              <a:t>Populatie van dieren wordt door natuurlijke oorzaak in twee groepen gesplitst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dirty="0"/>
              <a:t>In beide gebieden treedt natuurlijke selectie op waardoor de twee populaties zich aanpassen aan de daar heersende omstandigheden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dirty="0"/>
              <a:t>Na verloop van tijd zijn twee populaties zo van elkaar gaan verschillen dat ze geen vruchtbare nakomelingen meer kunnen krijgen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242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647" y="640771"/>
            <a:ext cx="10515600" cy="1325563"/>
          </a:xfrm>
        </p:spPr>
        <p:txBody>
          <a:bodyPr/>
          <a:lstStyle/>
          <a:p>
            <a:r>
              <a:rPr lang="nl-NL" dirty="0" smtClean="0"/>
              <a:t>1. Variatie in erfelijke eigenschappen</a:t>
            </a:r>
            <a:endParaRPr lang="nl-NL" dirty="0"/>
          </a:p>
        </p:txBody>
      </p:sp>
      <p:pic>
        <p:nvPicPr>
          <p:cNvPr id="4" name="Picture 5" descr="West African giraffe skin pattern">
            <a:hlinkClick r:id="rId2" tooltip="West African giraffe skin pattern © Christophe Courteau / naturepl.com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" y="1755618"/>
            <a:ext cx="5102267" cy="331236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Thornicroft's giraffe skin pattern">
            <a:hlinkClick r:id="rId4" tooltip="Thornicroft's giraffe skin pattern © Steve Robinson / www.nhpa.co.uk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3528" y="1632392"/>
            <a:ext cx="4248472" cy="28240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Reticulated giraffe skin pattern">
            <a:hlinkClick r:id="rId6" tooltip="Reticulated giraffe skin pattern © Anup Shah / naturepl.com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8613" y="3625838"/>
            <a:ext cx="4185750" cy="274435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48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6463" y="844210"/>
            <a:ext cx="9675876" cy="1109309"/>
          </a:xfrm>
        </p:spPr>
        <p:txBody>
          <a:bodyPr/>
          <a:lstStyle/>
          <a:p>
            <a:r>
              <a:rPr lang="nl-NL" dirty="0" smtClean="0"/>
              <a:t>1. Variatie </a:t>
            </a:r>
            <a:r>
              <a:rPr lang="nl-NL" dirty="0"/>
              <a:t>in erfelijke eigenschappen</a:t>
            </a:r>
          </a:p>
        </p:txBody>
      </p:sp>
      <p:pic>
        <p:nvPicPr>
          <p:cNvPr id="4" name="Picture 2" descr="C:\Evolutie\23_01PopulationVariatio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981" y="1953519"/>
            <a:ext cx="5256276" cy="3964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088" y="1953519"/>
            <a:ext cx="5101195" cy="380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60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9021" y="653883"/>
            <a:ext cx="10515600" cy="1325563"/>
          </a:xfrm>
        </p:spPr>
        <p:txBody>
          <a:bodyPr/>
          <a:lstStyle/>
          <a:p>
            <a:r>
              <a:rPr lang="nl-NL" dirty="0" smtClean="0"/>
              <a:t>1. Variatie in erfelijke eigenschappen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Geslachtelijke voortplanting</a:t>
            </a:r>
          </a:p>
          <a:p>
            <a:pPr lvl="1"/>
            <a:r>
              <a:rPr lang="nl-NL" dirty="0"/>
              <a:t>Nieuwe paren/combinaties van bestaande genen/eigenschappen</a:t>
            </a:r>
          </a:p>
          <a:p>
            <a:pPr marL="457200" lvl="1" indent="0">
              <a:buNone/>
            </a:pPr>
            <a:endParaRPr lang="nl-NL" dirty="0" smtClean="0"/>
          </a:p>
          <a:p>
            <a:r>
              <a:rPr lang="nl-NL" dirty="0" smtClean="0"/>
              <a:t>Mutaties</a:t>
            </a:r>
          </a:p>
          <a:p>
            <a:pPr lvl="1"/>
            <a:r>
              <a:rPr lang="nl-NL" dirty="0"/>
              <a:t>Plotselinge verandering van erfelijk materiaal door veranderingen aan een gen (DNA)</a:t>
            </a:r>
          </a:p>
          <a:p>
            <a:pPr lvl="1"/>
            <a:endParaRPr lang="nl-NL" dirty="0"/>
          </a:p>
        </p:txBody>
      </p:sp>
      <p:pic>
        <p:nvPicPr>
          <p:cNvPr id="5" name="Picture 12" descr="http://upload.wikimedia.org/wikipedia/commons/2/2f/DNA_UV_mutati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9804" y="3930316"/>
            <a:ext cx="3072426" cy="237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5595" y="1825625"/>
            <a:ext cx="2186405" cy="163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0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Mutaties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00990" y="3015915"/>
            <a:ext cx="3485941" cy="2615616"/>
          </a:xfrm>
          <a:prstGeom prst="rect">
            <a:avLst/>
          </a:prstGeom>
        </p:spPr>
      </p:pic>
      <p:pic>
        <p:nvPicPr>
          <p:cNvPr id="5" name="Picture 2" descr="http://www.dumpaday.com/wp-content/uploads/2010/10/albino-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8126" y="2782761"/>
            <a:ext cx="3675747" cy="308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69154"/>
            <a:ext cx="2883049" cy="39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2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2. Natuurlijke selectie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Te veel nakomelingen</a:t>
            </a:r>
            <a:endParaRPr lang="nl-NL" dirty="0"/>
          </a:p>
        </p:txBody>
      </p:sp>
      <p:pic>
        <p:nvPicPr>
          <p:cNvPr id="4" name="Picture 2" descr="23-05-BottleneckEffect-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72"/>
          <a:stretch/>
        </p:blipFill>
        <p:spPr bwMode="auto">
          <a:xfrm>
            <a:off x="2582779" y="2386415"/>
            <a:ext cx="5598695" cy="380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99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2. Natuurlijke selectie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Individuen die het </a:t>
            </a:r>
            <a:r>
              <a:rPr lang="nl-NL" b="1" dirty="0"/>
              <a:t>beste aangepast</a:t>
            </a:r>
            <a:r>
              <a:rPr lang="nl-NL" dirty="0"/>
              <a:t> zijn aan het milieu hebben grootste overlevingskans. Organismen produceren </a:t>
            </a:r>
            <a:r>
              <a:rPr lang="nl-NL" b="1" dirty="0"/>
              <a:t>teveel </a:t>
            </a:r>
            <a:r>
              <a:rPr lang="nl-NL" b="1" dirty="0" smtClean="0"/>
              <a:t>nakomelingen </a:t>
            </a:r>
            <a:r>
              <a:rPr lang="en-US" dirty="0" smtClean="0"/>
              <a:t>(</a:t>
            </a:r>
            <a:r>
              <a:rPr lang="en-US" dirty="0" err="1" smtClean="0"/>
              <a:t>populaties</a:t>
            </a:r>
            <a:r>
              <a:rPr lang="en-US" dirty="0" smtClean="0"/>
              <a:t> </a:t>
            </a:r>
            <a:r>
              <a:rPr lang="en-US" dirty="0" err="1"/>
              <a:t>blijven</a:t>
            </a:r>
            <a:r>
              <a:rPr lang="en-US" dirty="0"/>
              <a:t> min of </a:t>
            </a:r>
            <a:r>
              <a:rPr lang="en-US" dirty="0" err="1"/>
              <a:t>meer</a:t>
            </a:r>
            <a:r>
              <a:rPr lang="en-US" dirty="0"/>
              <a:t> </a:t>
            </a:r>
            <a:r>
              <a:rPr lang="en-US" dirty="0" err="1"/>
              <a:t>gelijk</a:t>
            </a:r>
            <a:r>
              <a:rPr lang="en-US" dirty="0"/>
              <a:t> in </a:t>
            </a:r>
            <a:r>
              <a:rPr lang="en-US" dirty="0" err="1"/>
              <a:t>grootte</a:t>
            </a:r>
            <a:r>
              <a:rPr lang="en-US" dirty="0"/>
              <a:t>)</a:t>
            </a:r>
            <a:endParaRPr lang="nl-NL" dirty="0"/>
          </a:p>
          <a:p>
            <a:endParaRPr lang="nl-NL" b="1" dirty="0"/>
          </a:p>
          <a:p>
            <a:r>
              <a:rPr lang="nl-NL" b="1" dirty="0" smtClean="0"/>
              <a:t>Survival of </a:t>
            </a:r>
            <a:r>
              <a:rPr lang="nl-NL" b="1" dirty="0" err="1" smtClean="0"/>
              <a:t>the</a:t>
            </a:r>
            <a:r>
              <a:rPr lang="nl-NL" b="1" dirty="0" smtClean="0"/>
              <a:t> </a:t>
            </a:r>
            <a:r>
              <a:rPr lang="nl-NL" b="1" dirty="0" err="1" smtClean="0"/>
              <a:t>fittest</a:t>
            </a:r>
            <a:endParaRPr lang="nl-NL" b="1" dirty="0" smtClean="0"/>
          </a:p>
          <a:p>
            <a:endParaRPr lang="nl-NL" b="1" dirty="0"/>
          </a:p>
          <a:p>
            <a:r>
              <a:rPr lang="nl-NL" b="1" dirty="0" smtClean="0"/>
              <a:t>Gunstige genen </a:t>
            </a:r>
            <a:r>
              <a:rPr lang="nl-NL" dirty="0" smtClean="0">
                <a:sym typeface="Wingdings" panose="05000000000000000000" pitchFamily="2" charset="2"/>
              </a:rPr>
              <a:t> veel overlevende én zich voortplantende nakomelingen.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571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0060" y="166202"/>
            <a:ext cx="8858851" cy="669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6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653883"/>
            <a:ext cx="10515600" cy="1325563"/>
          </a:xfrm>
        </p:spPr>
        <p:txBody>
          <a:bodyPr/>
          <a:lstStyle/>
          <a:p>
            <a:r>
              <a:rPr lang="nl-NL" dirty="0" smtClean="0"/>
              <a:t>3. Ontstaan van nieuwe soorten</a:t>
            </a:r>
            <a:endParaRPr lang="nl-NL" dirty="0"/>
          </a:p>
        </p:txBody>
      </p:sp>
      <p:pic>
        <p:nvPicPr>
          <p:cNvPr id="5" name="Picture 13" descr="Nature_finch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2020" y="2341915"/>
            <a:ext cx="5832475" cy="2984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Evolutie\Galapagos_Ma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394" y="2151017"/>
            <a:ext cx="4405786" cy="336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281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Onderwerpen dit blok</a:t>
            </a:r>
            <a:endParaRPr lang="nl-NL" b="1" dirty="0"/>
          </a:p>
        </p:txBody>
      </p:sp>
      <p:graphicFrame>
        <p:nvGraphicFramePr>
          <p:cNvPr id="6" name="Tijdelijke aanduiding voor inhoud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44152646"/>
              </p:ext>
            </p:extLst>
          </p:nvPr>
        </p:nvGraphicFramePr>
        <p:xfrm>
          <a:off x="838200" y="2047693"/>
          <a:ext cx="5181882" cy="371302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95549">
                  <a:extLst>
                    <a:ext uri="{9D8B030D-6E8A-4147-A177-3AD203B41FA5}">
                      <a16:colId xmlns:a16="http://schemas.microsoft.com/office/drawing/2014/main" val="1988638440"/>
                    </a:ext>
                  </a:extLst>
                </a:gridCol>
                <a:gridCol w="3786333">
                  <a:extLst>
                    <a:ext uri="{9D8B030D-6E8A-4147-A177-3AD203B41FA5}">
                      <a16:colId xmlns:a16="http://schemas.microsoft.com/office/drawing/2014/main" val="229971109"/>
                    </a:ext>
                  </a:extLst>
                </a:gridCol>
              </a:tblGrid>
              <a:tr h="512626">
                <a:tc>
                  <a:txBody>
                    <a:bodyPr/>
                    <a:lstStyle/>
                    <a:p>
                      <a:r>
                        <a:rPr lang="nl-NL" sz="2400" dirty="0" smtClean="0"/>
                        <a:t>Lesweek</a:t>
                      </a:r>
                      <a:endParaRPr lang="nl-NL" sz="2400" dirty="0"/>
                    </a:p>
                  </a:txBody>
                  <a:tcPr marL="94749" marR="94749"/>
                </a:tc>
                <a:tc>
                  <a:txBody>
                    <a:bodyPr/>
                    <a:lstStyle/>
                    <a:p>
                      <a:r>
                        <a:rPr lang="nl-NL" sz="2400" dirty="0" smtClean="0"/>
                        <a:t>Onderwerpen</a:t>
                      </a:r>
                      <a:endParaRPr lang="nl-NL" sz="2400" dirty="0"/>
                    </a:p>
                  </a:txBody>
                  <a:tcPr marL="94749" marR="94749"/>
                </a:tc>
                <a:extLst>
                  <a:ext uri="{0D108BD9-81ED-4DB2-BD59-A6C34878D82A}">
                    <a16:rowId xmlns:a16="http://schemas.microsoft.com/office/drawing/2014/main" val="381190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sz="2400" dirty="0" smtClean="0"/>
                        <a:t>37</a:t>
                      </a:r>
                      <a:endParaRPr lang="nl-NL" sz="2400" dirty="0"/>
                    </a:p>
                  </a:txBody>
                  <a:tcPr marL="94749" marR="94749"/>
                </a:tc>
                <a:tc>
                  <a:txBody>
                    <a:bodyPr/>
                    <a:lstStyle/>
                    <a:p>
                      <a:r>
                        <a:rPr lang="nl-NL" sz="2400" dirty="0" smtClean="0"/>
                        <a:t>Evolutie</a:t>
                      </a:r>
                      <a:endParaRPr lang="nl-NL" sz="2400" dirty="0"/>
                    </a:p>
                  </a:txBody>
                  <a:tcPr marL="94749" marR="94749"/>
                </a:tc>
                <a:extLst>
                  <a:ext uri="{0D108BD9-81ED-4DB2-BD59-A6C34878D82A}">
                    <a16:rowId xmlns:a16="http://schemas.microsoft.com/office/drawing/2014/main" val="2564212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sz="2400" dirty="0" smtClean="0"/>
                        <a:t>38</a:t>
                      </a:r>
                      <a:endParaRPr lang="nl-NL" sz="2400" dirty="0"/>
                    </a:p>
                  </a:txBody>
                  <a:tcPr marL="94749" marR="94749"/>
                </a:tc>
                <a:tc>
                  <a:txBody>
                    <a:bodyPr/>
                    <a:lstStyle/>
                    <a:p>
                      <a:r>
                        <a:rPr lang="nl-NL" sz="2400" dirty="0" smtClean="0"/>
                        <a:t>Survival of </a:t>
                      </a:r>
                      <a:r>
                        <a:rPr lang="nl-NL" sz="2400" dirty="0" err="1" smtClean="0"/>
                        <a:t>the</a:t>
                      </a:r>
                      <a:r>
                        <a:rPr lang="nl-NL" sz="2400" dirty="0" smtClean="0"/>
                        <a:t> </a:t>
                      </a:r>
                      <a:r>
                        <a:rPr lang="nl-NL" sz="2400" dirty="0" err="1" smtClean="0"/>
                        <a:t>fittest</a:t>
                      </a:r>
                      <a:endParaRPr lang="nl-NL" sz="2400" dirty="0"/>
                    </a:p>
                  </a:txBody>
                  <a:tcPr marL="94749" marR="94749"/>
                </a:tc>
                <a:extLst>
                  <a:ext uri="{0D108BD9-81ED-4DB2-BD59-A6C34878D82A}">
                    <a16:rowId xmlns:a16="http://schemas.microsoft.com/office/drawing/2014/main" val="1797574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sz="2400" dirty="0" smtClean="0"/>
                        <a:t>39</a:t>
                      </a:r>
                      <a:endParaRPr lang="nl-NL" sz="2400" dirty="0"/>
                    </a:p>
                  </a:txBody>
                  <a:tcPr marL="94749" marR="94749"/>
                </a:tc>
                <a:tc>
                  <a:txBody>
                    <a:bodyPr/>
                    <a:lstStyle/>
                    <a:p>
                      <a:r>
                        <a:rPr lang="nl-NL" sz="2400" dirty="0" smtClean="0"/>
                        <a:t>Domesticatie</a:t>
                      </a:r>
                      <a:endParaRPr lang="nl-NL" sz="2400" dirty="0"/>
                    </a:p>
                  </a:txBody>
                  <a:tcPr marL="94749" marR="94749"/>
                </a:tc>
                <a:extLst>
                  <a:ext uri="{0D108BD9-81ED-4DB2-BD59-A6C34878D82A}">
                    <a16:rowId xmlns:a16="http://schemas.microsoft.com/office/drawing/2014/main" val="1842555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sz="2400" dirty="0" smtClean="0"/>
                        <a:t>40</a:t>
                      </a:r>
                      <a:endParaRPr lang="nl-NL" sz="2400" dirty="0"/>
                    </a:p>
                  </a:txBody>
                  <a:tcPr marL="94749" marR="94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400" dirty="0" smtClean="0"/>
                        <a:t>Taxonomie en biodiversiteit</a:t>
                      </a:r>
                    </a:p>
                  </a:txBody>
                  <a:tcPr marL="94749" marR="94749"/>
                </a:tc>
                <a:extLst>
                  <a:ext uri="{0D108BD9-81ED-4DB2-BD59-A6C34878D82A}">
                    <a16:rowId xmlns:a16="http://schemas.microsoft.com/office/drawing/2014/main" val="3560921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sz="2400" dirty="0" smtClean="0"/>
                        <a:t>41</a:t>
                      </a:r>
                      <a:endParaRPr lang="nl-NL" sz="2400" dirty="0"/>
                    </a:p>
                  </a:txBody>
                  <a:tcPr marL="94749" marR="94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400" dirty="0" smtClean="0"/>
                        <a:t>Biotopen, Ecosystemen</a:t>
                      </a:r>
                    </a:p>
                  </a:txBody>
                  <a:tcPr marL="94749" marR="94749"/>
                </a:tc>
                <a:extLst>
                  <a:ext uri="{0D108BD9-81ED-4DB2-BD59-A6C34878D82A}">
                    <a16:rowId xmlns:a16="http://schemas.microsoft.com/office/drawing/2014/main" val="705351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sz="2400" dirty="0" smtClean="0"/>
                        <a:t>42</a:t>
                      </a:r>
                      <a:endParaRPr lang="nl-NL" sz="2400" dirty="0"/>
                    </a:p>
                  </a:txBody>
                  <a:tcPr marL="94749" marR="94749"/>
                </a:tc>
                <a:tc>
                  <a:txBody>
                    <a:bodyPr/>
                    <a:lstStyle/>
                    <a:p>
                      <a:r>
                        <a:rPr lang="nl-NL" sz="2400" dirty="0" smtClean="0"/>
                        <a:t>Kringlopen</a:t>
                      </a:r>
                      <a:endParaRPr lang="nl-NL" sz="2400" dirty="0"/>
                    </a:p>
                  </a:txBody>
                  <a:tcPr marL="94749" marR="94749"/>
                </a:tc>
                <a:extLst>
                  <a:ext uri="{0D108BD9-81ED-4DB2-BD59-A6C34878D82A}">
                    <a16:rowId xmlns:a16="http://schemas.microsoft.com/office/drawing/2014/main" val="121404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NL" sz="2400" dirty="0" smtClean="0"/>
                        <a:t>44</a:t>
                      </a:r>
                      <a:endParaRPr lang="nl-NL" sz="2400" dirty="0"/>
                    </a:p>
                  </a:txBody>
                  <a:tcPr marL="94749" marR="94749"/>
                </a:tc>
                <a:tc>
                  <a:txBody>
                    <a:bodyPr/>
                    <a:lstStyle/>
                    <a:p>
                      <a:r>
                        <a:rPr lang="nl-NL" sz="2400" dirty="0" smtClean="0"/>
                        <a:t>Toets</a:t>
                      </a:r>
                      <a:endParaRPr lang="nl-NL" sz="2400" dirty="0"/>
                    </a:p>
                  </a:txBody>
                  <a:tcPr marL="94749" marR="94749"/>
                </a:tc>
                <a:extLst>
                  <a:ext uri="{0D108BD9-81ED-4DB2-BD59-A6C34878D82A}">
                    <a16:rowId xmlns:a16="http://schemas.microsoft.com/office/drawing/2014/main" val="2154151731"/>
                  </a:ext>
                </a:extLst>
              </a:tr>
            </a:tbl>
          </a:graphicData>
        </a:graphic>
      </p:graphicFrame>
      <p:sp>
        <p:nvSpPr>
          <p:cNvPr id="7" name="Tijdelijke aanduiding voor inhoud 6"/>
          <p:cNvSpPr>
            <a:spLocks noGrp="1"/>
          </p:cNvSpPr>
          <p:nvPr>
            <p:ph sz="half" idx="2"/>
          </p:nvPr>
        </p:nvSpPr>
        <p:spPr>
          <a:xfrm>
            <a:off x="6420394" y="2047693"/>
            <a:ext cx="4709160" cy="1557656"/>
          </a:xfrm>
          <a:ln w="38100">
            <a:solidFill>
              <a:schemeClr val="accent4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800" b="1" u="sng" dirty="0" smtClean="0"/>
              <a:t>Blok 3: </a:t>
            </a:r>
          </a:p>
          <a:p>
            <a:pPr>
              <a:buFontTx/>
              <a:buChar char="-"/>
            </a:pPr>
            <a:r>
              <a:rPr lang="nl-NL" sz="1800" dirty="0"/>
              <a:t>N</a:t>
            </a:r>
            <a:r>
              <a:rPr lang="nl-NL" sz="1800" dirty="0" smtClean="0"/>
              <a:t>atuurlijke leefomgeving in relatie tot gedrag</a:t>
            </a:r>
          </a:p>
          <a:p>
            <a:pPr>
              <a:buFontTx/>
              <a:buChar char="-"/>
            </a:pPr>
            <a:r>
              <a:rPr lang="nl-NL" sz="1800" dirty="0" smtClean="0"/>
              <a:t>Gedragsbiologie</a:t>
            </a:r>
          </a:p>
          <a:p>
            <a:pPr>
              <a:buFontTx/>
              <a:buChar char="-"/>
            </a:pPr>
            <a:r>
              <a:rPr lang="nl-NL" sz="1800" dirty="0" smtClean="0"/>
              <a:t>Populatiedynamica</a:t>
            </a:r>
          </a:p>
          <a:p>
            <a:pPr marL="0" indent="0">
              <a:buNone/>
            </a:pPr>
            <a:endParaRPr lang="nl-NL" sz="1800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1958" y="3904206"/>
            <a:ext cx="3526032" cy="246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4979" y="0"/>
            <a:ext cx="9042041" cy="672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49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3. Nieuwe soorten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l-NL" dirty="0" smtClean="0"/>
              <a:t>Individuen raken geïsoleerd</a:t>
            </a:r>
          </a:p>
          <a:p>
            <a:pPr marL="514350" indent="-514350">
              <a:buFont typeface="+mj-lt"/>
              <a:buAutoNum type="arabicPeriod"/>
            </a:pPr>
            <a:endParaRPr lang="nl-NL" dirty="0" smtClean="0"/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Individuen passen zich aan de nieuwe omstandigheden aan (adaptatie)</a:t>
            </a:r>
          </a:p>
          <a:p>
            <a:pPr marL="514350" indent="-514350">
              <a:buFont typeface="+mj-lt"/>
              <a:buAutoNum type="arabicPeriod"/>
            </a:pPr>
            <a:endParaRPr lang="nl-NL" dirty="0" smtClean="0"/>
          </a:p>
          <a:p>
            <a:pPr marL="514350" indent="-514350">
              <a:buFont typeface="+mj-lt"/>
              <a:buAutoNum type="arabicPeriod"/>
            </a:pPr>
            <a:r>
              <a:rPr lang="nl-NL" dirty="0" smtClean="0"/>
              <a:t>Nieuwe soort ontstaat</a:t>
            </a:r>
            <a:endParaRPr lang="nl-NL" dirty="0"/>
          </a:p>
        </p:txBody>
      </p:sp>
      <p:sp>
        <p:nvSpPr>
          <p:cNvPr id="4" name="Gekromde pijl-rechts 3"/>
          <p:cNvSpPr/>
          <p:nvPr/>
        </p:nvSpPr>
        <p:spPr>
          <a:xfrm>
            <a:off x="358140" y="2034540"/>
            <a:ext cx="480060" cy="123444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5" name="Gekromde pijl-rechts 4"/>
          <p:cNvSpPr/>
          <p:nvPr/>
        </p:nvSpPr>
        <p:spPr>
          <a:xfrm>
            <a:off x="316230" y="3266757"/>
            <a:ext cx="480060" cy="123444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5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Isolatie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Dieren kunnen geïsoleerd raken van elkaar doordat:</a:t>
            </a:r>
          </a:p>
          <a:p>
            <a:pPr lvl="1"/>
            <a:r>
              <a:rPr lang="nl-NL" dirty="0" smtClean="0"/>
              <a:t>de leefgebieden gescheiden worden (=geografische isolatie)</a:t>
            </a:r>
          </a:p>
          <a:p>
            <a:pPr lvl="1"/>
            <a:r>
              <a:rPr lang="nl-NL" dirty="0"/>
              <a:t>v</a:t>
            </a:r>
            <a:r>
              <a:rPr lang="nl-NL" dirty="0" smtClean="0"/>
              <a:t>oedsel op een andere plekken te vinden is (ecologische isolatie)</a:t>
            </a:r>
          </a:p>
          <a:p>
            <a:pPr lvl="1"/>
            <a:r>
              <a:rPr lang="nl-NL" dirty="0" smtClean="0"/>
              <a:t>individuen er anders uit gaan zien of gedragen</a:t>
            </a:r>
          </a:p>
          <a:p>
            <a:pPr lvl="1"/>
            <a:r>
              <a:rPr lang="nl-NL" dirty="0"/>
              <a:t>a</a:t>
            </a:r>
            <a:r>
              <a:rPr lang="nl-NL" dirty="0" smtClean="0"/>
              <a:t>ndere voortplantingsperiode (=</a:t>
            </a:r>
            <a:r>
              <a:rPr lang="nl-NL" dirty="0" err="1" smtClean="0"/>
              <a:t>seizoensisolatie</a:t>
            </a:r>
            <a:r>
              <a:rPr lang="nl-NL" dirty="0" smtClean="0"/>
              <a:t>)</a:t>
            </a:r>
          </a:p>
          <a:p>
            <a:pPr lvl="1"/>
            <a:r>
              <a:rPr lang="nl-NL" dirty="0" smtClean="0"/>
              <a:t>geslachtcellen niet meer te combineren zijn </a:t>
            </a:r>
          </a:p>
          <a:p>
            <a:pPr lvl="1"/>
            <a:r>
              <a:rPr lang="nl-NL" dirty="0" smtClean="0"/>
              <a:t>nakomelingen onvruchtbaar zijn</a:t>
            </a:r>
            <a:endParaRPr lang="nl-NL" dirty="0"/>
          </a:p>
        </p:txBody>
      </p:sp>
      <p:pic>
        <p:nvPicPr>
          <p:cNvPr id="4" name="Picture 2" descr="http://heckfy.org/wp-content/uploads/2007/07/lig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29479" y="4158943"/>
            <a:ext cx="2538880" cy="171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http://vogeldagboek.nl/html/Afbeeldingen1/Muilezel/Muilezel110605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9286" y="4479982"/>
            <a:ext cx="2132190" cy="159841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Picture 7" descr="Koolmeesbode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728" y="4665773"/>
            <a:ext cx="1883816" cy="141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pimpelme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5864" y="4941506"/>
            <a:ext cx="1827504" cy="137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875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Neo-Darwinisme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Evolutietheorie van Darwin gecombineerd met de huidige kennis over erfelijkheid</a:t>
            </a:r>
          </a:p>
          <a:p>
            <a:r>
              <a:rPr lang="nl-NL" dirty="0" smtClean="0"/>
              <a:t>Gregor Mendel belangrijk voor de erfelijkheidsleer</a:t>
            </a:r>
          </a:p>
          <a:p>
            <a:r>
              <a:rPr lang="nl-NL" dirty="0" err="1" smtClean="0"/>
              <a:t>Neo-Darwinisme</a:t>
            </a:r>
            <a:r>
              <a:rPr lang="nl-NL" dirty="0" smtClean="0"/>
              <a:t> = de combinatie van mutaties op het erfelijke materiaal en natuurlijke selectie zijn de drijvende kracht achter evolutie (geeft meer antwoord op de vraag: hoe ontstaat evolutie)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115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Bekende namen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916113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nl-NL" dirty="0"/>
              <a:t> Linnaeus</a:t>
            </a:r>
          </a:p>
          <a:p>
            <a:pPr>
              <a:defRPr/>
            </a:pPr>
            <a:r>
              <a:rPr lang="nl-NL" dirty="0"/>
              <a:t> </a:t>
            </a:r>
            <a:r>
              <a:rPr lang="nl-NL" dirty="0" err="1"/>
              <a:t>Cuvier</a:t>
            </a:r>
            <a:endParaRPr lang="nl-NL" dirty="0"/>
          </a:p>
          <a:p>
            <a:pPr>
              <a:defRPr/>
            </a:pPr>
            <a:r>
              <a:rPr lang="nl-NL" dirty="0"/>
              <a:t> </a:t>
            </a:r>
            <a:r>
              <a:rPr lang="nl-NL" dirty="0" err="1"/>
              <a:t>Lamarck</a:t>
            </a:r>
            <a:endParaRPr lang="nl-NL" dirty="0"/>
          </a:p>
          <a:p>
            <a:pPr>
              <a:defRPr/>
            </a:pPr>
            <a:r>
              <a:rPr lang="nl-NL" dirty="0"/>
              <a:t> </a:t>
            </a:r>
            <a:r>
              <a:rPr lang="nl-NL" dirty="0" smtClean="0"/>
              <a:t>Darwin</a:t>
            </a:r>
          </a:p>
          <a:p>
            <a:pPr>
              <a:defRPr/>
            </a:pPr>
            <a:r>
              <a:rPr lang="nl-NL" dirty="0"/>
              <a:t> </a:t>
            </a:r>
            <a:r>
              <a:rPr lang="nl-NL" dirty="0" smtClean="0"/>
              <a:t>Mendel</a:t>
            </a:r>
            <a:endParaRPr lang="nl-NL" dirty="0"/>
          </a:p>
          <a:p>
            <a:pPr>
              <a:buNone/>
              <a:defRPr/>
            </a:pPr>
            <a:endParaRPr lang="nl-NL" dirty="0"/>
          </a:p>
          <a:p>
            <a:pPr>
              <a:buNone/>
              <a:defRPr/>
            </a:pPr>
            <a:r>
              <a:rPr lang="nl-NL" b="1" dirty="0">
                <a:solidFill>
                  <a:srgbClr val="FF0000"/>
                </a:solidFill>
              </a:rPr>
              <a:t>Opdracht: </a:t>
            </a:r>
          </a:p>
          <a:p>
            <a:pPr>
              <a:buNone/>
              <a:defRPr/>
            </a:pPr>
            <a:r>
              <a:rPr lang="nl-NL" b="1" dirty="0">
                <a:solidFill>
                  <a:srgbClr val="FF0000"/>
                </a:solidFill>
              </a:rPr>
              <a:t>Zoek informatie over deze </a:t>
            </a:r>
          </a:p>
          <a:p>
            <a:pPr>
              <a:buNone/>
              <a:defRPr/>
            </a:pPr>
            <a:r>
              <a:rPr lang="nl-NL" b="1" dirty="0">
                <a:solidFill>
                  <a:srgbClr val="FF0000"/>
                </a:solidFill>
              </a:rPr>
              <a:t>personen en schrijf op wat ze voor de</a:t>
            </a:r>
          </a:p>
          <a:p>
            <a:pPr>
              <a:buNone/>
              <a:defRPr/>
            </a:pPr>
            <a:r>
              <a:rPr lang="nl-NL" b="1" dirty="0">
                <a:solidFill>
                  <a:srgbClr val="FF0000"/>
                </a:solidFill>
              </a:rPr>
              <a:t>evolutietheorie betekent</a:t>
            </a:r>
          </a:p>
          <a:p>
            <a:pPr>
              <a:buNone/>
              <a:defRPr/>
            </a:pPr>
            <a:r>
              <a:rPr lang="nl-NL" b="1" dirty="0">
                <a:solidFill>
                  <a:srgbClr val="FF0000"/>
                </a:solidFill>
              </a:rPr>
              <a:t>hebben. </a:t>
            </a:r>
          </a:p>
          <a:p>
            <a:endParaRPr lang="nl-NL" dirty="0"/>
          </a:p>
        </p:txBody>
      </p:sp>
      <p:pic>
        <p:nvPicPr>
          <p:cNvPr id="4" name="Picture 5" descr="darwin">
            <a:extLst>
              <a:ext uri="{FF2B5EF4-FFF2-40B4-BE49-F238E27FC236}">
                <a16:creationId xmlns:a16="http://schemas.microsoft.com/office/drawing/2014/main" id="{FBB3B1FB-3D3C-4DD8-A50A-84F54E2E5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75500" y="1916113"/>
            <a:ext cx="30035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7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Video: </a:t>
            </a:r>
            <a:r>
              <a:rPr lang="nl-NL" dirty="0" err="1" smtClean="0"/>
              <a:t>Galapagos</a:t>
            </a:r>
            <a:r>
              <a:rPr lang="nl-NL" dirty="0" smtClean="0"/>
              <a:t> eilanden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644140" y="2968625"/>
            <a:ext cx="10515600" cy="4351338"/>
          </a:xfrm>
        </p:spPr>
        <p:txBody>
          <a:bodyPr/>
          <a:lstStyle/>
          <a:p>
            <a:r>
              <a:rPr lang="nl-NL" dirty="0" smtClean="0"/>
              <a:t>Bekijk het filmpje: </a:t>
            </a:r>
            <a:r>
              <a:rPr lang="nl-NL" dirty="0" smtClean="0">
                <a:hlinkClick r:id="rId2"/>
              </a:rPr>
              <a:t>Evolutie op de </a:t>
            </a:r>
            <a:r>
              <a:rPr lang="nl-NL" dirty="0" err="1" smtClean="0">
                <a:hlinkClick r:id="rId2"/>
              </a:rPr>
              <a:t>Galapagos</a:t>
            </a: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4459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Leerdoelen deze les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nl-NL" dirty="0"/>
              <a:t>Kunnen uitleggen wat de </a:t>
            </a:r>
            <a:r>
              <a:rPr lang="nl-NL" dirty="0" smtClean="0"/>
              <a:t>evolutietheorie </a:t>
            </a:r>
            <a:r>
              <a:rPr lang="nl-NL" dirty="0"/>
              <a:t>inhoud</a:t>
            </a:r>
          </a:p>
          <a:p>
            <a:pPr marL="285750" indent="-285750"/>
            <a:r>
              <a:rPr lang="nl-NL" dirty="0"/>
              <a:t>Verschillen tussen evolutie en schepping benoemen</a:t>
            </a:r>
          </a:p>
          <a:p>
            <a:pPr marL="285750" indent="-285750"/>
            <a:r>
              <a:rPr lang="nl-NL" dirty="0"/>
              <a:t>Weten wat de belangrijke elementen zijn in de evolutietheorie</a:t>
            </a:r>
          </a:p>
          <a:p>
            <a:pPr marL="285750" indent="-285750"/>
            <a:r>
              <a:rPr lang="nl-NL" dirty="0"/>
              <a:t>Weten wat Darwin, Linnaeus, Linnaeus, </a:t>
            </a:r>
            <a:r>
              <a:rPr lang="nl-NL" dirty="0" err="1"/>
              <a:t>Cuvier</a:t>
            </a:r>
            <a:r>
              <a:rPr lang="nl-NL" dirty="0"/>
              <a:t> en </a:t>
            </a:r>
            <a:r>
              <a:rPr lang="nl-NL" dirty="0" err="1" smtClean="0"/>
              <a:t>Lamarck</a:t>
            </a:r>
            <a:r>
              <a:rPr lang="nl-NL" dirty="0" smtClean="0"/>
              <a:t> hebben  betekent </a:t>
            </a:r>
            <a:r>
              <a:rPr lang="nl-NL" dirty="0"/>
              <a:t>voor de evolutietheorie</a:t>
            </a:r>
          </a:p>
          <a:p>
            <a:pPr marL="285750" indent="-285750"/>
            <a:r>
              <a:rPr lang="nl-NL" dirty="0"/>
              <a:t>Weten wat ‘survival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fittest</a:t>
            </a:r>
            <a:r>
              <a:rPr lang="nl-NL" dirty="0"/>
              <a:t>’ betekent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682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Evolutie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Wat is evolutie?</a:t>
            </a:r>
          </a:p>
          <a:p>
            <a:r>
              <a:rPr lang="nl-NL" dirty="0" smtClean="0"/>
              <a:t>Evolutie is </a:t>
            </a:r>
            <a:r>
              <a:rPr lang="nl-NL" dirty="0"/>
              <a:t>van het Latijnse werkwoord </a:t>
            </a:r>
            <a:r>
              <a:rPr lang="nl-NL" i="1" dirty="0" err="1"/>
              <a:t>evolvere</a:t>
            </a:r>
            <a:r>
              <a:rPr lang="nl-NL" dirty="0"/>
              <a:t> afgeleid </a:t>
            </a:r>
          </a:p>
          <a:p>
            <a:r>
              <a:rPr lang="nl-NL" dirty="0" smtClean="0"/>
              <a:t>betekent </a:t>
            </a:r>
            <a:r>
              <a:rPr lang="nl-NL" dirty="0"/>
              <a:t>letterlijk "zich ontrollen" of "los-" of "afwikkelen". </a:t>
            </a:r>
          </a:p>
          <a:p>
            <a:r>
              <a:rPr lang="nl-NL" dirty="0" smtClean="0"/>
              <a:t>Figuurlijk </a:t>
            </a:r>
            <a:r>
              <a:rPr lang="nl-NL" dirty="0"/>
              <a:t>betekent het "ontwikkeling". De betekenis "ontwikkeling" wordt het meest gebruikt en heeft in het taalgebruik een geheel eigen karakteristiek </a:t>
            </a:r>
            <a:r>
              <a:rPr lang="nl-NL" dirty="0" smtClean="0"/>
              <a:t>gekregen</a:t>
            </a:r>
          </a:p>
          <a:p>
            <a:endParaRPr lang="nl-NL" dirty="0"/>
          </a:p>
          <a:p>
            <a:r>
              <a:rPr lang="nl-NL" dirty="0"/>
              <a:t>Evolutie = ontwikkeling van het leven op aarde waarbij soorten ontstaan, veranderen en verdwijnen</a:t>
            </a:r>
          </a:p>
          <a:p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0609" y="1188719"/>
            <a:ext cx="1666381" cy="231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2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 smtClean="0"/>
              <a:t>Larmarckisme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Jean-Baptiste de </a:t>
            </a:r>
            <a:r>
              <a:rPr lang="nl-NL" dirty="0" err="1" smtClean="0"/>
              <a:t>Lamarck</a:t>
            </a:r>
            <a:r>
              <a:rPr lang="nl-NL" dirty="0" smtClean="0"/>
              <a:t> (1744-1829) was één van de eersten die schreef over de ‘biologische evolutie’</a:t>
            </a:r>
          </a:p>
          <a:p>
            <a:r>
              <a:rPr lang="nl-NL" dirty="0" smtClean="0"/>
              <a:t>Zijn opvatting over de  overerving van verworven eigenschappen is bekend als het: </a:t>
            </a:r>
            <a:r>
              <a:rPr lang="nl-NL" b="1" dirty="0" err="1" smtClean="0"/>
              <a:t>Lamarckisme</a:t>
            </a:r>
            <a:endParaRPr lang="nl-NL" b="1" dirty="0" smtClean="0"/>
          </a:p>
          <a:p>
            <a:pPr>
              <a:lnSpc>
                <a:spcPct val="100000"/>
              </a:lnSpc>
            </a:pPr>
            <a:r>
              <a:rPr lang="nl-NL" dirty="0" smtClean="0"/>
              <a:t>Het </a:t>
            </a:r>
            <a:r>
              <a:rPr lang="nl-NL" dirty="0" err="1" smtClean="0"/>
              <a:t>Lamarckisme</a:t>
            </a:r>
            <a:r>
              <a:rPr lang="nl-NL" dirty="0" smtClean="0"/>
              <a:t> verklaart evolutie dus door overerving van kenmerken die werden verkregen door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dirty="0" smtClean="0"/>
              <a:t>   aanpassing aan de omgeving of aan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dirty="0" smtClean="0"/>
              <a:t>   veranderde omstandigheden. 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9058" y="784100"/>
            <a:ext cx="1442941" cy="1798679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072" y="3886122"/>
            <a:ext cx="4876928" cy="297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9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02" y="263505"/>
            <a:ext cx="6081287" cy="609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02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29" y="0"/>
            <a:ext cx="10058400" cy="679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03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evolutietheorie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</a:t>
            </a:r>
            <a:r>
              <a:rPr lang="nl-NL" b="1" dirty="0"/>
              <a:t>evolutietheorie</a:t>
            </a:r>
            <a:r>
              <a:rPr lang="nl-NL" dirty="0"/>
              <a:t> is de natuurwetenschappelijke verklaring voor de evolutie van het leven (</a:t>
            </a:r>
            <a:r>
              <a:rPr lang="nl-NL" sz="1800" dirty="0">
                <a:solidFill>
                  <a:srgbClr val="FF0000"/>
                </a:solidFill>
              </a:rPr>
              <a:t>NIET OVER HET ONTSTAAN VAN LEVEN</a:t>
            </a:r>
            <a:r>
              <a:rPr lang="nl-NL" dirty="0"/>
              <a:t>) en aan de verscheidenheid van de soorten op Aarde.</a:t>
            </a:r>
          </a:p>
          <a:p>
            <a:r>
              <a:rPr lang="nl-NL" dirty="0" smtClean="0"/>
              <a:t>In 1859 publiceerde Charles Darwin zijn theorie in het boek: On </a:t>
            </a:r>
            <a:r>
              <a:rPr lang="nl-NL" dirty="0" err="1" smtClean="0"/>
              <a:t>the</a:t>
            </a:r>
            <a:r>
              <a:rPr lang="nl-NL" dirty="0" smtClean="0"/>
              <a:t> </a:t>
            </a:r>
            <a:r>
              <a:rPr lang="nl-NL" dirty="0" err="1" smtClean="0"/>
              <a:t>origin</a:t>
            </a:r>
            <a:r>
              <a:rPr lang="nl-NL" dirty="0" smtClean="0"/>
              <a:t> of species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307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34841835"/>
              </p:ext>
            </p:extLst>
          </p:nvPr>
        </p:nvGraphicFramePr>
        <p:xfrm>
          <a:off x="2834640" y="1600200"/>
          <a:ext cx="6982460" cy="4903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Evolutie theorie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6878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620</Words>
  <Application>Microsoft Office PowerPoint</Application>
  <PresentationFormat>Breedbeeld</PresentationFormat>
  <Paragraphs>114</Paragraphs>
  <Slides>25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Wingdings</vt:lpstr>
      <vt:lpstr>Kantoorthema</vt:lpstr>
      <vt:lpstr>Biologie op het mbo</vt:lpstr>
      <vt:lpstr>Onderwerpen dit blok</vt:lpstr>
      <vt:lpstr>Leerdoelen deze les</vt:lpstr>
      <vt:lpstr>Evolutie</vt:lpstr>
      <vt:lpstr>Larmarckisme</vt:lpstr>
      <vt:lpstr>PowerPoint-presentatie</vt:lpstr>
      <vt:lpstr>PowerPoint-presentatie</vt:lpstr>
      <vt:lpstr>De evolutietheorie</vt:lpstr>
      <vt:lpstr>Evolutie theorie</vt:lpstr>
      <vt:lpstr>Waarom werd/wordt de evolutietheorie niet door iedereen geaccepteerd?</vt:lpstr>
      <vt:lpstr>Evolutietheorie:</vt:lpstr>
      <vt:lpstr>1. Variatie in erfelijke eigenschappen</vt:lpstr>
      <vt:lpstr>1. Variatie in erfelijke eigenschappen</vt:lpstr>
      <vt:lpstr>1. Variatie in erfelijke eigenschappen</vt:lpstr>
      <vt:lpstr>Mutaties</vt:lpstr>
      <vt:lpstr>2. Natuurlijke selectie</vt:lpstr>
      <vt:lpstr>2. Natuurlijke selectie</vt:lpstr>
      <vt:lpstr>PowerPoint-presentatie</vt:lpstr>
      <vt:lpstr>3. Ontstaan van nieuwe soorten</vt:lpstr>
      <vt:lpstr>PowerPoint-presentatie</vt:lpstr>
      <vt:lpstr>3. Nieuwe soorten</vt:lpstr>
      <vt:lpstr>Isolatie </vt:lpstr>
      <vt:lpstr>Neo-Darwinisme</vt:lpstr>
      <vt:lpstr>Bekende namen</vt:lpstr>
      <vt:lpstr>Video: Galapagos eilanden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Docent : Yorike van der Weijden</dc:creator>
  <cp:lastModifiedBy>Joyce Vonk</cp:lastModifiedBy>
  <cp:revision>38</cp:revision>
  <dcterms:created xsi:type="dcterms:W3CDTF">2018-09-06T10:57:15Z</dcterms:created>
  <dcterms:modified xsi:type="dcterms:W3CDTF">2019-09-10T08:19:39Z</dcterms:modified>
</cp:coreProperties>
</file>