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handoutMasterIdLst>
    <p:handoutMasterId r:id="rId31"/>
  </p:handoutMasterIdLst>
  <p:sldIdLst>
    <p:sldId id="256" r:id="rId5"/>
    <p:sldId id="260" r:id="rId6"/>
    <p:sldId id="349" r:id="rId7"/>
    <p:sldId id="350" r:id="rId8"/>
    <p:sldId id="257" r:id="rId9"/>
    <p:sldId id="259" r:id="rId10"/>
    <p:sldId id="331" r:id="rId11"/>
    <p:sldId id="258" r:id="rId12"/>
    <p:sldId id="332" r:id="rId13"/>
    <p:sldId id="261" r:id="rId14"/>
    <p:sldId id="333" r:id="rId15"/>
    <p:sldId id="334" r:id="rId16"/>
    <p:sldId id="335" r:id="rId17"/>
    <p:sldId id="343" r:id="rId18"/>
    <p:sldId id="347" r:id="rId19"/>
    <p:sldId id="337" r:id="rId20"/>
    <p:sldId id="336" r:id="rId21"/>
    <p:sldId id="338" r:id="rId22"/>
    <p:sldId id="339" r:id="rId23"/>
    <p:sldId id="295" r:id="rId24"/>
    <p:sldId id="342" r:id="rId25"/>
    <p:sldId id="344" r:id="rId26"/>
    <p:sldId id="345" r:id="rId27"/>
    <p:sldId id="348" r:id="rId28"/>
    <p:sldId id="340" r:id="rId29"/>
    <p:sldId id="341" r:id="rId3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20" y="90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EB7032-F0D6-4A01-845E-F640D5DCE90C}" type="datetimeFigureOut">
              <a:rPr lang="nl-NL" smtClean="0"/>
              <a:t>4-9-2022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1A04F1-D7F4-4979-9173-69F0753CB55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73098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kstvak 5"/>
          <p:cNvSpPr txBox="1"/>
          <p:nvPr userDrawn="1"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63" y="5787319"/>
            <a:ext cx="6553213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50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68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20000" y="3060000"/>
            <a:ext cx="828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44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720000" y="3816000"/>
            <a:ext cx="828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4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5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8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/>
          <a:lstStyle>
            <a:lvl1pPr marL="0" indent="0" algn="l">
              <a:buFontTx/>
              <a:buNone/>
              <a:defRPr sz="16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8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972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86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36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6120000" y="0"/>
            <a:ext cx="36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600" dirty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399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4932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2088000" y="1476000"/>
            <a:ext cx="72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4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kstvak 2"/>
          <p:cNvSpPr txBox="1"/>
          <p:nvPr userDrawn="1"/>
        </p:nvSpPr>
        <p:spPr>
          <a:xfrm>
            <a:off x="1130533" y="6142150"/>
            <a:ext cx="468006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63" y="5787319"/>
            <a:ext cx="6553213" cy="10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76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4400" y="0"/>
            <a:ext cx="2459736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756000" y="576000"/>
            <a:ext cx="9036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052000" y="1728000"/>
            <a:ext cx="7740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256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49" r:id="rId2"/>
    <p:sldLayoutId id="2147483652" r:id="rId3"/>
    <p:sldLayoutId id="2147483650" r:id="rId4"/>
    <p:sldLayoutId id="2147483653" r:id="rId5"/>
    <p:sldLayoutId id="2147483657" r:id="rId6"/>
    <p:sldLayoutId id="2147483654" r:id="rId7"/>
    <p:sldLayoutId id="2147483655" r:id="rId8"/>
    <p:sldLayoutId id="214748365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3600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24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E201F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E201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4duPzbs8_w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t5IzeYejn88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hyperlink" Target="https://www.lensli.com/reviews/wouter-de-waal-vredebest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Ywxs9a3RoY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ntentplatform.ontwikkelcentrum.nl/CMS/CDS/Ontwikkelcentrum/Published%20content/ECC%20SP%20modules/Kiemquest%20en%20tedx/30200%20Kiemquest_teelt_op_water/Kiemquest_teelt_op_water/index.html" TargetMode="Externa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contentplatform.ontwikkelcentrum.nl/CMS/CDS/Ontwikkelcentrum/Published%20content/ECC%20SP%20modules/Kiemquest%20en%20tedx/30195%20Kiemquest_meerlaagse_teelt/Kiemquest_meerlaagse_teelt/index.html" TargetMode="External"/><Relationship Id="rId3" Type="http://schemas.openxmlformats.org/officeDocument/2006/relationships/image" Target="../media/image62.jpeg"/><Relationship Id="rId7" Type="http://schemas.openxmlformats.org/officeDocument/2006/relationships/image" Target="../media/image64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nl/url?sa=i&amp;rct=j&amp;q=&amp;esrc=s&amp;source=images&amp;cd=&amp;cad=rja&amp;uact=8&amp;ved=2ahUKEwjw1dmbpqTfAhWDmbQKHcs6ANMQjRx6BAgBEAU&amp;url=https://www.wbvbeterwonen.nl/nieuws/led-verlichting-voor-algemene-ruimtes/&amp;psig=AOvVaw2V1a3yzSZaccK_c0DnS5lr&amp;ust=1545047925649454" TargetMode="External"/><Relationship Id="rId5" Type="http://schemas.openxmlformats.org/officeDocument/2006/relationships/image" Target="../media/image63.jpeg"/><Relationship Id="rId4" Type="http://schemas.openxmlformats.org/officeDocument/2006/relationships/hyperlink" Target="https://skepp.nl/nl/blog/kantoorruimtetips/let-jij-voldoende-op-bij-het-huren-van-kantoorruimt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13" Type="http://schemas.openxmlformats.org/officeDocument/2006/relationships/image" Target="../media/image31.png"/><Relationship Id="rId3" Type="http://schemas.openxmlformats.org/officeDocument/2006/relationships/image" Target="../media/image21.jp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20.jp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g"/><Relationship Id="rId11" Type="http://schemas.openxmlformats.org/officeDocument/2006/relationships/image" Target="../media/image29.jp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jpg"/><Relationship Id="rId4" Type="http://schemas.openxmlformats.org/officeDocument/2006/relationships/image" Target="../media/image22.png"/><Relationship Id="rId9" Type="http://schemas.openxmlformats.org/officeDocument/2006/relationships/image" Target="../media/image27.jpg"/><Relationship Id="rId14" Type="http://schemas.openxmlformats.org/officeDocument/2006/relationships/image" Target="../media/image3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maken.wikiwijs.nl/?id=15&amp;arrangement=149800#!page-550066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682" y="867945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4" name="Ondertitel 3">
            <a:extLst>
              <a:ext uri="{FF2B5EF4-FFF2-40B4-BE49-F238E27FC236}">
                <a16:creationId xmlns:a16="http://schemas.microsoft.com/office/drawing/2014/main" id="{A17D1E70-AA58-4BA4-9901-04E8A9129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7682" y="1832424"/>
            <a:ext cx="8280000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Deze week worden 130 komkommers geleverd door:</a:t>
            </a:r>
          </a:p>
        </p:txBody>
      </p:sp>
      <p:pic>
        <p:nvPicPr>
          <p:cNvPr id="2050" name="Picture 2" descr="Afbeeldingsresultaat voor komkommers">
            <a:extLst>
              <a:ext uri="{FF2B5EF4-FFF2-40B4-BE49-F238E27FC236}">
                <a16:creationId xmlns:a16="http://schemas.microsoft.com/office/drawing/2014/main" id="{08C476F9-E775-4C4E-9C37-E3C1C5B5B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82" y="2816782"/>
            <a:ext cx="3459246" cy="23079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4" name="Picture 6" descr="Gerelateerde afbeelding">
            <a:extLst>
              <a:ext uri="{FF2B5EF4-FFF2-40B4-BE49-F238E27FC236}">
                <a16:creationId xmlns:a16="http://schemas.microsoft.com/office/drawing/2014/main" id="{FFEFE4C4-53FB-4826-8BB6-2D40D64F8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0022" y="2429152"/>
            <a:ext cx="2428875" cy="187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Afbeeldingsresultaat voor grodan">
            <a:extLst>
              <a:ext uri="{FF2B5EF4-FFF2-40B4-BE49-F238E27FC236}">
                <a16:creationId xmlns:a16="http://schemas.microsoft.com/office/drawing/2014/main" id="{BA777BF5-144E-4C64-95AB-928FD24C16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823" y="3970755"/>
            <a:ext cx="226695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75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682" y="867945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5" name="Ondertitel 4">
            <a:extLst>
              <a:ext uri="{FF2B5EF4-FFF2-40B4-BE49-F238E27FC236}">
                <a16:creationId xmlns:a16="http://schemas.microsoft.com/office/drawing/2014/main" id="{98635C32-8C4B-4CB8-9994-EB73071CDF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91014" y="5795113"/>
            <a:ext cx="8280000" cy="720000"/>
          </a:xfrm>
        </p:spPr>
        <p:txBody>
          <a:bodyPr/>
          <a:lstStyle/>
          <a:p>
            <a:r>
              <a:rPr lang="nl-NL" dirty="0" err="1">
                <a:solidFill>
                  <a:schemeClr val="tx1"/>
                </a:solidFill>
              </a:rPr>
              <a:t>Grodan</a:t>
            </a:r>
            <a:r>
              <a:rPr lang="nl-NL" dirty="0">
                <a:solidFill>
                  <a:schemeClr val="tx1"/>
                </a:solidFill>
              </a:rPr>
              <a:t> </a:t>
            </a:r>
            <a:r>
              <a:rPr lang="nl-NL" dirty="0" err="1">
                <a:solidFill>
                  <a:schemeClr val="tx1"/>
                </a:solidFill>
              </a:rPr>
              <a:t>Instruction</a:t>
            </a:r>
            <a:r>
              <a:rPr lang="nl-NL" dirty="0">
                <a:solidFill>
                  <a:schemeClr val="tx1"/>
                </a:solidFill>
              </a:rPr>
              <a:t> Video #1 </a:t>
            </a:r>
            <a:r>
              <a:rPr lang="nl-NL" dirty="0" err="1">
                <a:solidFill>
                  <a:schemeClr val="tx1"/>
                </a:solidFill>
              </a:rPr>
              <a:t>Creating</a:t>
            </a:r>
            <a:r>
              <a:rPr lang="nl-NL" dirty="0">
                <a:solidFill>
                  <a:schemeClr val="tx1"/>
                </a:solidFill>
              </a:rPr>
              <a:t>   Drainholes EN</a:t>
            </a:r>
          </a:p>
          <a:p>
            <a:endParaRPr lang="nl-NL" dirty="0"/>
          </a:p>
        </p:txBody>
      </p:sp>
      <p:pic>
        <p:nvPicPr>
          <p:cNvPr id="6" name="Onlinemedia 5" title="Grodan Instruction Video #1  Creating Drainholes EN">
            <a:hlinkClick r:id="" action="ppaction://media"/>
            <a:extLst>
              <a:ext uri="{FF2B5EF4-FFF2-40B4-BE49-F238E27FC236}">
                <a16:creationId xmlns:a16="http://schemas.microsoft.com/office/drawing/2014/main" id="{1D511C2B-4D50-4E54-9F5F-C212AEEC73E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91014" y="1692188"/>
            <a:ext cx="7139835" cy="401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20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72187" y="304274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76F6914E-5D6E-4C74-9D5C-D2A6723400D4}"/>
              </a:ext>
            </a:extLst>
          </p:cNvPr>
          <p:cNvSpPr txBox="1"/>
          <p:nvPr/>
        </p:nvSpPr>
        <p:spPr>
          <a:xfrm flipH="1">
            <a:off x="4243485" y="1305222"/>
            <a:ext cx="586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/>
              <a:t>Nieuwe variatie Gerbera</a:t>
            </a:r>
          </a:p>
        </p:txBody>
      </p:sp>
      <p:pic>
        <p:nvPicPr>
          <p:cNvPr id="8" name="Onlinemedia 7" title="Even more new and upcoming gerberas - Holland &amp;amp; Skyline Flower Growers">
            <a:hlinkClick r:id="" action="ppaction://media"/>
            <a:extLst>
              <a:ext uri="{FF2B5EF4-FFF2-40B4-BE49-F238E27FC236}">
                <a16:creationId xmlns:a16="http://schemas.microsoft.com/office/drawing/2014/main" id="{9D350778-794D-411B-95B6-F699859103D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7348" y="2357585"/>
            <a:ext cx="7400794" cy="416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601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9118" y="791293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2762886-7621-4FF3-9569-1A6255A461B4}"/>
              </a:ext>
            </a:extLst>
          </p:cNvPr>
          <p:cNvSpPr txBox="1"/>
          <p:nvPr/>
        </p:nvSpPr>
        <p:spPr>
          <a:xfrm>
            <a:off x="752625" y="1443692"/>
            <a:ext cx="368722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/>
              <a:t>o.a.	 Wouters </a:t>
            </a:r>
          </a:p>
          <a:p>
            <a:r>
              <a:rPr lang="nl-NL" sz="2800" dirty="0"/>
              <a:t>	 Green products</a:t>
            </a:r>
          </a:p>
          <a:p>
            <a:r>
              <a:rPr lang="nl-NL" sz="2800" dirty="0"/>
              <a:t>	 Lensli</a:t>
            </a:r>
          </a:p>
          <a:p>
            <a:r>
              <a:rPr lang="nl-NL" sz="2800" dirty="0"/>
              <a:t> </a:t>
            </a:r>
          </a:p>
        </p:txBody>
      </p:sp>
      <p:pic>
        <p:nvPicPr>
          <p:cNvPr id="6148" name="Picture 4" descr="Afbeeldingsresultaat voor wouters ens">
            <a:extLst>
              <a:ext uri="{FF2B5EF4-FFF2-40B4-BE49-F238E27FC236}">
                <a16:creationId xmlns:a16="http://schemas.microsoft.com/office/drawing/2014/main" id="{0E958041-4C15-4482-816C-B6C18DD9F2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130" y="4494469"/>
            <a:ext cx="2318230" cy="1542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Afbeeldingsresultaat voor green products kampen">
            <a:extLst>
              <a:ext uri="{FF2B5EF4-FFF2-40B4-BE49-F238E27FC236}">
                <a16:creationId xmlns:a16="http://schemas.microsoft.com/office/drawing/2014/main" id="{96531519-7969-4F26-80B9-CE9E1FACC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797" y="1447209"/>
            <a:ext cx="2468578" cy="143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EC2316FE-CDA9-109B-983F-161D0AE94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1788" y="4671777"/>
            <a:ext cx="2318230" cy="885466"/>
          </a:xfrm>
          <a:prstGeom prst="rect">
            <a:avLst/>
          </a:prstGeom>
        </p:spPr>
      </p:pic>
      <p:pic>
        <p:nvPicPr>
          <p:cNvPr id="1026" name="Picture 2" descr="bactiva">
            <a:extLst>
              <a:ext uri="{FF2B5EF4-FFF2-40B4-BE49-F238E27FC236}">
                <a16:creationId xmlns:a16="http://schemas.microsoft.com/office/drawing/2014/main" id="{6F78E3B9-434F-A7D3-68CF-B9DE1F36F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641" y="5114510"/>
            <a:ext cx="28575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8AB29DC-7B01-2E5E-2670-2386F65B9F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81487" y="2476500"/>
            <a:ext cx="3629025" cy="95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66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9118" y="791293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2762886-7621-4FF3-9569-1A6255A461B4}"/>
              </a:ext>
            </a:extLst>
          </p:cNvPr>
          <p:cNvSpPr txBox="1"/>
          <p:nvPr/>
        </p:nvSpPr>
        <p:spPr>
          <a:xfrm>
            <a:off x="795156" y="1966175"/>
            <a:ext cx="146386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/>
              <a:t>Lensli</a:t>
            </a:r>
          </a:p>
          <a:p>
            <a:endParaRPr lang="nl-NL" sz="2800" dirty="0"/>
          </a:p>
          <a:p>
            <a:endParaRPr lang="nl-NL" sz="2800" dirty="0"/>
          </a:p>
          <a:p>
            <a:r>
              <a:rPr lang="nl-NL" sz="2800" dirty="0"/>
              <a:t>Bactiva</a:t>
            </a:r>
          </a:p>
          <a:p>
            <a:endParaRPr lang="nl-NL" sz="2800" dirty="0"/>
          </a:p>
          <a:p>
            <a:endParaRPr lang="nl-NL" sz="2800" dirty="0"/>
          </a:p>
          <a:p>
            <a:endParaRPr lang="nl-NL" sz="2800" dirty="0"/>
          </a:p>
          <a:p>
            <a:r>
              <a:rPr lang="nl-NL" sz="2800" dirty="0" err="1"/>
              <a:t>Bokashi</a:t>
            </a:r>
            <a:endParaRPr lang="nl-NL" sz="2800" dirty="0"/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F8084E84-74E0-484F-B993-273365102C88}"/>
              </a:ext>
            </a:extLst>
          </p:cNvPr>
          <p:cNvSpPr/>
          <p:nvPr/>
        </p:nvSpPr>
        <p:spPr>
          <a:xfrm>
            <a:off x="6394394" y="2136238"/>
            <a:ext cx="3882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hlinkClick r:id="rId2"/>
              </a:rPr>
              <a:t>Wouter de Waal - </a:t>
            </a:r>
            <a:r>
              <a:rPr lang="nl-NL" dirty="0" err="1">
                <a:hlinkClick r:id="rId2"/>
              </a:rPr>
              <a:t>Vredebest</a:t>
            </a:r>
            <a:r>
              <a:rPr lang="nl-NL" dirty="0">
                <a:hlinkClick r:id="rId2"/>
              </a:rPr>
              <a:t> - Lensli</a:t>
            </a: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E8DFB93-CB19-4509-87E9-8E6F0B658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916" y="1685740"/>
            <a:ext cx="2800350" cy="1009650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60928DBE-0CBB-4246-AC42-515FA4A3B0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4682" y="3130516"/>
            <a:ext cx="3019425" cy="9144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E7EDA809-F2A8-420F-B8CE-681B7D7406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0351" y="4436192"/>
            <a:ext cx="2619816" cy="163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9118" y="791293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02762886-7621-4FF3-9569-1A6255A461B4}"/>
              </a:ext>
            </a:extLst>
          </p:cNvPr>
          <p:cNvSpPr txBox="1"/>
          <p:nvPr/>
        </p:nvSpPr>
        <p:spPr>
          <a:xfrm>
            <a:off x="795156" y="1966175"/>
            <a:ext cx="14638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dirty="0" err="1"/>
              <a:t>Bokashi</a:t>
            </a:r>
            <a:endParaRPr lang="nl-NL" sz="2800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E7EDA809-F2A8-420F-B8CE-681B7D740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743" y="1538112"/>
            <a:ext cx="2619816" cy="1630515"/>
          </a:xfrm>
          <a:prstGeom prst="rect">
            <a:avLst/>
          </a:prstGeom>
        </p:spPr>
      </p:pic>
      <p:sp>
        <p:nvSpPr>
          <p:cNvPr id="8" name="Rechthoek 7">
            <a:extLst>
              <a:ext uri="{FF2B5EF4-FFF2-40B4-BE49-F238E27FC236}">
                <a16:creationId xmlns:a16="http://schemas.microsoft.com/office/drawing/2014/main" id="{0C7DE9B7-74A5-4DF9-ABC8-DB657DB6277D}"/>
              </a:ext>
            </a:extLst>
          </p:cNvPr>
          <p:cNvSpPr/>
          <p:nvPr/>
        </p:nvSpPr>
        <p:spPr>
          <a:xfrm>
            <a:off x="739264" y="3068749"/>
            <a:ext cx="81353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Potgrond verrijken met </a:t>
            </a:r>
            <a:r>
              <a:rPr lang="nl-NL" sz="2000" dirty="0" err="1">
                <a:latin typeface="Calibri" panose="020F0502020204030204" pitchFamily="34" charset="0"/>
                <a:ea typeface="Calibri" panose="020F0502020204030204" pitchFamily="34" charset="0"/>
              </a:rPr>
              <a:t>Bokashi</a:t>
            </a: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 Starter: wat doet met de ontwikkeling van het wortelstelsel en vitaliteit van de jonge plant?</a:t>
            </a: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Microferm: verschillen met plantengroei met en zonder begieting met EM</a:t>
            </a: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Invloed van vocht van de </a:t>
            </a:r>
            <a:r>
              <a:rPr lang="nl-NL" sz="2000" dirty="0" err="1">
                <a:latin typeface="Calibri" panose="020F0502020204030204" pitchFamily="34" charset="0"/>
                <a:ea typeface="Calibri" panose="020F0502020204030204" pitchFamily="34" charset="0"/>
              </a:rPr>
              <a:t>Bokashi</a:t>
            </a: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-emmer: leerzaam om etensresten te fermenteren in de </a:t>
            </a:r>
            <a:r>
              <a:rPr lang="nl-NL" sz="2000" dirty="0" err="1">
                <a:latin typeface="Calibri" panose="020F0502020204030204" pitchFamily="34" charset="0"/>
                <a:ea typeface="Calibri" panose="020F0502020204030204" pitchFamily="34" charset="0"/>
              </a:rPr>
              <a:t>Bokashi</a:t>
            </a: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-emmer én wat doet het vocht met de plantengroei en vitaliteit?</a:t>
            </a: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Zaad dopen in EM: wat is de invloed op schimmels en start van de plant?</a:t>
            </a: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EM bij </a:t>
            </a:r>
            <a:r>
              <a:rPr lang="nl-NL" sz="2000" dirty="0" err="1">
                <a:latin typeface="Calibri" panose="020F0502020204030204" pitchFamily="34" charset="0"/>
                <a:ea typeface="Calibri" panose="020F0502020204030204" pitchFamily="34" charset="0"/>
              </a:rPr>
              <a:t>aquaponics</a:t>
            </a: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: betere waterkwaliteit en groeit?</a:t>
            </a:r>
          </a:p>
          <a:p>
            <a:pPr marL="342900" lvl="0" indent="-342900"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nl-NL" sz="2000" dirty="0">
                <a:latin typeface="Calibri" panose="020F0502020204030204" pitchFamily="34" charset="0"/>
                <a:ea typeface="Calibri" panose="020F0502020204030204" pitchFamily="34" charset="0"/>
              </a:rPr>
              <a:t>EM bij vissen: waterkwaliteit en groei vissen?</a:t>
            </a:r>
          </a:p>
        </p:txBody>
      </p:sp>
      <p:pic>
        <p:nvPicPr>
          <p:cNvPr id="13" name="Afbeelding 12">
            <a:extLst>
              <a:ext uri="{FF2B5EF4-FFF2-40B4-BE49-F238E27FC236}">
                <a16:creationId xmlns:a16="http://schemas.microsoft.com/office/drawing/2014/main" id="{12C3B213-6B77-4E52-ADA2-FFFE96C79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8065" y="5831193"/>
            <a:ext cx="2708105" cy="94411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8E539D61-14D8-1240-8653-D187047463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651" y="4030043"/>
            <a:ext cx="1845464" cy="1392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815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7682" y="867945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2" name="Onlinemedia 1" title="Green Products   &amp;quot;The way we work&amp;quot;">
            <a:hlinkClick r:id="" action="ppaction://media"/>
            <a:extLst>
              <a:ext uri="{FF2B5EF4-FFF2-40B4-BE49-F238E27FC236}">
                <a16:creationId xmlns:a16="http://schemas.microsoft.com/office/drawing/2014/main" id="{99262C7B-0A01-4320-8143-BC01AB5F6B6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66170" y="1779870"/>
            <a:ext cx="7154449" cy="4024378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CBCC9D47-7898-4AF2-87D4-FA70244A061C}"/>
              </a:ext>
            </a:extLst>
          </p:cNvPr>
          <p:cNvSpPr/>
          <p:nvPr/>
        </p:nvSpPr>
        <p:spPr>
          <a:xfrm>
            <a:off x="3125958" y="6125320"/>
            <a:ext cx="3810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Roboto"/>
              </a:rPr>
              <a:t>Green Products "The way we work"</a:t>
            </a:r>
            <a:endParaRPr lang="en-US" b="0" i="0" dirty="0">
              <a:effectLst/>
              <a:latin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963956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1806" y="-100290"/>
            <a:ext cx="3689985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1D96B15-71B3-4CB7-936B-9F88047EDB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4623" y="619710"/>
            <a:ext cx="5338526" cy="5618580"/>
          </a:xfrm>
          <a:prstGeom prst="rect">
            <a:avLst/>
          </a:prstGeom>
        </p:spPr>
      </p:pic>
      <p:pic>
        <p:nvPicPr>
          <p:cNvPr id="5126" name="Picture 6" descr="Afbeeldingsresultaat voor teelt uit de grond">
            <a:extLst>
              <a:ext uri="{FF2B5EF4-FFF2-40B4-BE49-F238E27FC236}">
                <a16:creationId xmlns:a16="http://schemas.microsoft.com/office/drawing/2014/main" id="{05F5A5A4-2155-46AB-8FCF-0F86935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26" y="4682124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Gerelateerde afbeelding">
            <a:extLst>
              <a:ext uri="{FF2B5EF4-FFF2-40B4-BE49-F238E27FC236}">
                <a16:creationId xmlns:a16="http://schemas.microsoft.com/office/drawing/2014/main" id="{BC20B436-9004-49AF-AB97-CBC4048AFC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26" y="2528887"/>
            <a:ext cx="25336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821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234" y="867945"/>
            <a:ext cx="3689985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1F56D78-FB06-47F9-91F7-4D259CF25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9977" y="461758"/>
            <a:ext cx="3394554" cy="5420336"/>
          </a:xfrm>
          <a:prstGeom prst="rect">
            <a:avLst/>
          </a:prstGeom>
        </p:spPr>
      </p:pic>
      <p:pic>
        <p:nvPicPr>
          <p:cNvPr id="9218" name="Picture 2" descr="Afbeeldingsresultaat voor telen op water">
            <a:extLst>
              <a:ext uri="{FF2B5EF4-FFF2-40B4-BE49-F238E27FC236}">
                <a16:creationId xmlns:a16="http://schemas.microsoft.com/office/drawing/2014/main" id="{9BDD6D96-7E5E-4805-AD06-8392C1A01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9" y="3429000"/>
            <a:ext cx="2914650" cy="156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Afbeeldingsresultaat voor telen op water">
            <a:extLst>
              <a:ext uri="{FF2B5EF4-FFF2-40B4-BE49-F238E27FC236}">
                <a16:creationId xmlns:a16="http://schemas.microsoft.com/office/drawing/2014/main" id="{9C9D2576-4CA4-4420-B6C2-4A2D02D31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082" y="2105606"/>
            <a:ext cx="3133269" cy="2346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Afbeeldingsresultaat voor telen op water">
            <a:extLst>
              <a:ext uri="{FF2B5EF4-FFF2-40B4-BE49-F238E27FC236}">
                <a16:creationId xmlns:a16="http://schemas.microsoft.com/office/drawing/2014/main" id="{D011D860-69E5-4A17-B322-2597A48CD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335" y="4580355"/>
            <a:ext cx="3248025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40E51FCD-3458-4CF4-B698-214656E2EBC3}"/>
              </a:ext>
            </a:extLst>
          </p:cNvPr>
          <p:cNvSpPr/>
          <p:nvPr/>
        </p:nvSpPr>
        <p:spPr>
          <a:xfrm>
            <a:off x="5998950" y="6096160"/>
            <a:ext cx="6096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100" dirty="0">
                <a:hlinkClick r:id="rId6"/>
              </a:rPr>
              <a:t>https://contentplatform.ontwikkelcentrum.nl/CMS/CDS/Ontwikkelcentrum/Published%20content/ECC%20SP%20modules/Kiemquest%20en%20tedx/30200%20Kiemquest_teelt_op_water/Kiemquest_teelt_op_water/index.html</a:t>
            </a:r>
            <a:endParaRPr lang="nl-NL" sz="1100" dirty="0"/>
          </a:p>
        </p:txBody>
      </p:sp>
    </p:spTree>
    <p:extLst>
      <p:ext uri="{BB962C8B-B14F-4D97-AF65-F5344CB8AC3E}">
        <p14:creationId xmlns:p14="http://schemas.microsoft.com/office/powerpoint/2010/main" val="246136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6234" y="867945"/>
            <a:ext cx="3689985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1FDBA9ED-3D9E-405C-82C4-1C64A918B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937" y="867945"/>
            <a:ext cx="3161191" cy="4887598"/>
          </a:xfrm>
          <a:prstGeom prst="rect">
            <a:avLst/>
          </a:prstGeom>
        </p:spPr>
      </p:pic>
      <p:pic>
        <p:nvPicPr>
          <p:cNvPr id="4" name="ctl01_PageBreakImage" descr="Meerlaagse teelt. - Foto: Peter Visser">
            <a:extLst>
              <a:ext uri="{FF2B5EF4-FFF2-40B4-BE49-F238E27FC236}">
                <a16:creationId xmlns:a16="http://schemas.microsoft.com/office/drawing/2014/main" id="{545F3E68-B0B2-4089-815A-E810D1DD3BF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292" y="4386106"/>
            <a:ext cx="3161191" cy="1603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fbeelding 4" descr="kantoorruimte huren kopen nederland">
            <a:hlinkClick r:id="rId4"/>
            <a:extLst>
              <a:ext uri="{FF2B5EF4-FFF2-40B4-BE49-F238E27FC236}">
                <a16:creationId xmlns:a16="http://schemas.microsoft.com/office/drawing/2014/main" id="{DEA599B5-4DB4-4D06-809F-8789C3105D6D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04" y="2600494"/>
            <a:ext cx="3689986" cy="1506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rc_mi" descr="Afbeeldingsresultaat voor voordelen led">
            <a:hlinkClick r:id="rId6"/>
            <a:extLst>
              <a:ext uri="{FF2B5EF4-FFF2-40B4-BE49-F238E27FC236}">
                <a16:creationId xmlns:a16="http://schemas.microsoft.com/office/drawing/2014/main" id="{0B0F3A99-667D-43DC-B774-1AF854801E2C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466" y="640893"/>
            <a:ext cx="2384978" cy="160394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hthoek 6">
            <a:extLst>
              <a:ext uri="{FF2B5EF4-FFF2-40B4-BE49-F238E27FC236}">
                <a16:creationId xmlns:a16="http://schemas.microsoft.com/office/drawing/2014/main" id="{C3A758A8-C78D-44B4-95BB-66780053A058}"/>
              </a:ext>
            </a:extLst>
          </p:cNvPr>
          <p:cNvSpPr/>
          <p:nvPr/>
        </p:nvSpPr>
        <p:spPr>
          <a:xfrm>
            <a:off x="4854825" y="589394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sz="1200" dirty="0">
                <a:hlinkClick r:id="rId8"/>
              </a:rPr>
              <a:t>https://contentplatform.ontwikkelcentrum.nl/CMS/CDS/Ontwikkelcentrum/Published%20content/ECC%20SP%20modules/Kiemquest%20en%20tedx/30195%20Kiemquest_meerlaagse_teelt/Kiemquest_meerlaagse_teelt/index.html</a:t>
            </a:r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3216871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7994" y="855419"/>
            <a:ext cx="9513764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1026" name="Picture 2" descr="Afbeeldingsresultaat voor welkom">
            <a:extLst>
              <a:ext uri="{FF2B5EF4-FFF2-40B4-BE49-F238E27FC236}">
                <a16:creationId xmlns:a16="http://schemas.microsoft.com/office/drawing/2014/main" id="{B58C3D58-273F-41CC-8C48-884EAF691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34" y="1924851"/>
            <a:ext cx="6981921" cy="377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9206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DA613E3A-1BF9-4A8F-B03F-4607A0787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" y="478354"/>
            <a:ext cx="7876540" cy="263663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75E7D940-B9C5-4882-BEB6-822E93594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1360" y="3114992"/>
            <a:ext cx="4572000" cy="3228975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30B60049-8DE8-40E2-A487-524990A180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20" y="3429000"/>
            <a:ext cx="3261360" cy="312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62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D7CE1097-5EF4-44D3-A25E-EA08CB2DA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775" y="467360"/>
            <a:ext cx="7216782" cy="2299017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6D218F1C-B4BD-40E1-9C47-8BAC2944E6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97" y="3104034"/>
            <a:ext cx="6352223" cy="3702216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D70BDD9F-9D06-4343-9A99-73D33DC4DC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9602" y="467360"/>
            <a:ext cx="2216157" cy="1887837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0FC447B6-51BC-406C-B603-A67D844E90EC}"/>
              </a:ext>
            </a:extLst>
          </p:cNvPr>
          <p:cNvSpPr txBox="1"/>
          <p:nvPr/>
        </p:nvSpPr>
        <p:spPr>
          <a:xfrm>
            <a:off x="7010400" y="5445760"/>
            <a:ext cx="4960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nl-NL" sz="2400" b="1" dirty="0"/>
              <a:t>Inleveren maandag ? oktober</a:t>
            </a:r>
          </a:p>
        </p:txBody>
      </p:sp>
    </p:spTree>
    <p:extLst>
      <p:ext uri="{BB962C8B-B14F-4D97-AF65-F5344CB8AC3E}">
        <p14:creationId xmlns:p14="http://schemas.microsoft.com/office/powerpoint/2010/main" val="268563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A3573-4D14-4F31-8647-E91642E5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Dagplanning </a:t>
            </a:r>
            <a:r>
              <a:rPr lang="nl-NL" sz="3100" dirty="0"/>
              <a:t>(elke week voor aanvang)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EEB75752-72BE-469F-856E-098B7F387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99" y="2070779"/>
            <a:ext cx="9646664" cy="4351338"/>
          </a:xfrm>
        </p:spPr>
        <p:txBody>
          <a:bodyPr/>
          <a:lstStyle/>
          <a:p>
            <a:r>
              <a:rPr lang="nl-NL" dirty="0"/>
              <a:t>Bloemen plukken, wegbrengen naar de verschillende opleidingen</a:t>
            </a:r>
          </a:p>
          <a:p>
            <a:r>
              <a:rPr lang="nl-NL" dirty="0"/>
              <a:t>scouten</a:t>
            </a:r>
          </a:p>
          <a:p>
            <a:r>
              <a:rPr lang="nl-NL" dirty="0"/>
              <a:t>nieuwe prints maken voor elk soort gerbera, doormailen naar Gé Verbeek, deze zorgt voor afdruk</a:t>
            </a:r>
          </a:p>
          <a:p>
            <a:r>
              <a:rPr lang="nl-NL" dirty="0"/>
              <a:t>nieuwe tellijst maken</a:t>
            </a:r>
          </a:p>
          <a:p>
            <a:r>
              <a:rPr lang="nl-NL" dirty="0"/>
              <a:t>overleg met </a:t>
            </a:r>
            <a:r>
              <a:rPr lang="nl-NL" dirty="0" err="1"/>
              <a:t>ArjanVerwer</a:t>
            </a:r>
            <a:r>
              <a:rPr lang="nl-NL" dirty="0"/>
              <a:t> (Bactiva)</a:t>
            </a:r>
          </a:p>
          <a:p>
            <a:r>
              <a:rPr lang="nl-NL" dirty="0"/>
              <a:t>Alles netjes opruimen</a:t>
            </a:r>
          </a:p>
          <a:p>
            <a:r>
              <a:rPr lang="nl-NL" dirty="0"/>
              <a:t>Info bord maken over project, doormailen naar Gé Verbeek, deze zorgt voor afdruk</a:t>
            </a:r>
          </a:p>
          <a:p>
            <a:r>
              <a:rPr lang="nl-NL" dirty="0"/>
              <a:t>Klimaat controleren/meetbox schoonmaken en bijvullen.</a:t>
            </a:r>
          </a:p>
          <a:p>
            <a:endParaRPr lang="nl-NL" dirty="0"/>
          </a:p>
        </p:txBody>
      </p:sp>
      <p:pic>
        <p:nvPicPr>
          <p:cNvPr id="4098" name="Picture 2" descr="https://discountoffice.nl/productImages/13/large/BL7-409000-3.jpg">
            <a:extLst>
              <a:ext uri="{FF2B5EF4-FFF2-40B4-BE49-F238E27FC236}">
                <a16:creationId xmlns:a16="http://schemas.microsoft.com/office/drawing/2014/main" id="{6F990F66-33AB-47AB-9459-AA9D448FC3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2000" y="305294"/>
            <a:ext cx="2161881" cy="162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575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A3573-4D14-4F31-8647-E91642E5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Dagplanning </a:t>
            </a:r>
            <a:r>
              <a:rPr lang="nl-NL" sz="3100" dirty="0"/>
              <a:t>(elke week voor aanvang)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3BE3F4E9-B4CD-4181-96C0-F97671356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301" y="2114795"/>
            <a:ext cx="9427398" cy="4351338"/>
          </a:xfrm>
        </p:spPr>
        <p:txBody>
          <a:bodyPr/>
          <a:lstStyle/>
          <a:p>
            <a:r>
              <a:rPr lang="nl-NL" dirty="0"/>
              <a:t>Matten voldruppelen</a:t>
            </a:r>
          </a:p>
          <a:p>
            <a:r>
              <a:rPr lang="nl-NL" dirty="0"/>
              <a:t>Touwtjes ophangen</a:t>
            </a:r>
          </a:p>
          <a:p>
            <a:r>
              <a:rPr lang="nl-NL" dirty="0"/>
              <a:t>Komkommers planten</a:t>
            </a:r>
          </a:p>
          <a:p>
            <a:r>
              <a:rPr lang="nl-NL" dirty="0"/>
              <a:t>Klimaat controleren/meetbox bijvullen</a:t>
            </a:r>
          </a:p>
          <a:p>
            <a:r>
              <a:rPr lang="nl-NL" dirty="0"/>
              <a:t>Grow sense en bladtemperatuur meter en lichtmeter instaleren</a:t>
            </a:r>
          </a:p>
          <a:p>
            <a:r>
              <a:rPr lang="nl-NL" dirty="0"/>
              <a:t>Infobord maken, opsturen naar Gé Verbeek, deze zorgt voor print.</a:t>
            </a:r>
          </a:p>
          <a:p>
            <a:r>
              <a:rPr lang="nl-NL" dirty="0"/>
              <a:t>Nadenken over wat geregistreerd gaat worden</a:t>
            </a:r>
          </a:p>
          <a:p>
            <a:r>
              <a:rPr lang="nl-NL" dirty="0"/>
              <a:t>Overleg met Arjen Verwer (Bactiva)</a:t>
            </a:r>
          </a:p>
          <a:p>
            <a:r>
              <a:rPr lang="nl-NL" dirty="0"/>
              <a:t>Alles netjes opruimen!</a:t>
            </a:r>
          </a:p>
          <a:p>
            <a:endParaRPr lang="nl-NL" dirty="0"/>
          </a:p>
        </p:txBody>
      </p:sp>
      <p:pic>
        <p:nvPicPr>
          <p:cNvPr id="3076" name="Picture 4" descr="https://discountoffice.nl/productImages/13/large/BL7-409000-3.jpg">
            <a:extLst>
              <a:ext uri="{FF2B5EF4-FFF2-40B4-BE49-F238E27FC236}">
                <a16:creationId xmlns:a16="http://schemas.microsoft.com/office/drawing/2014/main" id="{68AECCE0-DC49-4EA5-8371-694E35214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519" y="4666269"/>
            <a:ext cx="2708635" cy="203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962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70A3573-4D14-4F31-8647-E91642E59E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Dagplanning </a:t>
            </a:r>
            <a:r>
              <a:rPr lang="nl-NL" sz="3100" dirty="0"/>
              <a:t>(elke week voor aanvang)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14132EC-E983-49CE-99B7-A42C38278F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0025" y="1737427"/>
            <a:ext cx="7740000" cy="4351338"/>
          </a:xfrm>
        </p:spPr>
        <p:txBody>
          <a:bodyPr/>
          <a:lstStyle/>
          <a:p>
            <a:r>
              <a:rPr lang="nl-NL" dirty="0"/>
              <a:t>Overleg met Onno Boeren (Green products)</a:t>
            </a:r>
          </a:p>
          <a:p>
            <a:r>
              <a:rPr lang="nl-NL" dirty="0"/>
              <a:t>Simone Vos benaderen</a:t>
            </a:r>
          </a:p>
          <a:p>
            <a:r>
              <a:rPr lang="nl-NL" dirty="0"/>
              <a:t>Wouters Peet free contact zoeken met Coen Wouters</a:t>
            </a:r>
          </a:p>
          <a:p>
            <a:r>
              <a:rPr lang="nl-NL" dirty="0"/>
              <a:t>Ect.</a:t>
            </a:r>
          </a:p>
        </p:txBody>
      </p:sp>
      <p:pic>
        <p:nvPicPr>
          <p:cNvPr id="2050" name="Picture 2" descr="https://discountoffice.nl/productImages/13/large/BL7-409000-3.jpg">
            <a:extLst>
              <a:ext uri="{FF2B5EF4-FFF2-40B4-BE49-F238E27FC236}">
                <a16:creationId xmlns:a16="http://schemas.microsoft.com/office/drawing/2014/main" id="{FD8E1ED3-F711-46C5-961A-1603B390D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464" y="3429000"/>
            <a:ext cx="4075522" cy="305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45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5" name="TextBox 5"/>
          <p:cNvSpPr txBox="1">
            <a:spLocks noChangeArrowheads="1"/>
          </p:cNvSpPr>
          <p:nvPr/>
        </p:nvSpPr>
        <p:spPr bwMode="auto">
          <a:xfrm>
            <a:off x="2233614" y="547689"/>
            <a:ext cx="9043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nl-NL" sz="2800" b="1" dirty="0" err="1">
                <a:solidFill>
                  <a:srgbClr val="141313"/>
                </a:solidFill>
                <a:cs typeface="Arial" panose="020B0604020202020204" pitchFamily="34" charset="0"/>
              </a:rPr>
              <a:t>Vragen</a:t>
            </a:r>
            <a:r>
              <a:rPr lang="en-US" altLang="nl-NL" sz="2800" b="1" dirty="0">
                <a:solidFill>
                  <a:srgbClr val="141313"/>
                </a:solidFill>
                <a:cs typeface="Arial" panose="020B0604020202020204" pitchFamily="34" charset="0"/>
              </a:rPr>
              <a:t>?</a:t>
            </a:r>
          </a:p>
        </p:txBody>
      </p:sp>
      <p:pic>
        <p:nvPicPr>
          <p:cNvPr id="4" name="Picture 4" descr="Vraagtek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34192" y="1440102"/>
            <a:ext cx="3594100" cy="3594100"/>
          </a:xfrm>
          <a:prstGeom prst="rect">
            <a:avLst/>
          </a:prstGeom>
          <a:noFill/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934" y="5647548"/>
            <a:ext cx="3164617" cy="70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9699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Afbeeldingsresultaat voor aan de slag">
            <a:extLst>
              <a:ext uri="{FF2B5EF4-FFF2-40B4-BE49-F238E27FC236}">
                <a16:creationId xmlns:a16="http://schemas.microsoft.com/office/drawing/2014/main" id="{B71484B9-BFBB-4431-8BC5-99E688D0EB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43" y="1001829"/>
            <a:ext cx="10032304" cy="4854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9605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akantie voorbij - tegel - Omdenken">
            <a:extLst>
              <a:ext uri="{FF2B5EF4-FFF2-40B4-BE49-F238E27FC236}">
                <a16:creationId xmlns:a16="http://schemas.microsoft.com/office/drawing/2014/main" id="{E89C63A5-7F37-AE36-EBB2-C8694F28C6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70" y="613960"/>
            <a:ext cx="6645101" cy="3549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Vakantie aan zee - Anderhalvemeter Verhalen">
            <a:extLst>
              <a:ext uri="{FF2B5EF4-FFF2-40B4-BE49-F238E27FC236}">
                <a16:creationId xmlns:a16="http://schemas.microsoft.com/office/drawing/2014/main" id="{A5F284DB-39C2-0BBD-6B8E-377FAC92FC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4434150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k verbleef op een paradijselijk eiland, maar plots werd het de hel':  reizigers over hun ergste vakantieverhalen">
            <a:extLst>
              <a:ext uri="{FF2B5EF4-FFF2-40B4-BE49-F238E27FC236}">
                <a16:creationId xmlns:a16="http://schemas.microsoft.com/office/drawing/2014/main" id="{934F9EEA-A8C4-AC63-532E-859D57990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553" y="3928660"/>
            <a:ext cx="3763434" cy="250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52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e voordelen van een stage in het buitenland | een boost voor jouw Engels">
            <a:extLst>
              <a:ext uri="{FF2B5EF4-FFF2-40B4-BE49-F238E27FC236}">
                <a16:creationId xmlns:a16="http://schemas.microsoft.com/office/drawing/2014/main" id="{D128E188-812B-817F-5C40-63F3CDA05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03" y="3287487"/>
            <a:ext cx="6511018" cy="3255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9BA71D0F-C93B-F76D-D845-0E2164059A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5841" y="445633"/>
            <a:ext cx="7175022" cy="231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32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3FE4107A-153E-41A4-AAD0-CC7024E5C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12000" y="684494"/>
            <a:ext cx="8280000" cy="720000"/>
          </a:xfrm>
        </p:spPr>
        <p:txBody>
          <a:bodyPr/>
          <a:lstStyle/>
          <a:p>
            <a:r>
              <a:rPr lang="nl-NL" sz="3200" b="1" dirty="0">
                <a:solidFill>
                  <a:schemeClr val="tx1"/>
                </a:solidFill>
              </a:rPr>
              <a:t>Project dag Teelt en Technologie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D4C7B2A0-5E17-4006-9AE5-469AF4FCB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405" y="1930834"/>
            <a:ext cx="5667375" cy="16954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CBEE9191-484E-4692-8018-50F1A2B75C0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5" y="3429000"/>
            <a:ext cx="1862455" cy="33127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BC12CFF3-4DAF-4881-926C-0543F651E9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490" y="4349179"/>
            <a:ext cx="4520277" cy="1824327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D8A37775-063A-4CAE-8505-6BF1280B23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839683" y="722539"/>
            <a:ext cx="2759456" cy="2069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2076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BDA282BC-CA40-46CB-88A1-4EB995787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4800" y="2986525"/>
            <a:ext cx="11167200" cy="720000"/>
          </a:xfrm>
        </p:spPr>
        <p:txBody>
          <a:bodyPr/>
          <a:lstStyle/>
          <a:p>
            <a:r>
              <a:rPr lang="nl-NL" dirty="0">
                <a:solidFill>
                  <a:schemeClr val="tx1"/>
                </a:solidFill>
              </a:rPr>
              <a:t>Project dag Teelt en Technologie</a:t>
            </a:r>
            <a:br>
              <a:rPr lang="nl-NL" dirty="0">
                <a:solidFill>
                  <a:schemeClr val="tx1"/>
                </a:solidFill>
              </a:rPr>
            </a:br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FA8C9655-B38E-41C9-B47D-B8DD53863F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5637" y="650089"/>
            <a:ext cx="2784780" cy="10234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A4860C76-E338-42AE-9C68-F452F4C63A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556" y="3860944"/>
            <a:ext cx="3131507" cy="2348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Afbeelding 10" descr="Senbis logo">
            <a:extLst>
              <a:ext uri="{FF2B5EF4-FFF2-40B4-BE49-F238E27FC236}">
                <a16:creationId xmlns:a16="http://schemas.microsoft.com/office/drawing/2014/main" id="{32B6ECD6-F7B7-40F9-BDEE-878B718B1B8E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63" y="5849574"/>
            <a:ext cx="3964668" cy="7199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Google Shape;285;p35">
            <a:extLst>
              <a:ext uri="{FF2B5EF4-FFF2-40B4-BE49-F238E27FC236}">
                <a16:creationId xmlns:a16="http://schemas.microsoft.com/office/drawing/2014/main" id="{3049BF83-369F-4C14-A485-4C5892CDDFB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70002" y="394671"/>
            <a:ext cx="1531843" cy="2437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Google Shape;283;p35">
            <a:extLst>
              <a:ext uri="{FF2B5EF4-FFF2-40B4-BE49-F238E27FC236}">
                <a16:creationId xmlns:a16="http://schemas.microsoft.com/office/drawing/2014/main" id="{7CD6C675-96E6-49B8-ABC2-BD8830F76ABC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30078" y="232552"/>
            <a:ext cx="1531843" cy="2380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Italiaanse komkommerteelt redelijk bevredigend&quot;">
            <a:extLst>
              <a:ext uri="{FF2B5EF4-FFF2-40B4-BE49-F238E27FC236}">
                <a16:creationId xmlns:a16="http://schemas.microsoft.com/office/drawing/2014/main" id="{EBC0A04F-CF80-4013-B1A5-991629969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015" y="3706525"/>
            <a:ext cx="2524125" cy="1809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8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C5F1F2-5FDC-4AF3-9207-E7F51CE6D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1241" y="287663"/>
            <a:ext cx="2854139" cy="1146214"/>
          </a:xfrm>
        </p:spPr>
        <p:txBody>
          <a:bodyPr>
            <a:normAutofit fontScale="90000"/>
          </a:bodyPr>
          <a:lstStyle/>
          <a:p>
            <a:r>
              <a:rPr lang="nl-NL" sz="2800" dirty="0">
                <a:solidFill>
                  <a:schemeClr val="tx1"/>
                </a:solidFill>
              </a:rPr>
              <a:t>Project dag Teelt en Technologie</a:t>
            </a:r>
            <a:br>
              <a:rPr lang="nl-NL" sz="2800" dirty="0">
                <a:solidFill>
                  <a:schemeClr val="tx1"/>
                </a:solidFill>
              </a:rPr>
            </a:br>
            <a:endParaRPr lang="nl-NL" sz="2800" dirty="0">
              <a:cs typeface="Arial" panose="020B0604020202020204" pitchFamily="34" charset="0"/>
            </a:endParaRP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779FDBB4-1D68-4126-B3EB-922DC69DE4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26253" y="1326762"/>
            <a:ext cx="1562100" cy="1181100"/>
          </a:xfr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15D9F868-B590-46A9-926C-D26690FE8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2534" y="3953448"/>
            <a:ext cx="1538731" cy="1531298"/>
          </a:xfrm>
          <a:prstGeom prst="rect">
            <a:avLst/>
          </a:prstGeom>
        </p:spPr>
      </p:pic>
      <p:pic>
        <p:nvPicPr>
          <p:cNvPr id="13" name="Afbeelding 12">
            <a:extLst>
              <a:ext uri="{FF2B5EF4-FFF2-40B4-BE49-F238E27FC236}">
                <a16:creationId xmlns:a16="http://schemas.microsoft.com/office/drawing/2014/main" id="{8AF99759-32DA-4D3B-B567-8DA7AE050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28189" y="4231863"/>
            <a:ext cx="2790825" cy="866775"/>
          </a:xfrm>
          <a:prstGeom prst="rect">
            <a:avLst/>
          </a:prstGeom>
        </p:spPr>
      </p:pic>
      <p:pic>
        <p:nvPicPr>
          <p:cNvPr id="14" name="Afbeelding 13">
            <a:extLst>
              <a:ext uri="{FF2B5EF4-FFF2-40B4-BE49-F238E27FC236}">
                <a16:creationId xmlns:a16="http://schemas.microsoft.com/office/drawing/2014/main" id="{8E75BD0E-849D-4A80-8756-B10B4A629A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420" y="3046865"/>
            <a:ext cx="2181567" cy="764270"/>
          </a:xfrm>
          <a:prstGeom prst="rect">
            <a:avLst/>
          </a:prstGeom>
        </p:spPr>
      </p:pic>
      <p:pic>
        <p:nvPicPr>
          <p:cNvPr id="16" name="Afbeelding 15">
            <a:extLst>
              <a:ext uri="{FF2B5EF4-FFF2-40B4-BE49-F238E27FC236}">
                <a16:creationId xmlns:a16="http://schemas.microsoft.com/office/drawing/2014/main" id="{F374FC51-A56A-451E-994B-C33EA6A70F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3602" y="1118135"/>
            <a:ext cx="1921441" cy="1729297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id="{F713BF88-8E4E-4027-B188-B765E2C229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4915" y="2751990"/>
            <a:ext cx="3140149" cy="864768"/>
          </a:xfrm>
          <a:prstGeom prst="rect">
            <a:avLst/>
          </a:prstGeom>
        </p:spPr>
      </p:pic>
      <p:pic>
        <p:nvPicPr>
          <p:cNvPr id="19" name="Afbeelding 18">
            <a:extLst>
              <a:ext uri="{FF2B5EF4-FFF2-40B4-BE49-F238E27FC236}">
                <a16:creationId xmlns:a16="http://schemas.microsoft.com/office/drawing/2014/main" id="{5D14CE37-004D-4D73-8F30-AA532E11ABC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94634" y="4580851"/>
            <a:ext cx="1740750" cy="1740750"/>
          </a:xfrm>
          <a:prstGeom prst="rect">
            <a:avLst/>
          </a:prstGeom>
        </p:spPr>
      </p:pic>
      <p:pic>
        <p:nvPicPr>
          <p:cNvPr id="21" name="Afbeelding 20">
            <a:extLst>
              <a:ext uri="{FF2B5EF4-FFF2-40B4-BE49-F238E27FC236}">
                <a16:creationId xmlns:a16="http://schemas.microsoft.com/office/drawing/2014/main" id="{BDB24865-FD84-4290-923D-838EB9D173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66211" y="1326762"/>
            <a:ext cx="2054594" cy="1045355"/>
          </a:xfrm>
          <a:prstGeom prst="rect">
            <a:avLst/>
          </a:prstGeom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ED686B77-8928-4605-AB6E-A933D600A6B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99175" y="281488"/>
            <a:ext cx="1154013" cy="923210"/>
          </a:xfrm>
          <a:prstGeom prst="rect">
            <a:avLst/>
          </a:prstGeom>
        </p:spPr>
      </p:pic>
      <p:pic>
        <p:nvPicPr>
          <p:cNvPr id="25" name="Afbeelding 24">
            <a:extLst>
              <a:ext uri="{FF2B5EF4-FFF2-40B4-BE49-F238E27FC236}">
                <a16:creationId xmlns:a16="http://schemas.microsoft.com/office/drawing/2014/main" id="{A41034CA-C0B0-4346-A0E2-78832281D68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68578" y="199528"/>
            <a:ext cx="1356980" cy="1005170"/>
          </a:xfrm>
          <a:prstGeom prst="rect">
            <a:avLst/>
          </a:prstGeom>
        </p:spPr>
      </p:pic>
      <p:pic>
        <p:nvPicPr>
          <p:cNvPr id="27" name="Afbeelding 26">
            <a:extLst>
              <a:ext uri="{FF2B5EF4-FFF2-40B4-BE49-F238E27FC236}">
                <a16:creationId xmlns:a16="http://schemas.microsoft.com/office/drawing/2014/main" id="{4EF1EB6F-1844-47B6-A5F1-BF49B007C38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38946" y="5320246"/>
            <a:ext cx="3187301" cy="1015873"/>
          </a:xfrm>
          <a:prstGeom prst="rect">
            <a:avLst/>
          </a:prstGeom>
        </p:spPr>
      </p:pic>
      <p:pic>
        <p:nvPicPr>
          <p:cNvPr id="1026" name="Picture 2" descr="http://debuurte.nl/wp-content/themes/debuurte/images/logo_round.png">
            <a:extLst>
              <a:ext uri="{FF2B5EF4-FFF2-40B4-BE49-F238E27FC236}">
                <a16:creationId xmlns:a16="http://schemas.microsoft.com/office/drawing/2014/main" id="{AF60DD5E-E43B-44FF-92CA-10CB8F1DF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602" y="158348"/>
            <a:ext cx="1275529" cy="1275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Afbeelding 1027">
            <a:extLst>
              <a:ext uri="{FF2B5EF4-FFF2-40B4-BE49-F238E27FC236}">
                <a16:creationId xmlns:a16="http://schemas.microsoft.com/office/drawing/2014/main" id="{3A41C4F3-76FE-4E1A-9359-7BBB5F862B4B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26253" y="5828182"/>
            <a:ext cx="981456" cy="981456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BC3417F1-1A3E-DBC5-D881-3E085C447AE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852354" y="5616152"/>
            <a:ext cx="1890024" cy="96036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7AE62B4D-5587-80F0-D212-D2C72A1DE29B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98556" y="2766892"/>
            <a:ext cx="1939296" cy="113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3FE4107A-153E-41A4-AAD0-CC7024E5C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1534" y="611373"/>
            <a:ext cx="8280000" cy="720000"/>
          </a:xfrm>
        </p:spPr>
        <p:txBody>
          <a:bodyPr/>
          <a:lstStyle/>
          <a:p>
            <a:r>
              <a:rPr lang="nl-NL" b="1" dirty="0">
                <a:solidFill>
                  <a:schemeClr val="tx1"/>
                </a:solidFill>
              </a:rPr>
              <a:t>Project dag Teelt en Technologie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2822A2C-E7C4-46DF-A8D7-12501CA3148E}"/>
              </a:ext>
            </a:extLst>
          </p:cNvPr>
          <p:cNvSpPr txBox="1"/>
          <p:nvPr/>
        </p:nvSpPr>
        <p:spPr>
          <a:xfrm>
            <a:off x="50421" y="1472278"/>
            <a:ext cx="752782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3 teams		</a:t>
            </a:r>
          </a:p>
          <a:p>
            <a:r>
              <a:rPr lang="nl-NL" dirty="0"/>
              <a:t>		 Bram Löbker</a:t>
            </a:r>
          </a:p>
          <a:p>
            <a:r>
              <a:rPr lang="nl-NL" dirty="0"/>
              <a:t>		 Mart Holtslag</a:t>
            </a:r>
          </a:p>
          <a:p>
            <a:r>
              <a:rPr lang="nl-NL" dirty="0"/>
              <a:t>		 Tamara van Straaten</a:t>
            </a:r>
          </a:p>
          <a:p>
            <a:r>
              <a:rPr lang="nl-NL" dirty="0"/>
              <a:t>		 Tim Kooiman</a:t>
            </a:r>
          </a:p>
          <a:p>
            <a:endParaRPr lang="nl-NL" dirty="0"/>
          </a:p>
          <a:p>
            <a:r>
              <a:rPr lang="nl-NL" dirty="0"/>
              <a:t>		 Hiljan de Leeuw</a:t>
            </a:r>
          </a:p>
          <a:p>
            <a:r>
              <a:rPr lang="nl-NL" dirty="0"/>
              <a:t>		 Floran Meiresonne</a:t>
            </a:r>
          </a:p>
          <a:p>
            <a:r>
              <a:rPr lang="nl-NL" dirty="0"/>
              <a:t>		 Jeroen Offereins</a:t>
            </a:r>
          </a:p>
          <a:p>
            <a:endParaRPr lang="nl-NL" dirty="0"/>
          </a:p>
          <a:p>
            <a:r>
              <a:rPr lang="nl-NL" dirty="0"/>
              <a:t>		 Priscilla Vels</a:t>
            </a:r>
          </a:p>
          <a:p>
            <a:r>
              <a:rPr lang="nl-NL" dirty="0"/>
              <a:t>		 Niek Linthorst </a:t>
            </a:r>
          </a:p>
          <a:p>
            <a:r>
              <a:rPr lang="nl-NL" dirty="0"/>
              <a:t>		 Maarten Hoonberg</a:t>
            </a:r>
          </a:p>
          <a:p>
            <a:endParaRPr lang="nl-NL" dirty="0"/>
          </a:p>
          <a:p>
            <a:r>
              <a:rPr lang="nl-NL" dirty="0"/>
              <a:t>		</a:t>
            </a:r>
          </a:p>
          <a:p>
            <a:r>
              <a:rPr lang="nl-NL" dirty="0"/>
              <a:t>		</a:t>
            </a:r>
          </a:p>
          <a:p>
            <a:r>
              <a:rPr lang="nl-NL" dirty="0"/>
              <a:t>		</a:t>
            </a:r>
          </a:p>
        </p:txBody>
      </p:sp>
      <p:pic>
        <p:nvPicPr>
          <p:cNvPr id="1028" name="Picture 4" descr="Gerelateerde afbeelding">
            <a:extLst>
              <a:ext uri="{FF2B5EF4-FFF2-40B4-BE49-F238E27FC236}">
                <a16:creationId xmlns:a16="http://schemas.microsoft.com/office/drawing/2014/main" id="{D3EC5C7B-B2C9-47D8-B779-EAC8E19535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590" y="1573102"/>
            <a:ext cx="6400800" cy="479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12FC88F6-67FE-488B-B8D8-1FE3FAFD0B4B}"/>
              </a:ext>
            </a:extLst>
          </p:cNvPr>
          <p:cNvSpPr txBox="1"/>
          <p:nvPr/>
        </p:nvSpPr>
        <p:spPr>
          <a:xfrm>
            <a:off x="7993930" y="5797485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Samenwerken</a:t>
            </a:r>
          </a:p>
        </p:txBody>
      </p:sp>
    </p:spTree>
    <p:extLst>
      <p:ext uri="{BB962C8B-B14F-4D97-AF65-F5344CB8AC3E}">
        <p14:creationId xmlns:p14="http://schemas.microsoft.com/office/powerpoint/2010/main" val="93338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ndertitel 3">
            <a:extLst>
              <a:ext uri="{FF2B5EF4-FFF2-40B4-BE49-F238E27FC236}">
                <a16:creationId xmlns:a16="http://schemas.microsoft.com/office/drawing/2014/main" id="{3FE4107A-153E-41A4-AAD0-CC7024E5C4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9376" y="523691"/>
            <a:ext cx="8280000" cy="720000"/>
          </a:xfrm>
        </p:spPr>
        <p:txBody>
          <a:bodyPr/>
          <a:lstStyle/>
          <a:p>
            <a:r>
              <a:rPr lang="nl-NL" sz="2800" b="1" dirty="0">
                <a:solidFill>
                  <a:schemeClr val="tx1"/>
                </a:solidFill>
              </a:rPr>
              <a:t>Beoordelingscriteria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204226EE-E8A6-4182-BC1A-DD34A9C38678}"/>
              </a:ext>
            </a:extLst>
          </p:cNvPr>
          <p:cNvSpPr txBox="1"/>
          <p:nvPr/>
        </p:nvSpPr>
        <p:spPr>
          <a:xfrm>
            <a:off x="419376" y="2570935"/>
            <a:ext cx="49696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/>
              <a:t>Na elke periode volgt een beoordeling: </a:t>
            </a:r>
          </a:p>
        </p:txBody>
      </p:sp>
      <p:pic>
        <p:nvPicPr>
          <p:cNvPr id="2050" name="Picture 2" descr="Afbeeldingsresultaat voor prestatie beoordeling">
            <a:extLst>
              <a:ext uri="{FF2B5EF4-FFF2-40B4-BE49-F238E27FC236}">
                <a16:creationId xmlns:a16="http://schemas.microsoft.com/office/drawing/2014/main" id="{457B65AE-3FCC-479E-AE85-45FD94A74F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86" y="208320"/>
            <a:ext cx="4344457" cy="289098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5F990244-60EB-4B2A-AF88-FA6226BA44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23" y="5566590"/>
            <a:ext cx="11667153" cy="1083090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E9D869BB-219A-4D0E-9E90-F05FFE83C1E6}"/>
              </a:ext>
            </a:extLst>
          </p:cNvPr>
          <p:cNvSpPr/>
          <p:nvPr/>
        </p:nvSpPr>
        <p:spPr>
          <a:xfrm>
            <a:off x="1301068" y="4461714"/>
            <a:ext cx="3839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hlinkClick r:id="rId4"/>
              </a:rPr>
              <a:t>Projectdag - Lesmateriaal - Wikiwijs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040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mbo zone.potx" id="{0BCAC3F8-4FF1-499E-BA49-5CC313878B9A}" vid="{F13681D8-602E-4945-A6E2-54F6374ECF34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793C7D7F3BC946A5F2904ADE47754D" ma:contentTypeVersion="11" ma:contentTypeDescription="Een nieuw document maken." ma:contentTypeScope="" ma:versionID="d7cf546818beafc2535885f18d855171">
  <xsd:schema xmlns:xsd="http://www.w3.org/2001/XMLSchema" xmlns:xs="http://www.w3.org/2001/XMLSchema" xmlns:p="http://schemas.microsoft.com/office/2006/metadata/properties" xmlns:ns3="c2e09757-d42c-4fcd-ae27-c71d4b258210" xmlns:ns4="bfe1b49f-1cd4-47d5-a3dc-4ad9ba0da7af" targetNamespace="http://schemas.microsoft.com/office/2006/metadata/properties" ma:root="true" ma:fieldsID="fb1f00df9830538b530555e3997ce02c" ns3:_="" ns4:_="">
    <xsd:import namespace="c2e09757-d42c-4fcd-ae27-c71d4b258210"/>
    <xsd:import namespace="bfe1b49f-1cd4-47d5-a3dc-4ad9ba0da7a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e09757-d42c-4fcd-ae27-c71d4b2582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e1b49f-1cd4-47d5-a3dc-4ad9ba0da7a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793C24-3A78-4162-A7FD-D52BAEA4BD5C}">
  <ds:schemaRefs>
    <ds:schemaRef ds:uri="http://purl.org/dc/terms/"/>
    <ds:schemaRef ds:uri="http://purl.org/dc/elements/1.1/"/>
    <ds:schemaRef ds:uri="http://purl.org/dc/dcmitype/"/>
    <ds:schemaRef ds:uri="http://schemas.microsoft.com/office/infopath/2007/PartnerControls"/>
    <ds:schemaRef ds:uri="bfe1b49f-1cd4-47d5-a3dc-4ad9ba0da7af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c2e09757-d42c-4fcd-ae27-c71d4b258210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610825C-6BDD-4EE0-81E8-42AAE0C0B5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2e09757-d42c-4fcd-ae27-c71d4b258210"/>
    <ds:schemaRef ds:uri="bfe1b49f-1cd4-47d5-a3dc-4ad9ba0da7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5982FDF-792B-492C-90B6-2120302B602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Presentatie mbo zone</Template>
  <TotalTime>416</TotalTime>
  <Words>573</Words>
  <Application>Microsoft Office PowerPoint</Application>
  <PresentationFormat>Breedbeeld</PresentationFormat>
  <Paragraphs>88</Paragraphs>
  <Slides>26</Slides>
  <Notes>0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26</vt:i4>
      </vt:variant>
    </vt:vector>
  </HeadingPairs>
  <TitlesOfParts>
    <vt:vector size="31" baseType="lpstr">
      <vt:lpstr>Arial</vt:lpstr>
      <vt:lpstr>Calibri</vt:lpstr>
      <vt:lpstr>Roboto</vt:lpstr>
      <vt:lpstr>Wingdings</vt:lpstr>
      <vt:lpstr>Kantoorthema</vt:lpstr>
      <vt:lpstr>PowerPoint-presentatie</vt:lpstr>
      <vt:lpstr>Project dag Teelt en Technologie </vt:lpstr>
      <vt:lpstr>PowerPoint-presentatie</vt:lpstr>
      <vt:lpstr>PowerPoint-presentatie</vt:lpstr>
      <vt:lpstr>PowerPoint-presentatie</vt:lpstr>
      <vt:lpstr>Project dag Teelt en Technologie </vt:lpstr>
      <vt:lpstr>Project dag Teelt en Technologie </vt:lpstr>
      <vt:lpstr>PowerPoint-presentatie</vt:lpstr>
      <vt:lpstr>PowerPoint-presentatie</vt:lpstr>
      <vt:lpstr>Project dag Teelt en Technologie 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Project dag Teelt en Technologie  </vt:lpstr>
      <vt:lpstr>PowerPoint-presentatie</vt:lpstr>
      <vt:lpstr>PowerPoint-presentatie</vt:lpstr>
      <vt:lpstr>Dagplanning (elke week voor aanvang)</vt:lpstr>
      <vt:lpstr>Dagplanning (elke week voor aanvang)</vt:lpstr>
      <vt:lpstr>Dagplanning (elke week voor aanvang)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Bertus Boer</dc:creator>
  <cp:lastModifiedBy>Bertus Boer</cp:lastModifiedBy>
  <cp:revision>34</cp:revision>
  <dcterms:created xsi:type="dcterms:W3CDTF">2019-09-06T05:43:48Z</dcterms:created>
  <dcterms:modified xsi:type="dcterms:W3CDTF">2022-09-04T16:59:40Z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0x01010079793C7D7F3BC946A5F2904ADE47754D</vt:lpwstr>
  </property>
</Properties>
</file>