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322" r:id="rId3"/>
    <p:sldId id="258" r:id="rId4"/>
    <p:sldId id="309" r:id="rId5"/>
    <p:sldId id="310" r:id="rId6"/>
    <p:sldId id="311" r:id="rId7"/>
    <p:sldId id="312" r:id="rId8"/>
    <p:sldId id="313" r:id="rId9"/>
    <p:sldId id="314" r:id="rId10"/>
    <p:sldId id="315" r:id="rId11"/>
    <p:sldId id="316" r:id="rId12"/>
    <p:sldId id="317" r:id="rId13"/>
    <p:sldId id="318" r:id="rId14"/>
    <p:sldId id="319" r:id="rId15"/>
    <p:sldId id="320" r:id="rId16"/>
    <p:sldId id="321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E518F2-0995-49CB-BB24-BD3A54B580DF}" v="8" dt="2019-09-26T17:08:26.6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48" autoAdjust="0"/>
    <p:restoredTop sz="94660"/>
  </p:normalViewPr>
  <p:slideViewPr>
    <p:cSldViewPr snapToGrid="0">
      <p:cViewPr varScale="1">
        <p:scale>
          <a:sx n="86" d="100"/>
          <a:sy n="86" d="100"/>
        </p:scale>
        <p:origin x="39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rtemaker, M.W. (Matti)" userId="5f7ea2a7-b6b6-4880-99b7-22e29e296d27" providerId="ADAL" clId="{4DE518F2-0995-49CB-BB24-BD3A54B580DF}"/>
    <pc:docChg chg="undo custSel addSld delSld modSld">
      <pc:chgData name="Gortemaker, M.W. (Matti)" userId="5f7ea2a7-b6b6-4880-99b7-22e29e296d27" providerId="ADAL" clId="{4DE518F2-0995-49CB-BB24-BD3A54B580DF}" dt="2019-09-26T17:09:35.394" v="91" actId="115"/>
      <pc:docMkLst>
        <pc:docMk/>
      </pc:docMkLst>
      <pc:sldChg chg="modSp">
        <pc:chgData name="Gortemaker, M.W. (Matti)" userId="5f7ea2a7-b6b6-4880-99b7-22e29e296d27" providerId="ADAL" clId="{4DE518F2-0995-49CB-BB24-BD3A54B580DF}" dt="2019-09-26T17:09:35.394" v="91" actId="115"/>
        <pc:sldMkLst>
          <pc:docMk/>
          <pc:sldMk cId="3580532203" sldId="282"/>
        </pc:sldMkLst>
        <pc:spChg chg="mod">
          <ac:chgData name="Gortemaker, M.W. (Matti)" userId="5f7ea2a7-b6b6-4880-99b7-22e29e296d27" providerId="ADAL" clId="{4DE518F2-0995-49CB-BB24-BD3A54B580DF}" dt="2019-09-26T17:09:35.394" v="91" actId="115"/>
          <ac:spMkLst>
            <pc:docMk/>
            <pc:sldMk cId="3580532203" sldId="282"/>
            <ac:spMk id="3" creationId="{00000000-0000-0000-0000-000000000000}"/>
          </ac:spMkLst>
        </pc:spChg>
      </pc:sldChg>
      <pc:sldChg chg="modSp">
        <pc:chgData name="Gortemaker, M.W. (Matti)" userId="5f7ea2a7-b6b6-4880-99b7-22e29e296d27" providerId="ADAL" clId="{4DE518F2-0995-49CB-BB24-BD3A54B580DF}" dt="2019-09-26T17:09:16.833" v="87" actId="13926"/>
        <pc:sldMkLst>
          <pc:docMk/>
          <pc:sldMk cId="1694652955" sldId="283"/>
        </pc:sldMkLst>
        <pc:spChg chg="mod">
          <ac:chgData name="Gortemaker, M.W. (Matti)" userId="5f7ea2a7-b6b6-4880-99b7-22e29e296d27" providerId="ADAL" clId="{4DE518F2-0995-49CB-BB24-BD3A54B580DF}" dt="2019-09-26T17:09:16.833" v="87" actId="13926"/>
          <ac:spMkLst>
            <pc:docMk/>
            <pc:sldMk cId="1694652955" sldId="283"/>
            <ac:spMk id="3" creationId="{00000000-0000-0000-0000-000000000000}"/>
          </ac:spMkLst>
        </pc:spChg>
      </pc:sldChg>
      <pc:sldChg chg="modSp">
        <pc:chgData name="Gortemaker, M.W. (Matti)" userId="5f7ea2a7-b6b6-4880-99b7-22e29e296d27" providerId="ADAL" clId="{4DE518F2-0995-49CB-BB24-BD3A54B580DF}" dt="2019-09-26T17:02:48.635" v="42" actId="20577"/>
        <pc:sldMkLst>
          <pc:docMk/>
          <pc:sldMk cId="1102777230" sldId="303"/>
        </pc:sldMkLst>
        <pc:spChg chg="mod">
          <ac:chgData name="Gortemaker, M.W. (Matti)" userId="5f7ea2a7-b6b6-4880-99b7-22e29e296d27" providerId="ADAL" clId="{4DE518F2-0995-49CB-BB24-BD3A54B580DF}" dt="2019-09-26T17:02:38.397" v="12" actId="20577"/>
          <ac:spMkLst>
            <pc:docMk/>
            <pc:sldMk cId="1102777230" sldId="303"/>
            <ac:spMk id="4" creationId="{00000000-0000-0000-0000-000000000000}"/>
          </ac:spMkLst>
        </pc:spChg>
        <pc:spChg chg="mod">
          <ac:chgData name="Gortemaker, M.W. (Matti)" userId="5f7ea2a7-b6b6-4880-99b7-22e29e296d27" providerId="ADAL" clId="{4DE518F2-0995-49CB-BB24-BD3A54B580DF}" dt="2019-09-26T17:02:48.635" v="42" actId="20577"/>
          <ac:spMkLst>
            <pc:docMk/>
            <pc:sldMk cId="1102777230" sldId="303"/>
            <ac:spMk id="5" creationId="{00000000-0000-0000-0000-000000000000}"/>
          </ac:spMkLst>
        </pc:spChg>
      </pc:sldChg>
      <pc:sldChg chg="addSp delSp modSp">
        <pc:chgData name="Gortemaker, M.W. (Matti)" userId="5f7ea2a7-b6b6-4880-99b7-22e29e296d27" providerId="ADAL" clId="{4DE518F2-0995-49CB-BB24-BD3A54B580DF}" dt="2019-09-26T17:08:49.047" v="86" actId="1076"/>
        <pc:sldMkLst>
          <pc:docMk/>
          <pc:sldMk cId="3864880110" sldId="306"/>
        </pc:sldMkLst>
        <pc:spChg chg="mod">
          <ac:chgData name="Gortemaker, M.W. (Matti)" userId="5f7ea2a7-b6b6-4880-99b7-22e29e296d27" providerId="ADAL" clId="{4DE518F2-0995-49CB-BB24-BD3A54B580DF}" dt="2019-09-26T17:08:35.998" v="82" actId="20577"/>
          <ac:spMkLst>
            <pc:docMk/>
            <pc:sldMk cId="3864880110" sldId="306"/>
            <ac:spMk id="3" creationId="{00000000-0000-0000-0000-000000000000}"/>
          </ac:spMkLst>
        </pc:spChg>
        <pc:graphicFrameChg chg="add del mod">
          <ac:chgData name="Gortemaker, M.W. (Matti)" userId="5f7ea2a7-b6b6-4880-99b7-22e29e296d27" providerId="ADAL" clId="{4DE518F2-0995-49CB-BB24-BD3A54B580DF}" dt="2019-09-26T17:05:06.167" v="46" actId="478"/>
          <ac:graphicFrameMkLst>
            <pc:docMk/>
            <pc:sldMk cId="3864880110" sldId="306"/>
            <ac:graphicFrameMk id="4" creationId="{1EC6A17E-9D79-4186-967F-73C5E976927B}"/>
          </ac:graphicFrameMkLst>
        </pc:graphicFrameChg>
        <pc:graphicFrameChg chg="add mod modGraphic">
          <ac:chgData name="Gortemaker, M.W. (Matti)" userId="5f7ea2a7-b6b6-4880-99b7-22e29e296d27" providerId="ADAL" clId="{4DE518F2-0995-49CB-BB24-BD3A54B580DF}" dt="2019-09-26T17:07:58.903" v="73" actId="1076"/>
          <ac:graphicFrameMkLst>
            <pc:docMk/>
            <pc:sldMk cId="3864880110" sldId="306"/>
            <ac:graphicFrameMk id="5" creationId="{B2077F61-B550-4213-8F31-17E63E234F60}"/>
          </ac:graphicFrameMkLst>
        </pc:graphicFrameChg>
        <pc:graphicFrameChg chg="add mod modGraphic">
          <ac:chgData name="Gortemaker, M.W. (Matti)" userId="5f7ea2a7-b6b6-4880-99b7-22e29e296d27" providerId="ADAL" clId="{4DE518F2-0995-49CB-BB24-BD3A54B580DF}" dt="2019-09-26T17:08:43.751" v="83" actId="1076"/>
          <ac:graphicFrameMkLst>
            <pc:docMk/>
            <pc:sldMk cId="3864880110" sldId="306"/>
            <ac:graphicFrameMk id="6" creationId="{3B2AC22B-FE72-4437-996A-9F7AEBB16B65}"/>
          </ac:graphicFrameMkLst>
        </pc:graphicFrameChg>
        <pc:picChg chg="add mod">
          <ac:chgData name="Gortemaker, M.W. (Matti)" userId="5f7ea2a7-b6b6-4880-99b7-22e29e296d27" providerId="ADAL" clId="{4DE518F2-0995-49CB-BB24-BD3A54B580DF}" dt="2019-09-26T17:08:23.983" v="79" actId="1076"/>
          <ac:picMkLst>
            <pc:docMk/>
            <pc:sldMk cId="3864880110" sldId="306"/>
            <ac:picMk id="8" creationId="{AEDE9FFA-15A9-41F1-BB51-B2F84D59150C}"/>
          </ac:picMkLst>
        </pc:picChg>
        <pc:picChg chg="add mod">
          <ac:chgData name="Gortemaker, M.W. (Matti)" userId="5f7ea2a7-b6b6-4880-99b7-22e29e296d27" providerId="ADAL" clId="{4DE518F2-0995-49CB-BB24-BD3A54B580DF}" dt="2019-09-26T17:08:49.047" v="86" actId="1076"/>
          <ac:picMkLst>
            <pc:docMk/>
            <pc:sldMk cId="3864880110" sldId="306"/>
            <ac:picMk id="9" creationId="{608EE3F1-0528-4A1F-8363-06D937CAD8D0}"/>
          </ac:picMkLst>
        </pc:picChg>
      </pc:sldChg>
      <pc:sldChg chg="modSp add">
        <pc:chgData name="Gortemaker, M.W. (Matti)" userId="5f7ea2a7-b6b6-4880-99b7-22e29e296d27" providerId="ADAL" clId="{4DE518F2-0995-49CB-BB24-BD3A54B580DF}" dt="2019-09-26T17:07:34.727" v="71" actId="207"/>
        <pc:sldMkLst>
          <pc:docMk/>
          <pc:sldMk cId="1969424090" sldId="320"/>
        </pc:sldMkLst>
        <pc:spChg chg="mod">
          <ac:chgData name="Gortemaker, M.W. (Matti)" userId="5f7ea2a7-b6b6-4880-99b7-22e29e296d27" providerId="ADAL" clId="{4DE518F2-0995-49CB-BB24-BD3A54B580DF}" dt="2019-09-26T17:05:09.949" v="49" actId="6549"/>
          <ac:spMkLst>
            <pc:docMk/>
            <pc:sldMk cId="1969424090" sldId="320"/>
            <ac:spMk id="3" creationId="{00000000-0000-0000-0000-000000000000}"/>
          </ac:spMkLst>
        </pc:spChg>
        <pc:graphicFrameChg chg="mod modGraphic">
          <ac:chgData name="Gortemaker, M.W. (Matti)" userId="5f7ea2a7-b6b6-4880-99b7-22e29e296d27" providerId="ADAL" clId="{4DE518F2-0995-49CB-BB24-BD3A54B580DF}" dt="2019-09-26T17:07:34.727" v="71" actId="207"/>
          <ac:graphicFrameMkLst>
            <pc:docMk/>
            <pc:sldMk cId="1969424090" sldId="320"/>
            <ac:graphicFrameMk id="4" creationId="{1EC6A17E-9D79-4186-967F-73C5E976927B}"/>
          </ac:graphicFrameMkLst>
        </pc:graphicFrameChg>
      </pc:sldChg>
      <pc:sldChg chg="add del">
        <pc:chgData name="Gortemaker, M.W. (Matti)" userId="5f7ea2a7-b6b6-4880-99b7-22e29e296d27" providerId="ADAL" clId="{4DE518F2-0995-49CB-BB24-BD3A54B580DF}" dt="2019-09-26T17:06:10.970" v="56"/>
        <pc:sldMkLst>
          <pc:docMk/>
          <pc:sldMk cId="362113986" sldId="32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8"/>
            <a:ext cx="12192139" cy="68579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2211" y="1592136"/>
            <a:ext cx="9829800" cy="1748589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  <a:latin typeface="Franklin Gothic Demi" panose="020B0703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53712"/>
            <a:ext cx="9144000" cy="818147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063916"/>
            <a:ext cx="2743200" cy="481097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</a:lstStyle>
          <a:p>
            <a:fld id="{2B795945-86AB-4D01-AA38-2B118AE34682}" type="datetimeFigureOut">
              <a:rPr lang="nl-NL" smtClean="0"/>
              <a:pPr/>
              <a:t>13-10-2019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16924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13-10-2019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8202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13-10-2019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47168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13-10-2019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79590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13-10-2019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97771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13-10-2019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09405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13-10-2019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8622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8"/>
            <a:ext cx="12192138" cy="68579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2211" y="1592136"/>
            <a:ext cx="9829800" cy="1748589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  <a:latin typeface="Franklin Gothic Demi" panose="020B0703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53712"/>
            <a:ext cx="9144000" cy="818147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063916"/>
            <a:ext cx="2743200" cy="481097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</a:lstStyle>
          <a:p>
            <a:fld id="{2B795945-86AB-4D01-AA38-2B118AE34682}" type="datetimeFigureOut">
              <a:rPr lang="nl-NL" smtClean="0"/>
              <a:pPr/>
              <a:t>13-10-2019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99142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8"/>
            <a:ext cx="12192138" cy="68579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2211" y="1592136"/>
            <a:ext cx="9829800" cy="1748589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  <a:latin typeface="Franklin Gothic Demi" panose="020B0703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53712"/>
            <a:ext cx="9144000" cy="818147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063916"/>
            <a:ext cx="2743200" cy="481097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</a:lstStyle>
          <a:p>
            <a:fld id="{2B795945-86AB-4D01-AA38-2B118AE34682}" type="datetimeFigureOut">
              <a:rPr lang="nl-NL" smtClean="0"/>
              <a:pPr/>
              <a:t>13-10-2019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66259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8"/>
            <a:ext cx="12192138" cy="68579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2211" y="1592136"/>
            <a:ext cx="9829800" cy="1748589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  <a:latin typeface="Franklin Gothic Demi" panose="020B0703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53712"/>
            <a:ext cx="9144000" cy="818147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063916"/>
            <a:ext cx="2743200" cy="481097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</a:lstStyle>
          <a:p>
            <a:fld id="{2B795945-86AB-4D01-AA38-2B118AE34682}" type="datetimeFigureOut">
              <a:rPr lang="nl-NL" smtClean="0"/>
              <a:pPr/>
              <a:t>13-10-2019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82028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85794"/>
            <a:ext cx="10515600" cy="33139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13-10-2019</a:t>
            </a:fld>
            <a:endParaRPr lang="nl-NL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8200" y="1069536"/>
            <a:ext cx="10515600" cy="93572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1830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buClr>
                <a:srgbClr val="00B0F0"/>
              </a:buClr>
              <a:buFont typeface="Wingdings" panose="05000000000000000000" pitchFamily="2" charset="2"/>
              <a:buChar char="§"/>
              <a:defRPr/>
            </a:lvl1pPr>
            <a:lvl2pPr marL="800100" indent="-342900">
              <a:buClr>
                <a:srgbClr val="00B0F0"/>
              </a:buClr>
              <a:buFont typeface="Wingdings" panose="05000000000000000000" pitchFamily="2" charset="2"/>
              <a:buChar char="§"/>
              <a:defRPr/>
            </a:lvl2pPr>
            <a:lvl3pPr marL="1257300" indent="-342900">
              <a:buClr>
                <a:srgbClr val="00B0F0"/>
              </a:buClr>
              <a:buFont typeface="Wingdings" panose="05000000000000000000" pitchFamily="2" charset="2"/>
              <a:buChar char="§"/>
              <a:defRPr/>
            </a:lvl3pPr>
            <a:lvl4pPr marL="1657350" indent="-285750">
              <a:buClr>
                <a:srgbClr val="00B0F0"/>
              </a:buClr>
              <a:buFont typeface="Wingdings" panose="05000000000000000000" pitchFamily="2" charset="2"/>
              <a:buChar char="§"/>
              <a:defRPr/>
            </a:lvl4pPr>
            <a:lvl5pPr marL="2114550" indent="-285750">
              <a:buClr>
                <a:srgbClr val="00B0F0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98320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77678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646947"/>
            <a:ext cx="10515600" cy="344270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13-10-2019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2040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13-10-2019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4643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13-10-2019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9665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718"/>
          <a:stretch/>
        </p:blipFill>
        <p:spPr>
          <a:xfrm>
            <a:off x="-1" y="78"/>
            <a:ext cx="12192139" cy="1116623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1069536"/>
            <a:ext cx="10515600" cy="935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186159"/>
            <a:ext cx="10515600" cy="42306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05435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2" r:id="rId3"/>
    <p:sldLayoutId id="2147483663" r:id="rId4"/>
    <p:sldLayoutId id="2147483650" r:id="rId5"/>
    <p:sldLayoutId id="214748366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ABDA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ABDA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ABDA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ABDA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ABDA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90719" y="307498"/>
            <a:ext cx="90711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Basis Nederlands</a:t>
            </a:r>
            <a:endParaRPr lang="nl-NL" sz="2800" b="0" dirty="0">
              <a:solidFill>
                <a:schemeClr val="bg1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Zinsstructuur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5 en 6</a:t>
            </a:r>
          </a:p>
        </p:txBody>
      </p:sp>
    </p:spTree>
    <p:extLst>
      <p:ext uri="{BB962C8B-B14F-4D97-AF65-F5344CB8AC3E}">
        <p14:creationId xmlns:p14="http://schemas.microsoft.com/office/powerpoint/2010/main" val="19904496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Voegwoorden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/>
              <a:t>Voegwoorden verbinden zinnen aan elkaar. </a:t>
            </a:r>
          </a:p>
          <a:p>
            <a:pPr marL="0" indent="0">
              <a:buNone/>
            </a:pPr>
            <a:endParaRPr lang="nl-NL" sz="2000" dirty="0"/>
          </a:p>
          <a:p>
            <a:r>
              <a:rPr lang="nl-NL" sz="2000" dirty="0"/>
              <a:t>Onderschikkende voegwoorden: 'dat, omdat, zodat, ofschoon, hoewel, als, want' verbinden een hoofdzin met een bijzin.</a:t>
            </a:r>
          </a:p>
          <a:p>
            <a:endParaRPr lang="nl-NL" sz="2000" dirty="0"/>
          </a:p>
          <a:p>
            <a:r>
              <a:rPr lang="nl-NL" sz="2000" dirty="0"/>
              <a:t>Nevenschikkende voegwoorden: 'en, maar, want, of' verbinden twee gelijkwaardige zinnen (hoofdzinnen of bijzinnen).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301693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Persoonlijk voornaamwoord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2186159"/>
            <a:ext cx="9971314" cy="4230683"/>
          </a:xfrm>
        </p:spPr>
        <p:txBody>
          <a:bodyPr>
            <a:normAutofit/>
          </a:bodyPr>
          <a:lstStyle/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E0044"/>
              </a:buClr>
              <a:buSzPct val="120000"/>
              <a:buNone/>
            </a:pPr>
            <a:r>
              <a:rPr lang="nl-NL" altLang="nl-NL" sz="2000" kern="0" dirty="0">
                <a:solidFill>
                  <a:srgbClr val="000000"/>
                </a:solidFill>
                <a:ea typeface="MS PGothic" panose="020B0600070205080204" pitchFamily="34" charset="-128"/>
              </a:rPr>
              <a:t>Verwijst naar een persoon, een groep personen, voorwerpen of onzichtbare zaken.</a:t>
            </a: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E0044"/>
              </a:buClr>
              <a:buSzPct val="120000"/>
              <a:buNone/>
            </a:pPr>
            <a:r>
              <a:rPr lang="nl-NL" altLang="nl-NL" sz="2000" kern="0" dirty="0">
                <a:solidFill>
                  <a:srgbClr val="000000"/>
                </a:solidFill>
                <a:ea typeface="MS PGothic" panose="020B0600070205080204" pitchFamily="34" charset="-128"/>
              </a:rPr>
              <a:t>Persoonlijke voornaamwoorden komen uitsluitend zelfstandig voor:</a:t>
            </a: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E0044"/>
              </a:buClr>
              <a:buSzPct val="120000"/>
              <a:buNone/>
            </a:pPr>
            <a:r>
              <a:rPr lang="nl-NL" altLang="nl-NL" sz="2000" kern="0" dirty="0">
                <a:solidFill>
                  <a:srgbClr val="000000"/>
                </a:solidFill>
                <a:ea typeface="MS PGothic" panose="020B0600070205080204" pitchFamily="34" charset="-128"/>
              </a:rPr>
              <a:t> </a:t>
            </a: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E0044"/>
              </a:buClr>
              <a:buSzPct val="120000"/>
              <a:buNone/>
            </a:pPr>
            <a:r>
              <a:rPr lang="nl-NL" altLang="nl-NL" sz="2000" i="1" kern="0" dirty="0">
                <a:solidFill>
                  <a:srgbClr val="000000"/>
                </a:solidFill>
                <a:ea typeface="MS PGothic" panose="020B0600070205080204" pitchFamily="34" charset="-128"/>
              </a:rPr>
              <a:t>je, jij, u, ik, ze, zij, jou, het, hij, mij, hem, haar, jullie, ons, hen, hun, wij.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446779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Bezittelijk voornaamwoord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nl-NL" alt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Geeft bezit aan. </a:t>
            </a:r>
          </a:p>
          <a:p>
            <a:pPr marL="0" lvl="0" indent="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endParaRPr lang="nl-NL" altLang="nl-NL" sz="2000" kern="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nl-NL" alt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1. Niet-zelfstandige bezittelijke voornaamwoorden: mijn, zijn, haar, jouw etc.</a:t>
            </a:r>
          </a:p>
          <a:p>
            <a:pPr marL="0" lvl="0" indent="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nl-NL" alt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Ik heb </a:t>
            </a:r>
            <a:r>
              <a:rPr lang="nl-NL" altLang="nl-NL" sz="2000" i="1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jouw</a:t>
            </a:r>
            <a:r>
              <a:rPr lang="nl-NL" alt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 tas bewaard.</a:t>
            </a:r>
          </a:p>
          <a:p>
            <a:pPr marL="0" lvl="0" indent="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nl-NL" alt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In </a:t>
            </a:r>
            <a:r>
              <a:rPr lang="nl-NL" altLang="nl-NL" sz="2000" i="1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mijn</a:t>
            </a:r>
            <a:r>
              <a:rPr lang="nl-NL" alt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 bagage zitten twee nieuwe shirts.</a:t>
            </a:r>
          </a:p>
          <a:p>
            <a:pPr marL="0" lvl="0" indent="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endParaRPr lang="nl-NL" altLang="nl-NL" sz="2000" kern="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nl-NL" alt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2. Zelfstandige bezittelijke voornaamwoorden: de mijne, de jouwe, de hare.</a:t>
            </a:r>
          </a:p>
          <a:p>
            <a:pPr marL="0" lvl="0" indent="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nl-NL" alt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Ik heb de </a:t>
            </a:r>
            <a:r>
              <a:rPr lang="nl-NL" altLang="nl-NL" sz="2000" i="1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jouwe</a:t>
            </a:r>
            <a:r>
              <a:rPr lang="nl-NL" alt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 in mijn zak gestopt.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87807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Betrekkelijk voornaamwoord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nl-NL" altLang="nl-NL" sz="20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Een betrekkelijk voornaamwoord verwijst naar iets of iemand. </a:t>
            </a:r>
          </a:p>
          <a:p>
            <a:pPr marL="0" lvl="0" indent="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nl-NL" altLang="nl-NL" sz="20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Betrekkelijke voornaamwoorden zijn:</a:t>
            </a:r>
          </a:p>
          <a:p>
            <a:pPr marL="0" lvl="0" indent="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nl-NL" altLang="nl-NL" sz="20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</a:p>
          <a:p>
            <a:pPr marL="0" lvl="0" indent="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nl-NL" altLang="nl-NL" sz="2000" i="1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dat, wat, die, wie, hetgeen, welke</a:t>
            </a:r>
            <a:r>
              <a:rPr lang="nl-NL" altLang="nl-NL" sz="20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.</a:t>
            </a:r>
          </a:p>
          <a:p>
            <a:pPr marL="0" lvl="0" indent="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endParaRPr lang="nl-NL" altLang="nl-NL" sz="2000" kern="0" dirty="0">
              <a:solidFill>
                <a:srgbClr val="000000"/>
              </a:solidFill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endParaRPr lang="nl-NL" altLang="nl-NL" sz="2000" kern="0" dirty="0">
              <a:solidFill>
                <a:srgbClr val="000000"/>
              </a:solidFill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nl-NL" altLang="nl-NL" sz="20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De jongen </a:t>
            </a:r>
            <a:r>
              <a:rPr lang="nl-NL" altLang="nl-NL" sz="2000" i="1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die</a:t>
            </a:r>
            <a:r>
              <a:rPr lang="nl-NL" altLang="nl-NL" sz="20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daar staat, is mijn vriend. (niet-zelfstandig betrekkelijk voornaamwoord)</a:t>
            </a:r>
          </a:p>
          <a:p>
            <a:pPr marL="0" lvl="0" indent="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endParaRPr lang="nl-NL" altLang="nl-NL" sz="2000" kern="0" dirty="0">
              <a:solidFill>
                <a:srgbClr val="000000"/>
              </a:solidFill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nl-NL" altLang="nl-NL" sz="2000" i="1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Wie</a:t>
            </a:r>
            <a:r>
              <a:rPr lang="nl-NL" altLang="nl-NL" sz="20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het weet mag het zeggen. (zelfstandig betrekkelijk voornaamwoord)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810083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Aanwijzend voornaamwoord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nl-NL" altLang="nl-NL" sz="20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Een woord dat naar iets of iemand verwijst:</a:t>
            </a:r>
          </a:p>
          <a:p>
            <a:pPr marL="0" lvl="0" indent="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endParaRPr lang="nl-NL" altLang="nl-NL" sz="2000" kern="0" dirty="0">
              <a:solidFill>
                <a:srgbClr val="000000"/>
              </a:solidFill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nl-NL" altLang="nl-NL" sz="2000" i="1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deze, dat, dit, die, zulke, zo’n, datgene, degene, diegene.</a:t>
            </a:r>
          </a:p>
          <a:p>
            <a:pPr marL="0" lvl="0" indent="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endParaRPr lang="nl-NL" altLang="nl-NL" sz="2000" kern="0" dirty="0">
              <a:solidFill>
                <a:srgbClr val="000000"/>
              </a:solidFill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nl-NL" altLang="nl-NL" sz="20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1. Zelfstandig</a:t>
            </a:r>
          </a:p>
          <a:p>
            <a:pPr marL="0" lvl="0" indent="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nl-NL" altLang="nl-NL" sz="20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We zullen </a:t>
            </a:r>
            <a:r>
              <a:rPr lang="nl-NL" altLang="nl-NL" sz="2000" i="1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deze</a:t>
            </a:r>
            <a:r>
              <a:rPr lang="nl-NL" altLang="nl-NL" sz="20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zorgvuldig opbergen. </a:t>
            </a:r>
          </a:p>
          <a:p>
            <a:pPr marL="0" lvl="0" indent="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nl-NL" altLang="nl-NL" sz="2000" i="1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Dit</a:t>
            </a:r>
            <a:r>
              <a:rPr lang="nl-NL" altLang="nl-NL" sz="20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is niet iets waar je trots op mag zijn. </a:t>
            </a:r>
          </a:p>
          <a:p>
            <a:pPr marL="0" lvl="0" indent="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endParaRPr lang="nl-NL" altLang="nl-NL" sz="2000" kern="0" dirty="0">
              <a:solidFill>
                <a:srgbClr val="000000"/>
              </a:solidFill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nl-NL" altLang="nl-NL" sz="20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2. Niet-zelfstandig</a:t>
            </a:r>
          </a:p>
          <a:p>
            <a:pPr marL="0" lvl="0" indent="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nl-NL" altLang="nl-NL" sz="20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In tegenstelling tot </a:t>
            </a:r>
            <a:r>
              <a:rPr lang="nl-NL" altLang="nl-NL" sz="2000" i="1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dat</a:t>
            </a:r>
            <a:r>
              <a:rPr lang="nl-NL" altLang="nl-NL" sz="20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moderne schilderij vind ik </a:t>
            </a:r>
            <a:r>
              <a:rPr lang="nl-NL" altLang="nl-NL" sz="2000" i="1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dit</a:t>
            </a:r>
            <a:r>
              <a:rPr lang="nl-NL" altLang="nl-NL" sz="20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klassieke portret wel mooi.</a:t>
            </a:r>
          </a:p>
          <a:p>
            <a:pPr marL="0" lvl="0" indent="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nl-NL" altLang="nl-NL" sz="2000" i="1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Deze</a:t>
            </a:r>
            <a:r>
              <a:rPr lang="nl-NL" altLang="nl-NL" sz="20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woordenlijst is completer dan alle andere.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70346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68FB85-0B8C-4CA9-8B0B-C91B1621B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Herhalingsopdracht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5C5C0E-5FAD-4EC2-BAB5-6B1D45A4BA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92953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63C80C-4AF8-4B3E-BF71-FB6A528FA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Lesafsluiting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0DA0DD8-AD95-4F8F-A839-5074E538BD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Voor extra oefening, zie Reader </a:t>
            </a:r>
          </a:p>
          <a:p>
            <a:endParaRPr lang="nl-NL" dirty="0"/>
          </a:p>
          <a:p>
            <a:r>
              <a:rPr lang="nl-NL" dirty="0"/>
              <a:t>Volgende week: </a:t>
            </a:r>
            <a:r>
              <a:rPr lang="nl-NL" b="1" dirty="0"/>
              <a:t>herfstvakantie!! </a:t>
            </a:r>
          </a:p>
          <a:p>
            <a:pPr marL="0" indent="0">
              <a:buNone/>
            </a:pPr>
            <a:r>
              <a:rPr lang="nl-NL" dirty="0"/>
              <a:t>	Les 7 – Algemeen taalgebruik </a:t>
            </a:r>
          </a:p>
          <a:p>
            <a:pPr marL="0" indent="0">
              <a:buNone/>
            </a:pPr>
            <a:r>
              <a:rPr lang="nl-NL" dirty="0"/>
              <a:t>	Herhaling alle lessen </a:t>
            </a:r>
            <a:br>
              <a:rPr lang="nl-NL" dirty="0"/>
            </a:br>
            <a:r>
              <a:rPr lang="nl-NL" dirty="0"/>
              <a:t>	Computerlokaal? </a:t>
            </a:r>
          </a:p>
        </p:txBody>
      </p:sp>
    </p:spTree>
    <p:extLst>
      <p:ext uri="{BB962C8B-B14F-4D97-AF65-F5344CB8AC3E}">
        <p14:creationId xmlns:p14="http://schemas.microsoft.com/office/powerpoint/2010/main" val="1434799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7FCE7215-F1A1-4F9E-9592-D68F22F4E5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Programma les 6 </a:t>
            </a:r>
          </a:p>
          <a:p>
            <a:r>
              <a:rPr lang="nl-NL" dirty="0"/>
              <a:t>Theorie </a:t>
            </a:r>
          </a:p>
          <a:p>
            <a:r>
              <a:rPr lang="nl-NL" dirty="0"/>
              <a:t>Herhalingsopdracht </a:t>
            </a:r>
          </a:p>
          <a:p>
            <a:r>
              <a:rPr lang="nl-NL" dirty="0"/>
              <a:t>Lesafsluiting + mogelijkheid tot extra uitleg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5C1A56C5-B2E7-432E-91B7-2AA6308F6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Vandaag: </a:t>
            </a:r>
          </a:p>
        </p:txBody>
      </p:sp>
    </p:spTree>
    <p:extLst>
      <p:ext uri="{BB962C8B-B14F-4D97-AF65-F5344CB8AC3E}">
        <p14:creationId xmlns:p14="http://schemas.microsoft.com/office/powerpoint/2010/main" val="3308914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90719" y="307498"/>
            <a:ext cx="90711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Basis Nederlands</a:t>
            </a:r>
            <a:endParaRPr lang="nl-NL" sz="2800" b="0" dirty="0">
              <a:solidFill>
                <a:schemeClr val="bg1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Opzet zinsstructuur, les 5 en 6</a:t>
            </a:r>
            <a:endParaRPr lang="nl-NL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043345"/>
            <a:ext cx="5181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2000" dirty="0"/>
              <a:t>Les 5</a:t>
            </a:r>
          </a:p>
          <a:p>
            <a:r>
              <a:rPr lang="nl-NL" sz="2000" dirty="0"/>
              <a:t>Leestekens </a:t>
            </a:r>
          </a:p>
          <a:p>
            <a:r>
              <a:rPr lang="nl-NL" sz="2000" dirty="0"/>
              <a:t>Zinsdelen</a:t>
            </a:r>
          </a:p>
          <a:p>
            <a:r>
              <a:rPr lang="nl-NL" sz="2000" dirty="0"/>
              <a:t>Vervangingsproef</a:t>
            </a:r>
          </a:p>
          <a:p>
            <a:r>
              <a:rPr lang="nl-NL" sz="2000" dirty="0"/>
              <a:t>Onderwerp</a:t>
            </a:r>
          </a:p>
          <a:p>
            <a:r>
              <a:rPr lang="nl-NL" sz="2000" dirty="0"/>
              <a:t>Werkwoordelijk gezegde</a:t>
            </a:r>
          </a:p>
          <a:p>
            <a:r>
              <a:rPr lang="nl-NL" sz="2000" dirty="0"/>
              <a:t>Lijdend voorwerp</a:t>
            </a:r>
          </a:p>
          <a:p>
            <a:r>
              <a:rPr lang="nl-NL" sz="2000" dirty="0"/>
              <a:t>Meewerkend voorwerp</a:t>
            </a:r>
          </a:p>
          <a:p>
            <a:r>
              <a:rPr lang="nl-NL" sz="2000" dirty="0"/>
              <a:t>Hoofdzinnen en bijzinnen</a:t>
            </a:r>
          </a:p>
          <a:p>
            <a:r>
              <a:rPr lang="nl-NL" sz="2000" dirty="0"/>
              <a:t>Enkelvoudige en samengestelde zinnen</a:t>
            </a:r>
          </a:p>
          <a:p>
            <a:r>
              <a:rPr lang="nl-NL" sz="2000" dirty="0"/>
              <a:t>Incongruentie</a:t>
            </a:r>
          </a:p>
          <a:p>
            <a:endParaRPr lang="nl-NL" sz="200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2043345"/>
            <a:ext cx="5181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1900" dirty="0"/>
              <a:t>Les 6</a:t>
            </a:r>
          </a:p>
          <a:p>
            <a:r>
              <a:rPr lang="nl-NL" sz="1900" dirty="0"/>
              <a:t>Lidwoord</a:t>
            </a:r>
          </a:p>
          <a:p>
            <a:r>
              <a:rPr lang="nl-NL" sz="1900" dirty="0"/>
              <a:t>Voorzetsel</a:t>
            </a:r>
          </a:p>
          <a:p>
            <a:r>
              <a:rPr lang="nl-NL" sz="1900" dirty="0"/>
              <a:t>Werkwoord</a:t>
            </a:r>
          </a:p>
          <a:p>
            <a:r>
              <a:rPr lang="nl-NL" sz="1900" dirty="0"/>
              <a:t>Zelfstandig naamwoord</a:t>
            </a:r>
          </a:p>
          <a:p>
            <a:r>
              <a:rPr lang="nl-NL" sz="1900" dirty="0"/>
              <a:t>Bijvoeglijk naamwoord</a:t>
            </a:r>
          </a:p>
          <a:p>
            <a:r>
              <a:rPr lang="nl-NL" sz="1900" dirty="0"/>
              <a:t>Voegwoord </a:t>
            </a:r>
          </a:p>
          <a:p>
            <a:r>
              <a:rPr lang="nl-NL" sz="1900" dirty="0"/>
              <a:t>Persoonlijk voornaamwoord</a:t>
            </a:r>
          </a:p>
          <a:p>
            <a:r>
              <a:rPr lang="nl-NL" sz="1900" dirty="0"/>
              <a:t>Bezittelijk voornaamwoord</a:t>
            </a:r>
          </a:p>
          <a:p>
            <a:r>
              <a:rPr lang="nl-NL" sz="1900" dirty="0"/>
              <a:t>Betrekkelijk voornaamwoord</a:t>
            </a:r>
          </a:p>
          <a:p>
            <a:r>
              <a:rPr lang="nl-NL" sz="1900" dirty="0"/>
              <a:t>Aanwijzend voornaamwoord</a:t>
            </a:r>
          </a:p>
          <a:p>
            <a:endParaRPr lang="nl-NL" sz="19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8796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Lidwoord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ts val="2200"/>
              </a:lnSpc>
              <a:buClr>
                <a:schemeClr val="tx1"/>
              </a:buClr>
              <a:buSzPct val="100000"/>
              <a:buNone/>
            </a:pPr>
            <a:r>
              <a:rPr lang="nl-NL" altLang="nl-NL" sz="2000" dirty="0">
                <a:cs typeface="Arial" panose="020B0604020202020204" pitchFamily="34" charset="0"/>
              </a:rPr>
              <a:t>Er zijn in het Nederlands drie lidwoorden: </a:t>
            </a:r>
          </a:p>
          <a:p>
            <a:pPr marL="358775" indent="-358775">
              <a:lnSpc>
                <a:spcPts val="2200"/>
              </a:lnSpc>
              <a:buClr>
                <a:schemeClr val="tx1"/>
              </a:buClr>
              <a:buSzPct val="100000"/>
            </a:pPr>
            <a:endParaRPr lang="nl-NL" altLang="nl-NL" sz="2000" dirty="0">
              <a:cs typeface="Arial" panose="020B0604020202020204" pitchFamily="34" charset="0"/>
            </a:endParaRPr>
          </a:p>
          <a:p>
            <a:pPr marL="0" indent="0">
              <a:lnSpc>
                <a:spcPts val="2200"/>
              </a:lnSpc>
              <a:buClr>
                <a:schemeClr val="tx1"/>
              </a:buClr>
              <a:buSzPct val="100000"/>
              <a:buNone/>
            </a:pPr>
            <a:r>
              <a:rPr lang="nl-NL" altLang="nl-NL" sz="2000" i="1" dirty="0">
                <a:cs typeface="Arial" panose="020B0604020202020204" pitchFamily="34" charset="0"/>
              </a:rPr>
              <a:t>de</a:t>
            </a:r>
            <a:r>
              <a:rPr lang="nl-NL" altLang="nl-NL" sz="2000" dirty="0">
                <a:cs typeface="Arial" panose="020B0604020202020204" pitchFamily="34" charset="0"/>
              </a:rPr>
              <a:t>, </a:t>
            </a:r>
            <a:r>
              <a:rPr lang="nl-NL" altLang="nl-NL" sz="2000" i="1" dirty="0">
                <a:cs typeface="Arial" panose="020B0604020202020204" pitchFamily="34" charset="0"/>
              </a:rPr>
              <a:t>het</a:t>
            </a:r>
            <a:r>
              <a:rPr lang="nl-NL" altLang="nl-NL" sz="2000" dirty="0">
                <a:cs typeface="Arial" panose="020B0604020202020204" pitchFamily="34" charset="0"/>
              </a:rPr>
              <a:t> en </a:t>
            </a:r>
            <a:r>
              <a:rPr lang="nl-NL" altLang="nl-NL" sz="2000" i="1" dirty="0">
                <a:cs typeface="Arial" panose="020B0604020202020204" pitchFamily="34" charset="0"/>
              </a:rPr>
              <a:t>een</a:t>
            </a:r>
            <a:endParaRPr lang="nl-NL" altLang="nl-NL" sz="2000" dirty="0">
              <a:cs typeface="Arial" panose="020B0604020202020204" pitchFamily="34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17849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Voorzetsel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8775" lvl="0" indent="-358775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  <a:defRPr/>
            </a:pPr>
            <a:r>
              <a:rPr lang="nl-NL" alt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Een voorzetsel geeft vaak een plaats, tijd, middel, bezit of richting </a:t>
            </a:r>
          </a:p>
          <a:p>
            <a:pPr marL="358775" lvl="0" indent="-358775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  <a:defRPr/>
            </a:pPr>
            <a:r>
              <a:rPr lang="nl-NL" alt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aan en komt alleen voor in combinatie met een of meer woorden. </a:t>
            </a:r>
          </a:p>
          <a:p>
            <a:pPr marL="358775" lvl="0" indent="-358775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  <a:defRPr/>
            </a:pPr>
            <a:r>
              <a:rPr lang="nl-NL" alt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Voorzetsels staan aan het begin van de woordgroep. </a:t>
            </a:r>
          </a:p>
          <a:p>
            <a:pPr marL="358775" lvl="0" indent="-358775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  <a:defRPr/>
            </a:pPr>
            <a:endParaRPr lang="nl-NL" altLang="nl-NL" sz="2000" kern="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  <a:p>
            <a:pPr marL="358775" lvl="0" indent="-358775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  <a:defRPr/>
            </a:pPr>
            <a:r>
              <a:rPr lang="nl-NL" alt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Hulpmiddel: </a:t>
            </a:r>
            <a:r>
              <a:rPr lang="nl-NL" altLang="nl-NL" sz="2000" i="1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in, op, onder, naast, voor, achter </a:t>
            </a:r>
            <a:r>
              <a:rPr lang="nl-NL" alt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etc. de doos.</a:t>
            </a:r>
          </a:p>
          <a:p>
            <a:pPr marL="358775" lvl="0" indent="-358775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  <a:defRPr/>
            </a:pPr>
            <a:endParaRPr lang="nl-NL" altLang="nl-NL" sz="2000" kern="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  <a:defRPr/>
            </a:pPr>
            <a:r>
              <a:rPr lang="nl-NL" alt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Er zijn een aantal voorzetsels waarvan je niet verwacht dat het</a:t>
            </a:r>
          </a:p>
          <a:p>
            <a:pPr marL="0" lvl="0" indent="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  <a:defRPr/>
            </a:pPr>
            <a:r>
              <a:rPr lang="nl-NL" alt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voorzetsels zijn: </a:t>
            </a:r>
            <a:r>
              <a:rPr lang="nl-NL" altLang="nl-NL" sz="2000" i="1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met, van, tot, gedurende, sinds, buiten, per, te,</a:t>
            </a:r>
          </a:p>
          <a:p>
            <a:pPr marL="0" lvl="0" indent="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  <a:defRPr/>
            </a:pPr>
            <a:r>
              <a:rPr lang="nl-NL" altLang="nl-NL" sz="2000" i="1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tussen, via, volgens, zonder en inzake</a:t>
            </a:r>
            <a:r>
              <a:rPr lang="nl-NL" alt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.</a:t>
            </a:r>
            <a:endParaRPr lang="nl-NL" altLang="nl-NL" sz="2000" b="1" kern="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50932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Werkwoord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2186159"/>
            <a:ext cx="9416143" cy="4230683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nl-NL" altLang="nl-NL" sz="2000" dirty="0"/>
              <a:t>Een werkwoord is een woord dat een handeling, toestand of gebeuren aangeeft: lopen, zitten, plaatsvinden, rusten, ontwikkelen, ontstaan.</a:t>
            </a:r>
          </a:p>
          <a:p>
            <a:pPr>
              <a:lnSpc>
                <a:spcPct val="100000"/>
              </a:lnSpc>
            </a:pPr>
            <a:endParaRPr lang="nl-NL" altLang="nl-NL" sz="2000" dirty="0"/>
          </a:p>
          <a:p>
            <a:pPr>
              <a:lnSpc>
                <a:spcPct val="100000"/>
              </a:lnSpc>
            </a:pPr>
            <a:r>
              <a:rPr lang="nl-NL" altLang="nl-NL" sz="2000" dirty="0"/>
              <a:t>Een werkwoord kan vervoegd worden: ik vraag - jij vraagt - hij vraagt - wij vragen - jullie vragen - zij vragen - ik heb gevraagd.</a:t>
            </a:r>
          </a:p>
          <a:p>
            <a:pPr>
              <a:lnSpc>
                <a:spcPct val="100000"/>
              </a:lnSpc>
            </a:pPr>
            <a:endParaRPr lang="nl-NL" altLang="nl-NL" sz="2000" dirty="0"/>
          </a:p>
          <a:p>
            <a:pPr>
              <a:lnSpc>
                <a:spcPct val="100000"/>
              </a:lnSpc>
            </a:pPr>
            <a:r>
              <a:rPr lang="nl-NL" altLang="nl-NL" sz="2000" dirty="0"/>
              <a:t>Een werkwoord kun je in een andere tijd zetten: schrijven - schreven.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61389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Werkwoord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2186159"/>
            <a:ext cx="9209314" cy="4230683"/>
          </a:xfrm>
        </p:spPr>
        <p:txBody>
          <a:bodyPr/>
          <a:lstStyle/>
          <a:p>
            <a:pPr lv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+mj-lt"/>
              <a:buAutoNum type="arabicPeriod"/>
            </a:pPr>
            <a:r>
              <a:rPr lang="nl-NL" alt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Zelfstandig werkwoord: heeft altijd betekenis.</a:t>
            </a:r>
          </a:p>
          <a:p>
            <a:pPr lv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+mj-lt"/>
              <a:buAutoNum type="arabicPeriod"/>
            </a:pPr>
            <a:endParaRPr lang="nl-NL" altLang="nl-NL" sz="2000" kern="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  <a:p>
            <a:pPr lv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+mj-lt"/>
              <a:buAutoNum type="arabicPeriod"/>
            </a:pPr>
            <a:r>
              <a:rPr lang="nl-NL" alt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Hulpwerkwoord: voegt </a:t>
            </a:r>
            <a:r>
              <a:rPr lang="nl-NL" altLang="nl-NL" sz="2000" kern="0" dirty="0">
                <a:solidFill>
                  <a:srgbClr val="000000"/>
                </a:solidFill>
                <a:ea typeface="ＭＳ Ｐゴシック"/>
              </a:rPr>
              <a:t>een betekenis toe aan een ander werkwoord. </a:t>
            </a:r>
            <a:endParaRPr lang="nl-NL" altLang="nl-NL" sz="2000" kern="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  <a:p>
            <a:pPr lv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+mj-lt"/>
              <a:buAutoNum type="arabicPeriod"/>
            </a:pPr>
            <a:endParaRPr lang="nl-NL" altLang="nl-NL" sz="2000" kern="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  <a:p>
            <a:pPr lv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+mj-lt"/>
              <a:buAutoNum type="arabicPeriod"/>
            </a:pPr>
            <a:r>
              <a:rPr lang="nl-NL" alt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Koppelwerkwoord: </a:t>
            </a:r>
            <a:r>
              <a:rPr lang="nl-NL" altLang="nl-NL" sz="2000" kern="0" dirty="0">
                <a:solidFill>
                  <a:srgbClr val="000000"/>
                </a:solidFill>
                <a:ea typeface="ＭＳ Ｐゴシック"/>
              </a:rPr>
              <a:t>'koppelt' het onderwerp aan een toestand, functie, hoedanigheid of eigenschap (naamwoordelijk gezegde).</a:t>
            </a:r>
            <a:endParaRPr lang="nl-NL" altLang="nl-NL" sz="2000" kern="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974637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Zelfstandig naamwoord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nl-NL" alt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Een woord waarvoor je de lidwoorden </a:t>
            </a:r>
            <a:r>
              <a:rPr lang="nl-NL" altLang="nl-NL" sz="2000" i="1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de</a:t>
            </a:r>
            <a:r>
              <a:rPr lang="nl-NL" alt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, </a:t>
            </a:r>
            <a:r>
              <a:rPr lang="nl-NL" altLang="nl-NL" sz="2000" i="1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het</a:t>
            </a:r>
            <a:r>
              <a:rPr lang="nl-NL" alt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 of </a:t>
            </a:r>
            <a:r>
              <a:rPr lang="nl-NL" altLang="nl-NL" sz="2000" i="1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een</a:t>
            </a:r>
            <a:r>
              <a:rPr lang="nl-NL" alt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 kunt zetten. </a:t>
            </a:r>
          </a:p>
          <a:p>
            <a:pPr marL="0" lvl="0" indent="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nl-NL" alt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Het zijn namen van mensen, dieren, planten, plaatsen, dingen </a:t>
            </a:r>
          </a:p>
          <a:p>
            <a:pPr marL="0" lvl="0" indent="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nl-NL" alt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en abstracte zaken. Ook eigennamen zijn zelfstandige naamwoorden.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76891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Bijvoeglijk naamwoord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nl-NL" alt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Geeft een eigenschap van een zelfstandig naamwoord. Het </a:t>
            </a:r>
          </a:p>
          <a:p>
            <a:pPr marL="0" lvl="0" indent="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nl-NL" alt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bijvoeglijk naamwoord staat meestal direct voor het zelfstandig </a:t>
            </a:r>
          </a:p>
          <a:p>
            <a:pPr marL="0" lvl="0" indent="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nl-NL" alt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naamwoord, maar soms is het een apart zinsdeel. </a:t>
            </a:r>
          </a:p>
          <a:p>
            <a:pPr marL="0" lvl="0" indent="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endParaRPr lang="nl-NL" altLang="nl-NL" sz="2000" kern="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nl-NL" alt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Voorbeeld:</a:t>
            </a:r>
          </a:p>
          <a:p>
            <a:pPr marL="0" lvl="0" indent="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nl-NL" alt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De </a:t>
            </a:r>
            <a:r>
              <a:rPr lang="nl-NL" altLang="nl-NL" sz="2000" i="1" u="sng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sympathieke</a:t>
            </a:r>
            <a:r>
              <a:rPr lang="nl-NL" alt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 dame</a:t>
            </a:r>
          </a:p>
          <a:p>
            <a:pPr marL="0" lvl="0" indent="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nl-NL" alt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Het </a:t>
            </a:r>
            <a:r>
              <a:rPr lang="nl-NL" altLang="nl-NL" sz="2000" i="1" u="sng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grote</a:t>
            </a:r>
            <a:r>
              <a:rPr lang="nl-NL" alt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 huis</a:t>
            </a:r>
          </a:p>
          <a:p>
            <a:pPr marL="0" lvl="0" indent="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nl-NL" alt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Het gebouw is </a:t>
            </a:r>
            <a:r>
              <a:rPr lang="nl-NL" altLang="nl-NL" sz="2000" i="1" u="sng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prachtig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24569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662</Words>
  <Application>Microsoft Office PowerPoint</Application>
  <PresentationFormat>Breedbeeld</PresentationFormat>
  <Paragraphs>120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2" baseType="lpstr">
      <vt:lpstr>Arial</vt:lpstr>
      <vt:lpstr>Franklin Gothic Book</vt:lpstr>
      <vt:lpstr>Franklin Gothic Demi</vt:lpstr>
      <vt:lpstr>Franklin Gothic Medium</vt:lpstr>
      <vt:lpstr>Wingdings</vt:lpstr>
      <vt:lpstr>Office Theme</vt:lpstr>
      <vt:lpstr>Zinsstructuur</vt:lpstr>
      <vt:lpstr>Vandaag: </vt:lpstr>
      <vt:lpstr>Opzet zinsstructuur, les 5 en 6</vt:lpstr>
      <vt:lpstr>Lidwoord</vt:lpstr>
      <vt:lpstr>Voorzetsel</vt:lpstr>
      <vt:lpstr>Werkwoord</vt:lpstr>
      <vt:lpstr>Werkwoord</vt:lpstr>
      <vt:lpstr>Zelfstandig naamwoord</vt:lpstr>
      <vt:lpstr>Bijvoeglijk naamwoord</vt:lpstr>
      <vt:lpstr>Voegwoorden</vt:lpstr>
      <vt:lpstr>Persoonlijk voornaamwoord</vt:lpstr>
      <vt:lpstr>Bezittelijk voornaamwoord</vt:lpstr>
      <vt:lpstr>Betrekkelijk voornaamwoord</vt:lpstr>
      <vt:lpstr>Aanwijzend voornaamwoord</vt:lpstr>
      <vt:lpstr>Herhalingsopdracht </vt:lpstr>
      <vt:lpstr>Lesafsluiting </vt:lpstr>
    </vt:vector>
  </TitlesOfParts>
  <Company>Hogeschool Rotterdam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Bok, D.</dc:creator>
  <cp:lastModifiedBy>Ilse Kloet (0925310)</cp:lastModifiedBy>
  <cp:revision>35</cp:revision>
  <dcterms:created xsi:type="dcterms:W3CDTF">2016-01-29T14:04:02Z</dcterms:created>
  <dcterms:modified xsi:type="dcterms:W3CDTF">2019-10-13T19:35:53Z</dcterms:modified>
</cp:coreProperties>
</file>