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media/image2.jpg" ContentType="image/jpeg"/>
  <Override PartName="/ppt/media/image3.jpg" ContentType="image/jpeg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  <p:sldMasterId id="2147483663" r:id="rId3"/>
  </p:sldMasterIdLst>
  <p:notesMasterIdLst>
    <p:notesMasterId r:id="rId22"/>
  </p:notesMasterIdLst>
  <p:sldIdLst>
    <p:sldId id="256" r:id="rId4"/>
    <p:sldId id="257" r:id="rId5"/>
    <p:sldId id="259" r:id="rId6"/>
    <p:sldId id="260" r:id="rId7"/>
    <p:sldId id="277" r:id="rId8"/>
    <p:sldId id="261" r:id="rId9"/>
    <p:sldId id="278" r:id="rId10"/>
    <p:sldId id="279" r:id="rId11"/>
    <p:sldId id="280" r:id="rId12"/>
    <p:sldId id="272" r:id="rId13"/>
    <p:sldId id="271" r:id="rId14"/>
    <p:sldId id="281" r:id="rId15"/>
    <p:sldId id="273" r:id="rId16"/>
    <p:sldId id="274" r:id="rId17"/>
    <p:sldId id="282" r:id="rId18"/>
    <p:sldId id="275" r:id="rId19"/>
    <p:sldId id="276" r:id="rId20"/>
    <p:sldId id="283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86336" autoAdjust="0"/>
  </p:normalViewPr>
  <p:slideViewPr>
    <p:cSldViewPr snapToGrid="0" snapToObjects="1">
      <p:cViewPr varScale="1">
        <p:scale>
          <a:sx n="59" d="100"/>
          <a:sy n="59" d="100"/>
        </p:scale>
        <p:origin x="1088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rechtenvrij</a:t>
            </a:r>
            <a:r>
              <a:rPr lang="nl-NL" baseline="0" dirty="0" smtClean="0"/>
              <a:t> https://pixabay.com/nl/kuikens-gele-vers-gearceerde-hoofd-1427402/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577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86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589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972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609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7134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F0D5-052A-4191-8EA4-C346C2E5734C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659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https://pixabay.com/nl/kat-kittens-katachtig-silhouet-46692/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249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108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12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37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309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4804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22-1-2020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22-1-2020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1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ttenkliniekfelicare.nl/castratie-sterilisatie-ka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zlMLFcEq5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653616"/>
            <a:ext cx="10344150" cy="1721284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Begeleiden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voortplanting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2. </a:t>
            </a:r>
          </a:p>
          <a:p>
            <a:r>
              <a:rPr lang="en-US" sz="3600" b="1" dirty="0" err="1" smtClean="0"/>
              <a:t>Dracht</a:t>
            </a:r>
            <a:r>
              <a:rPr lang="en-US" sz="3600" b="1" dirty="0" smtClean="0"/>
              <a:t> en </a:t>
            </a:r>
            <a:r>
              <a:rPr lang="en-US" sz="3600" b="1" dirty="0" err="1" smtClean="0"/>
              <a:t>broed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828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.4 </a:t>
            </a:r>
            <a:r>
              <a:rPr lang="en-US" sz="4000" dirty="0" err="1" smtClean="0"/>
              <a:t>Problemen</a:t>
            </a:r>
            <a:r>
              <a:rPr lang="en-US" sz="4000" dirty="0" smtClean="0"/>
              <a:t> in </a:t>
            </a:r>
            <a:r>
              <a:rPr lang="en-US" sz="4000" dirty="0" err="1" smtClean="0"/>
              <a:t>relatie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tot de </a:t>
            </a:r>
            <a:r>
              <a:rPr lang="en-US" sz="4000" dirty="0" err="1" smtClean="0"/>
              <a:t>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53639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Het verwerpen van de vrucht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Kan op ieder moment van de 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Meestal afgestorven voor verwerpen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Begin dracht vrucht opgenomen door moederlichaam 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Oudere vrucht uitgedreven (abortus)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Verstening vrucht (mummificatie)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Verwerpen door infectieuze en niet-infectieuze </a:t>
            </a:r>
            <a:r>
              <a:rPr lang="nl-NL" dirty="0" smtClean="0"/>
              <a:t>oorzaken</a:t>
            </a:r>
          </a:p>
          <a:p>
            <a:pPr lvl="2" indent="-419100">
              <a:buFont typeface="Wingdings" panose="05000000000000000000" pitchFamily="2" charset="2"/>
              <a:buChar char="ü"/>
            </a:pPr>
            <a:r>
              <a:rPr lang="nl-NL" dirty="0" smtClean="0"/>
              <a:t>Bloedingen, vergiftiging, bacteriën en virussen)</a:t>
            </a:r>
            <a:endParaRPr lang="nl-NL" dirty="0" smtClean="0"/>
          </a:p>
          <a:p>
            <a:pPr marL="266700" lvl="1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Ongewenste dekking of 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Dier onbedoeld gedekt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Medicatie gebruiken om vrucht te laten resorberen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Slaat medicatie niet aan dan abortus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.5 </a:t>
            </a:r>
            <a:r>
              <a:rPr lang="en-US" sz="4000" dirty="0" err="1" smtClean="0"/>
              <a:t>Begeleiden</a:t>
            </a:r>
            <a:r>
              <a:rPr lang="en-US" sz="4000" dirty="0" smtClean="0"/>
              <a:t> </a:t>
            </a:r>
            <a:r>
              <a:rPr lang="en-US" sz="4000" dirty="0" err="1" smtClean="0"/>
              <a:t>broedproces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</a:t>
            </a:r>
            <a:r>
              <a:rPr lang="en-US" sz="4000" dirty="0" err="1" smtClean="0"/>
              <a:t>vogels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Natuurbroed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Zo veel mogelijk rust bieden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Meestal broedt het vrouwtje de eieren uit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Broed</a:t>
            </a:r>
            <a:r>
              <a:rPr lang="nl-NL" dirty="0"/>
              <a:t>duur </a:t>
            </a:r>
            <a:r>
              <a:rPr lang="nl-NL" dirty="0" smtClean="0"/>
              <a:t>afhankelijk nestvlieder of nestblijver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Tijdstip begin broeden verschilt per vogel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Legsel beschermen tegen roofdieren</a:t>
            </a:r>
          </a:p>
          <a:p>
            <a:pPr marL="266700" lvl="1" indent="0">
              <a:buNone/>
            </a:pPr>
            <a:endParaRPr lang="nl-NL" dirty="0" smtClean="0"/>
          </a:p>
          <a:p>
            <a:r>
              <a:rPr lang="nl-NL" dirty="0" smtClean="0"/>
              <a:t>Kunstmatig broeden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Broeden eieren door broedmachine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Broedomstandigheden niet optimaal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Broedmachine goed onderhouden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2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.5 </a:t>
            </a:r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broedproces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12595"/>
            <a:ext cx="10515600" cy="4643755"/>
          </a:xfrm>
        </p:spPr>
        <p:txBody>
          <a:bodyPr>
            <a:normAutofit/>
          </a:bodyPr>
          <a:lstStyle/>
          <a:p>
            <a:r>
              <a:rPr lang="nl-NL" dirty="0" smtClean="0"/>
              <a:t>Temperatuur en relatieve luchtvochtigheid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Moet optimaal zijn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Verschilt per vogelsoort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Thermometer en hygrometer</a:t>
            </a:r>
          </a:p>
          <a:p>
            <a:r>
              <a:rPr lang="nl-NL" dirty="0" smtClean="0"/>
              <a:t>Ventilatie en keren eieren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Ventilatie aanvoeren zuurstof en afvoeren koolzuurgas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Keren eieren voorkomen verkleving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Minimaal 3x per </a:t>
            </a:r>
            <a:r>
              <a:rPr lang="nl-NL" dirty="0" smtClean="0"/>
              <a:t>dag</a:t>
            </a:r>
          </a:p>
          <a:p>
            <a:r>
              <a:rPr lang="nl-NL" dirty="0" smtClean="0"/>
              <a:t>Schouwen van de eieren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Kijken of het ei bevrucht is met een schouwlamp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Ei bevrucht donkere kern met bloedvaten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13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</a:t>
            </a:r>
            <a:r>
              <a:rPr lang="en-US" dirty="0" err="1" smtClean="0"/>
              <a:t>Meest</a:t>
            </a:r>
            <a:r>
              <a:rPr lang="en-US" dirty="0" smtClean="0"/>
              <a:t> </a:t>
            </a:r>
            <a:r>
              <a:rPr lang="en-US" dirty="0" err="1" smtClean="0"/>
              <a:t>voorkomende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ei</a:t>
            </a:r>
            <a:r>
              <a:rPr lang="en-US" dirty="0" smtClean="0"/>
              <a:t>- </a:t>
            </a:r>
            <a:r>
              <a:rPr lang="en-US" dirty="0" err="1" smtClean="0"/>
              <a:t>en</a:t>
            </a:r>
            <a:r>
              <a:rPr lang="en-US" dirty="0"/>
              <a:t> </a:t>
            </a:r>
            <a:r>
              <a:rPr lang="en-US" dirty="0" err="1" smtClean="0"/>
              <a:t>legproblemen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  <p:sp>
        <p:nvSpPr>
          <p:cNvPr id="6" name="Afgeronde rechthoek 5"/>
          <p:cNvSpPr/>
          <p:nvPr/>
        </p:nvSpPr>
        <p:spPr>
          <a:xfrm>
            <a:off x="708660" y="2534206"/>
            <a:ext cx="2720340" cy="10629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 smtClean="0">
                <a:latin typeface="Avenir Book"/>
              </a:rPr>
              <a:t>Legnood</a:t>
            </a:r>
            <a:endParaRPr lang="nl-NL" sz="2400" b="1" dirty="0">
              <a:latin typeface="Avenir Book"/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4202430" y="2534206"/>
            <a:ext cx="2720340" cy="10629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 smtClean="0">
                <a:latin typeface="Avenir Book"/>
              </a:rPr>
              <a:t>Windeieren</a:t>
            </a:r>
            <a:endParaRPr lang="nl-NL" sz="2400" b="1" dirty="0">
              <a:latin typeface="Avenir Book"/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708660" y="4305776"/>
            <a:ext cx="2720340" cy="10629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 smtClean="0">
                <a:latin typeface="Avenir Book"/>
              </a:rPr>
              <a:t>Hanenei</a:t>
            </a:r>
            <a:endParaRPr lang="nl-NL" sz="2400" b="1" dirty="0">
              <a:latin typeface="Avenir Book"/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4202430" y="4305776"/>
            <a:ext cx="2720340" cy="10629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 smtClean="0">
                <a:latin typeface="Avenir Book"/>
              </a:rPr>
              <a:t>Cloaca prolaps</a:t>
            </a:r>
            <a:endParaRPr lang="nl-NL" sz="2400" b="1" dirty="0">
              <a:latin typeface="Avenir Book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326630" y="2477800"/>
            <a:ext cx="4251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Vogel kan ei niet leggen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Ruwe schaal of te groot 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Eerste 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Zondert zich vaak 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Blijft persen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Dier rust, warmte en schemerige ruimte geven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Levensbedreigend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326630" y="2477800"/>
            <a:ext cx="44577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Zacht ei zonder schaal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Ei-inhoud en eivliezen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Start legseizoen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Calciumtekort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Vaker windei kan dier besmet zijn met EDS-virus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EDS-virus geen behandeling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Afwijking schaalklier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7326630" y="2477800"/>
            <a:ext cx="44577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Bij kippen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Ei ter grootte van duivenei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Hanenei of scheet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Vroeger dachten ze ei gelegd door haan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Alleen eiwit en geen dooier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Moeizaam op gang komende eiproductie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7326630" y="2477800"/>
            <a:ext cx="45406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Uitstulping van de cloaca bij te veel persen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Rode uitstulping uit cloaca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Binnenkant cloaca, maar ook gedeelte darmen of eileider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Legnood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Spoedgeval naar dierenarts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Hen apart zetten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Avenir Book"/>
              </a:rPr>
              <a:t>Bij herhaling prolaps dier inslapen</a:t>
            </a:r>
          </a:p>
        </p:txBody>
      </p:sp>
    </p:spTree>
    <p:extLst>
      <p:ext uri="{BB962C8B-B14F-4D97-AF65-F5344CB8AC3E}">
        <p14:creationId xmlns:p14="http://schemas.microsoft.com/office/powerpoint/2010/main" val="178825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build="allAtOnce"/>
      <p:bldP spid="11" grpId="0" build="allAtOnce"/>
      <p:bldP spid="1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12800" indent="-812800"/>
            <a:r>
              <a:rPr lang="en-US" sz="3600" dirty="0"/>
              <a:t>2</a:t>
            </a:r>
            <a:r>
              <a:rPr lang="en-US" sz="3600" dirty="0" smtClean="0"/>
              <a:t>.7 </a:t>
            </a:r>
            <a:r>
              <a:rPr lang="en-US" sz="3600" dirty="0" err="1" smtClean="0"/>
              <a:t>Begeleiding</a:t>
            </a:r>
            <a:r>
              <a:rPr lang="en-US" sz="3600" dirty="0" smtClean="0"/>
              <a:t> </a:t>
            </a:r>
            <a:r>
              <a:rPr lang="en-US" sz="3600" dirty="0" err="1" smtClean="0"/>
              <a:t>kweekproces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err="1" smtClean="0"/>
              <a:t>vissen</a:t>
            </a:r>
            <a:r>
              <a:rPr lang="en-US" sz="3600" dirty="0" smtClean="0"/>
              <a:t>, </a:t>
            </a:r>
            <a:r>
              <a:rPr lang="en-US" sz="3600" dirty="0" err="1" smtClean="0"/>
              <a:t>amfibieën</a:t>
            </a:r>
            <a:r>
              <a:rPr lang="en-US" sz="3600" dirty="0" smtClean="0"/>
              <a:t> en </a:t>
            </a:r>
            <a:r>
              <a:rPr lang="en-US" sz="3600" dirty="0" err="1"/>
              <a:t>reptielen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Vissen en amfibieën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Begeleiden kweek is divers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Vissoorten die eitjes afzetten in normale aquarium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Andere vissen aparte kweekbak 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Amfibieën soms eitjes uit laten komen in terrarium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Kwekers gebruiken vaak aparte kweekbak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Water behandelen tegen bacteriën en schimmels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98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23900" algn="l"/>
              </a:tabLst>
            </a:pPr>
            <a:r>
              <a:rPr lang="en-US" sz="3600" dirty="0"/>
              <a:t>2</a:t>
            </a:r>
            <a:r>
              <a:rPr lang="en-US" sz="3600" dirty="0" smtClean="0"/>
              <a:t>.7 </a:t>
            </a:r>
            <a:r>
              <a:rPr lang="en-US" sz="3600" dirty="0" err="1" smtClean="0"/>
              <a:t>Begeleiding</a:t>
            </a:r>
            <a:r>
              <a:rPr lang="en-US" sz="3600" dirty="0" smtClean="0"/>
              <a:t> </a:t>
            </a:r>
            <a:r>
              <a:rPr lang="en-US" sz="3600" dirty="0" err="1" smtClean="0"/>
              <a:t>kweekproces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err="1" smtClean="0"/>
              <a:t>vissen</a:t>
            </a:r>
            <a:r>
              <a:rPr lang="en-US" sz="3600" dirty="0" smtClean="0"/>
              <a:t>, </a:t>
            </a:r>
            <a:r>
              <a:rPr lang="en-US" sz="3600" dirty="0" err="1" smtClean="0"/>
              <a:t>amfibieën</a:t>
            </a:r>
            <a:r>
              <a:rPr lang="en-US" sz="3600" dirty="0" smtClean="0"/>
              <a:t> </a:t>
            </a:r>
            <a:r>
              <a:rPr lang="en-US" sz="3600" dirty="0" err="1" smtClean="0"/>
              <a:t>en</a:t>
            </a:r>
            <a:r>
              <a:rPr lang="en-US" sz="3600" dirty="0" smtClean="0"/>
              <a:t> </a:t>
            </a:r>
            <a:r>
              <a:rPr lang="en-US" sz="3600" dirty="0" err="1"/>
              <a:t>reptielen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Reptielen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Meestal kunstmatig uitgebroed (broedstoof)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Eieren mogen nooit draaien!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err="1"/>
              <a:t>Vermiculiet</a:t>
            </a:r>
            <a:r>
              <a:rPr lang="nl-NL" dirty="0"/>
              <a:t> </a:t>
            </a:r>
            <a:r>
              <a:rPr lang="nl-NL" dirty="0" smtClean="0"/>
              <a:t>(absorberend vermogen) het </a:t>
            </a:r>
            <a:r>
              <a:rPr lang="nl-NL" dirty="0"/>
              <a:t>meeste gebruikt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Ventilatie is belangrijk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Sommige reptielen eierlevendbarend</a:t>
            </a:r>
          </a:p>
          <a:p>
            <a:r>
              <a:rPr lang="nl-NL" dirty="0" smtClean="0"/>
              <a:t>Legnood bij reptielen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Vrouwtje geen geschikte plek om eieren af te zetten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Kan leiden tot de dood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Diverse oorzaken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Toedienen oxytocine of warm bad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lang="nl-NL" dirty="0" smtClean="0"/>
              <a:t>Grotere reptielen keizersnede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8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.8 </a:t>
            </a:r>
            <a:r>
              <a:rPr lang="en-US" dirty="0" err="1" smtClean="0"/>
              <a:t>Dracht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broed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voorkomen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Zoogdieren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Niet met oudere of hele jonge dieren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Mannetjes en vrouwtjes gescheiden laten leven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Toedienen hormoonpreparaten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Castratie of </a:t>
            </a:r>
            <a:r>
              <a:rPr lang="nl-NL" dirty="0" smtClean="0">
                <a:hlinkClick r:id="rId3"/>
              </a:rPr>
              <a:t>sterilisatie</a:t>
            </a:r>
            <a:endParaRPr lang="nl-NL" dirty="0" smtClean="0"/>
          </a:p>
          <a:p>
            <a:r>
              <a:rPr lang="nl-NL" dirty="0" smtClean="0"/>
              <a:t>Vogels, vissen en </a:t>
            </a:r>
            <a:r>
              <a:rPr lang="nl-NL" dirty="0" err="1" smtClean="0"/>
              <a:t>herpeten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Bij vogels en reptielen eieren bij het dier weghalen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Opletten bij kippen op alsmaar broedsheid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Volièrevogels geen nestgelegenheid aanbieden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Vissen en salamanders man en vrouw vroege leeftijd scheiden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87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Samenvatting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0931"/>
            <a:ext cx="10515600" cy="496956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De dracht is bij dieren op verschillende manieren vast te stellen. Er zit een verschil in vaststellen aan het eerste deel van de dracht en het tweede deel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Een goede voeding en verzorging is belangrijk. Zo ook de geboorteomgeving en de inrichting die gebruikt wordt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De dracht verloopt niet altijd goed, een dier kan de vrucht(en) verliezen. Er kan ook legnood optreden bij vogels en reptielen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Broeden kan op een natuurlijke manier maar je kan ook gebruik maken van een broedstoof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Voorkomen van de dracht is belangrijk als je geen of nog geen nakomelingen wil. Is het dier toch drachtig dan kan er ingegrepen worden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67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2157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dirty="0" err="1" smtClean="0"/>
              <a:t>Volgende</a:t>
            </a:r>
            <a:r>
              <a:rPr lang="en-US" dirty="0" smtClean="0"/>
              <a:t>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75188"/>
          </a:xfrm>
        </p:spPr>
        <p:txBody>
          <a:bodyPr>
            <a:normAutofit/>
          </a:bodyPr>
          <a:lstStyle/>
          <a:p>
            <a:r>
              <a:rPr lang="nl-NL" dirty="0" smtClean="0"/>
              <a:t>Hoofdstuk 3 </a:t>
            </a:r>
            <a:r>
              <a:rPr lang="nl-NL" smtClean="0"/>
              <a:t>en 4</a:t>
            </a:r>
            <a:endParaRPr lang="nl-NL" dirty="0" smtClean="0">
              <a:solidFill>
                <a:prstClr val="black"/>
              </a:solidFill>
            </a:endParaRPr>
          </a:p>
          <a:p>
            <a:pPr lvl="1"/>
            <a:endParaRPr lang="nl-NL" dirty="0">
              <a:solidFill>
                <a:prstClr val="black"/>
              </a:solidFill>
            </a:endParaRPr>
          </a:p>
          <a:p>
            <a:pPr lvl="1"/>
            <a:r>
              <a:rPr lang="nl-NL" dirty="0" smtClean="0">
                <a:solidFill>
                  <a:prstClr val="black"/>
                </a:solidFill>
              </a:rPr>
              <a:t>Huiswerk</a:t>
            </a:r>
          </a:p>
          <a:p>
            <a:pPr lvl="2"/>
            <a:r>
              <a:rPr lang="nl-NL" dirty="0" smtClean="0">
                <a:solidFill>
                  <a:prstClr val="black"/>
                </a:solidFill>
              </a:rPr>
              <a:t>Lezen hoofdstuk 2 kenniskiem</a:t>
            </a:r>
            <a:endParaRPr lang="nl-NL" dirty="0">
              <a:solidFill>
                <a:prstClr val="black"/>
              </a:solidFill>
            </a:endParaRPr>
          </a:p>
          <a:p>
            <a:pPr lvl="1" indent="-423863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 smtClean="0"/>
              <a:t>voortplaning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1.8 </a:t>
            </a:r>
            <a:r>
              <a:rPr lang="en-US" dirty="0" err="1" smtClean="0"/>
              <a:t>Kunstmatige</a:t>
            </a:r>
            <a:r>
              <a:rPr lang="en-US" dirty="0" smtClean="0"/>
              <a:t> </a:t>
            </a:r>
            <a:r>
              <a:rPr lang="en-US" dirty="0" err="1" smtClean="0"/>
              <a:t>voortplantingstechnieken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32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 smtClean="0"/>
              <a:t>Dracht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broed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Vaststellen dracht bij zoogdieren</a:t>
            </a:r>
          </a:p>
          <a:p>
            <a:r>
              <a:rPr lang="nl-NL" dirty="0" smtClean="0"/>
              <a:t>Begeleiden dracht bij gezelschapsdieren</a:t>
            </a:r>
          </a:p>
          <a:p>
            <a:r>
              <a:rPr lang="nl-NL" dirty="0" smtClean="0"/>
              <a:t>Problemen in relatie tot de dracht</a:t>
            </a:r>
          </a:p>
          <a:p>
            <a:r>
              <a:rPr lang="nl-NL" dirty="0" smtClean="0"/>
              <a:t>Begeleiden broedproces en kweekproces</a:t>
            </a:r>
          </a:p>
          <a:p>
            <a:r>
              <a:rPr lang="nl-NL" dirty="0" smtClean="0"/>
              <a:t>Meest voorkomende ei-en legproblemen</a:t>
            </a:r>
          </a:p>
          <a:p>
            <a:r>
              <a:rPr lang="nl-NL" dirty="0" smtClean="0"/>
              <a:t>Dracht en </a:t>
            </a:r>
            <a:r>
              <a:rPr lang="nl-NL" smtClean="0"/>
              <a:t>broed voorkomen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 smtClean="0"/>
              <a:t>voortplanting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 smtClean="0"/>
              <a:t>Dracht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.1 </a:t>
            </a:r>
            <a:r>
              <a:rPr lang="en-US" dirty="0" err="1" smtClean="0"/>
              <a:t>Oriëntatie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6344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Vaststellen of dekking succesvol is</a:t>
            </a:r>
          </a:p>
          <a:p>
            <a:r>
              <a:rPr lang="nl-NL" dirty="0" smtClean="0"/>
              <a:t>Dier dragend en eieren bevrucht</a:t>
            </a:r>
          </a:p>
          <a:p>
            <a:r>
              <a:rPr lang="nl-NL" dirty="0" smtClean="0"/>
              <a:t>Verder handelen bij geen dracht of bevruchting</a:t>
            </a:r>
          </a:p>
          <a:p>
            <a:r>
              <a:rPr lang="nl-NL" dirty="0" smtClean="0"/>
              <a:t>Juiste verzorging, voeding en huisvesting</a:t>
            </a:r>
          </a:p>
          <a:p>
            <a:r>
              <a:rPr lang="nl-NL" dirty="0" smtClean="0"/>
              <a:t>Voorbereiden op geboorte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.2 </a:t>
            </a:r>
            <a:r>
              <a:rPr lang="en-US" sz="4000" dirty="0" err="1" smtClean="0"/>
              <a:t>Vaststellen</a:t>
            </a:r>
            <a:r>
              <a:rPr lang="en-US" sz="4000" dirty="0" smtClean="0"/>
              <a:t> van de </a:t>
            </a:r>
            <a:r>
              <a:rPr lang="en-US" sz="4000" dirty="0" err="1" smtClean="0"/>
              <a:t>dracht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/>
              <a:t> </a:t>
            </a:r>
            <a:r>
              <a:rPr lang="en-US" sz="4000" dirty="0" err="1" smtClean="0"/>
              <a:t>zoogdieren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072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Inzetten cyclus en gedrag van het dier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Schouwen (mannelijk dier inzetten)</a:t>
            </a:r>
            <a:endParaRPr lang="nl-NL" dirty="0" smtClean="0"/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Goed letten op gedrag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Let op schijndrachtige dieren</a:t>
            </a:r>
          </a:p>
          <a:p>
            <a:r>
              <a:rPr lang="nl-NL" dirty="0" smtClean="0"/>
              <a:t>Palperen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Voelen met de hand of je vruchten aantreft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Inwendig (grote dieren) en uitwendig</a:t>
            </a:r>
          </a:p>
          <a:p>
            <a:r>
              <a:rPr lang="nl-NL" dirty="0" smtClean="0"/>
              <a:t>Hormonaal onderzoek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Progesterononderzoek (niet bij teef)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Urine, bloed en melkcontrole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Zekerheid van 98%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.2 </a:t>
            </a:r>
            <a:r>
              <a:rPr lang="en-US" sz="4000" dirty="0" err="1" smtClean="0"/>
              <a:t>Vaststellen</a:t>
            </a:r>
            <a:r>
              <a:rPr lang="en-US" sz="4000" dirty="0" smtClean="0"/>
              <a:t> van de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dirty="0" err="1" smtClean="0"/>
              <a:t>dracht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/>
              <a:t> </a:t>
            </a:r>
            <a:r>
              <a:rPr lang="en-US" sz="4000" dirty="0" err="1" smtClean="0"/>
              <a:t>zoogdieren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0725"/>
          </a:xfrm>
        </p:spPr>
        <p:txBody>
          <a:bodyPr>
            <a:normAutofit/>
          </a:bodyPr>
          <a:lstStyle/>
          <a:p>
            <a:r>
              <a:rPr lang="nl-NL" dirty="0" smtClean="0"/>
              <a:t>Scannen en röntgenologisch onderzoek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Scannen (echo) uitwendig en inwendig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Röntgenfoto</a:t>
            </a:r>
          </a:p>
          <a:p>
            <a:pPr marL="266700" lvl="1" indent="0">
              <a:buNone/>
            </a:pPr>
            <a:endParaRPr lang="nl-NL" dirty="0" smtClean="0"/>
          </a:p>
          <a:p>
            <a:r>
              <a:rPr lang="nl-NL" dirty="0" smtClean="0"/>
              <a:t>Verder in de 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2</a:t>
            </a:r>
            <a:r>
              <a:rPr lang="nl-NL" baseline="30000" dirty="0" smtClean="0"/>
              <a:t>de</a:t>
            </a:r>
            <a:r>
              <a:rPr lang="nl-NL" dirty="0" smtClean="0"/>
              <a:t> helft dracht neemt buikomvang duidelijk toe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Herkauwers rechterkant buik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Verhoging van lichaamstemperatuur, pols en ademhaling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Groei uier of tepels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651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72800" cy="1171575"/>
          </a:xfrm>
        </p:spPr>
        <p:txBody>
          <a:bodyPr>
            <a:normAutofit/>
          </a:bodyPr>
          <a:lstStyle/>
          <a:p>
            <a:r>
              <a:rPr lang="en-US" sz="3600" dirty="0"/>
              <a:t>2.3 </a:t>
            </a:r>
            <a:r>
              <a:rPr lang="en-US" sz="3600" dirty="0" err="1" smtClean="0"/>
              <a:t>Begeleiden</a:t>
            </a:r>
            <a:r>
              <a:rPr lang="en-US" sz="3600" dirty="0" smtClean="0"/>
              <a:t> </a:t>
            </a:r>
            <a:r>
              <a:rPr lang="en-US" sz="3600" dirty="0"/>
              <a:t>van de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dracht</a:t>
            </a:r>
            <a:r>
              <a:rPr lang="en-US" sz="3600" dirty="0" smtClean="0"/>
              <a:t> </a:t>
            </a:r>
            <a:r>
              <a:rPr lang="en-US" sz="3600" dirty="0" err="1" smtClean="0"/>
              <a:t>bij</a:t>
            </a:r>
            <a:r>
              <a:rPr lang="en-US" sz="3600" dirty="0"/>
              <a:t> </a:t>
            </a:r>
            <a:r>
              <a:rPr lang="en-US" sz="3600" dirty="0" err="1" smtClean="0"/>
              <a:t>gezelschapsdieren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89476"/>
          </a:xfrm>
        </p:spPr>
        <p:txBody>
          <a:bodyPr>
            <a:normAutofit/>
          </a:bodyPr>
          <a:lstStyle/>
          <a:p>
            <a:r>
              <a:rPr lang="nl-NL" dirty="0" smtClean="0"/>
              <a:t>Drachtlengte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Tijdstip dekking nauwkeurig bepalen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Afwijkende lengte dracht soms dierenarts ingrijpen</a:t>
            </a:r>
          </a:p>
          <a:p>
            <a:r>
              <a:rPr lang="nl-NL" dirty="0" smtClean="0"/>
              <a:t>Verzorging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Algemene conditie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Regelmatig controleren parasieten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Goede </a:t>
            </a:r>
            <a:r>
              <a:rPr lang="nl-NL" dirty="0" smtClean="0"/>
              <a:t>hygiëne</a:t>
            </a:r>
          </a:p>
          <a:p>
            <a:r>
              <a:rPr lang="nl-NL" dirty="0" smtClean="0"/>
              <a:t>Voeding in relatie tot de 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Eerste helft dracht geen extra voeding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Tweede helft dracht stijgt energiebehoefte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Rantsoen nauwkeurig afstemmen i.v.m. complicaties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2.3 </a:t>
            </a:r>
            <a:r>
              <a:rPr lang="en-US" sz="3600" dirty="0" err="1" smtClean="0"/>
              <a:t>Begeleiden</a:t>
            </a:r>
            <a:r>
              <a:rPr lang="en-US" sz="3600" dirty="0" smtClean="0"/>
              <a:t> </a:t>
            </a:r>
            <a:r>
              <a:rPr lang="en-US" sz="3600" dirty="0"/>
              <a:t>van de </a:t>
            </a:r>
            <a:r>
              <a:rPr lang="en-US" sz="3600" dirty="0" err="1" smtClean="0"/>
              <a:t>dracht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bij</a:t>
            </a:r>
            <a:r>
              <a:rPr lang="en-US" sz="3600" dirty="0"/>
              <a:t> </a:t>
            </a:r>
            <a:r>
              <a:rPr lang="en-US" sz="3600" dirty="0" err="1" smtClean="0"/>
              <a:t>gezelschapsdieren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89476"/>
          </a:xfrm>
        </p:spPr>
        <p:txBody>
          <a:bodyPr>
            <a:normAutofit/>
          </a:bodyPr>
          <a:lstStyle/>
          <a:p>
            <a:r>
              <a:rPr lang="nl-NL" dirty="0" smtClean="0"/>
              <a:t>Geboorteomgeving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Omgeving waar dier moet werpen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Kijken naar wilde soortgenoten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Zorg voor rust en geen plotselinge verstoringen</a:t>
            </a:r>
          </a:p>
          <a:p>
            <a:pPr marL="266700" lvl="1" indent="0">
              <a:buNone/>
            </a:pPr>
            <a:endParaRPr lang="nl-NL" dirty="0" smtClean="0"/>
          </a:p>
          <a:p>
            <a:r>
              <a:rPr lang="nl-NL" dirty="0" smtClean="0"/>
              <a:t>Inrichten van de geboorteomgeving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Tijdig ideale werpplek maken</a:t>
            </a:r>
            <a:endParaRPr lang="nl-NL" dirty="0"/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Rustig, tochtvrij en optimale temperatuur</a:t>
            </a:r>
            <a:endParaRPr lang="nl-NL" dirty="0"/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Vooraf reinigen en desinfecteren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Verschillende werpomgevingen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54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2.3 </a:t>
            </a:r>
            <a:r>
              <a:rPr lang="en-US" sz="3600" dirty="0" err="1" smtClean="0"/>
              <a:t>Begeleiden</a:t>
            </a:r>
            <a:r>
              <a:rPr lang="en-US" sz="3600" dirty="0" smtClean="0"/>
              <a:t> </a:t>
            </a:r>
            <a:r>
              <a:rPr lang="en-US" sz="3600" dirty="0"/>
              <a:t>van de </a:t>
            </a:r>
            <a:r>
              <a:rPr lang="en-US" sz="3600" dirty="0" err="1" smtClean="0"/>
              <a:t>dracht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bij</a:t>
            </a:r>
            <a:r>
              <a:rPr lang="en-US" sz="3600" dirty="0"/>
              <a:t> </a:t>
            </a:r>
            <a:r>
              <a:rPr lang="en-US" sz="3600" dirty="0" err="1" smtClean="0"/>
              <a:t>gezelschapsdieren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894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731520" y="1843088"/>
            <a:ext cx="10774680" cy="468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Inrichten van de geboorteomgeving</a:t>
            </a:r>
          </a:p>
          <a:p>
            <a:pPr marL="0" indent="0">
              <a:buFont typeface="Wingdings" charset="2"/>
              <a:buNone/>
            </a:pPr>
            <a:endParaRPr lang="nl-NL" dirty="0" smtClean="0"/>
          </a:p>
          <a:p>
            <a:pPr marL="0" indent="0">
              <a:buFont typeface="Wingdings" charset="2"/>
              <a:buNone/>
            </a:pPr>
            <a:endParaRPr lang="nl-NL" dirty="0" smtClean="0"/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09534"/>
              </p:ext>
            </p:extLst>
          </p:nvPr>
        </p:nvGraphicFramePr>
        <p:xfrm>
          <a:off x="838200" y="2559209"/>
          <a:ext cx="10843875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4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Hond en kat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Konijn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 en hamster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Werpkist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Schoon hok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Weinig eisen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Omgevingstemperatuur 25°C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Bodembedekking omwoelen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overbodige attributen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Hond werpkist met ijzeren stangen</a:t>
                      </a:r>
                    </a:p>
                    <a:p>
                      <a:r>
                        <a:rPr lang="nl-NL" dirty="0" smtClean="0"/>
                        <a:t>Kat gesloten werpkist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Stro klein bijten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Cavia geen nest, ondiep kuiltje</a:t>
                      </a:r>
                    </a:p>
                    <a:p>
                      <a:r>
                        <a:rPr lang="nl-NL" dirty="0" smtClean="0"/>
                        <a:t>Hamster</a:t>
                      </a:r>
                      <a:r>
                        <a:rPr lang="nl-NL" baseline="0" dirty="0" smtClean="0"/>
                        <a:t> wel nest (nestmateriaal)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Reinigen en ontsmetten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Nest maken (stevig)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Schuilgelegenheid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Schone</a:t>
                      </a:r>
                      <a:r>
                        <a:rPr lang="nl-NL" baseline="0" dirty="0" smtClean="0"/>
                        <a:t> bodembedekking (eenvoudig te vervangen)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Eventueel nestkastjes i.v.m. natuurlijke situatie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Kooi schoon 2 tot 3 dagen voor uitgerekende</a:t>
                      </a:r>
                      <a:r>
                        <a:rPr lang="nl-NL" baseline="0" dirty="0" smtClean="0"/>
                        <a:t> datum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Katten nooit handdoeken gebruiken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Bodembedekking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Buitenkat binnenhouden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6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.4 </a:t>
            </a:r>
            <a:r>
              <a:rPr lang="en-US" dirty="0" err="1" smtClean="0"/>
              <a:t>Problemen</a:t>
            </a:r>
            <a:r>
              <a:rPr lang="en-US" dirty="0" smtClean="0"/>
              <a:t> in </a:t>
            </a:r>
            <a:br>
              <a:rPr lang="en-US" dirty="0" smtClean="0"/>
            </a:br>
            <a:r>
              <a:rPr lang="en-US" dirty="0" err="1" smtClean="0"/>
              <a:t>relatie</a:t>
            </a:r>
            <a:r>
              <a:rPr lang="en-US" dirty="0" smtClean="0"/>
              <a:t> tot de </a:t>
            </a:r>
            <a:r>
              <a:rPr lang="en-US" dirty="0" err="1" smtClean="0"/>
              <a:t>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Schijndracht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Ieder zoogdier maar vooral bij </a:t>
            </a:r>
            <a:r>
              <a:rPr lang="nl-NL" dirty="0" smtClean="0">
                <a:hlinkClick r:id="rId3"/>
              </a:rPr>
              <a:t>honden</a:t>
            </a:r>
            <a:endParaRPr lang="nl-NL" dirty="0" smtClean="0"/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Progesteronproductie gelijk als bij een drachtige teef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Teef kan je gebruiken als andere teef pups niet op kan voeden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Schijndracht is een normaal verschijnsel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Wolvinnen helpen </a:t>
            </a:r>
            <a:r>
              <a:rPr lang="nl-NL" dirty="0" err="1" smtClean="0"/>
              <a:t>alpha</a:t>
            </a:r>
            <a:r>
              <a:rPr lang="nl-NL" dirty="0" smtClean="0"/>
              <a:t>-wolvin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 smtClean="0"/>
              <a:t>Vaak geen behandeling nodig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35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41</TotalTime>
  <Words>1102</Words>
  <Application>Microsoft Office PowerPoint</Application>
  <PresentationFormat>Breedbeeld</PresentationFormat>
  <Paragraphs>267</Paragraphs>
  <Slides>18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18</vt:i4>
      </vt:variant>
    </vt:vector>
  </HeadingPairs>
  <TitlesOfParts>
    <vt:vector size="27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1_Office-thema</vt:lpstr>
      <vt:lpstr>Begeleiden voortplanting</vt:lpstr>
      <vt:lpstr>2. Dracht en broed</vt:lpstr>
      <vt:lpstr>2.1 Oriëntatie </vt:lpstr>
      <vt:lpstr>2.2 Vaststellen van de dracht bij zoogdieren</vt:lpstr>
      <vt:lpstr>2.2 Vaststellen van de  dracht bij zoogdieren</vt:lpstr>
      <vt:lpstr>2.3 Begeleiden van de  dracht bij gezelschapsdieren</vt:lpstr>
      <vt:lpstr>2.3 Begeleiden van de dracht  bij gezelschapsdieren</vt:lpstr>
      <vt:lpstr>2.3 Begeleiden van de dracht  bij gezelschapsdieren</vt:lpstr>
      <vt:lpstr>2.4 Problemen in  relatie tot de dracht</vt:lpstr>
      <vt:lpstr>2.4 Problemen in relatie  tot de dracht</vt:lpstr>
      <vt:lpstr>2.5 Begeleiden broedproces  bij vogels</vt:lpstr>
      <vt:lpstr>2.5 Begeleiden  broedproces bij vogels</vt:lpstr>
      <vt:lpstr>2.6 Meest voorkomende  ei- en legproblemen </vt:lpstr>
      <vt:lpstr>2.7 Begeleiding kweekproces  vissen, amfibieën en reptielen</vt:lpstr>
      <vt:lpstr>2.7 Begeleiding kweekproces  vissen, amfibieën en reptielen</vt:lpstr>
      <vt:lpstr>2.8 Dracht en broed  voorkomen</vt:lpstr>
      <vt:lpstr>Samenvatting</vt:lpstr>
      <vt:lpstr>Volgende week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Lotte van Geel</cp:lastModifiedBy>
  <cp:revision>124</cp:revision>
  <dcterms:created xsi:type="dcterms:W3CDTF">2018-01-29T13:04:35Z</dcterms:created>
  <dcterms:modified xsi:type="dcterms:W3CDTF">2020-01-22T10:49:29Z</dcterms:modified>
</cp:coreProperties>
</file>