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21"/>
  </p:notesMasterIdLst>
  <p:sldIdLst>
    <p:sldId id="256" r:id="rId3"/>
    <p:sldId id="260" r:id="rId4"/>
    <p:sldId id="285" r:id="rId5"/>
    <p:sldId id="275" r:id="rId6"/>
    <p:sldId id="284" r:id="rId7"/>
    <p:sldId id="261" r:id="rId8"/>
    <p:sldId id="276" r:id="rId9"/>
    <p:sldId id="272" r:id="rId10"/>
    <p:sldId id="277" r:id="rId11"/>
    <p:sldId id="271" r:id="rId12"/>
    <p:sldId id="273" r:id="rId13"/>
    <p:sldId id="274" r:id="rId14"/>
    <p:sldId id="278" r:id="rId15"/>
    <p:sldId id="279" r:id="rId16"/>
    <p:sldId id="280" r:id="rId17"/>
    <p:sldId id="281" r:id="rId18"/>
    <p:sldId id="270" r:id="rId19"/>
    <p:sldId id="286" r:id="rId2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04"/>
    <p:restoredTop sz="93979" autoAdjust="0"/>
  </p:normalViewPr>
  <p:slideViewPr>
    <p:cSldViewPr snapToGrid="0" snapToObjects="1">
      <p:cViewPr varScale="1">
        <p:scale>
          <a:sx n="65" d="100"/>
          <a:sy n="65" d="100"/>
        </p:scale>
        <p:origin x="84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Foto </a:t>
            </a:r>
            <a:r>
              <a:rPr lang="nl-NL" dirty="0" err="1" smtClean="0"/>
              <a:t>rechtenvrij</a:t>
            </a:r>
            <a:r>
              <a:rPr lang="nl-NL" dirty="0" smtClean="0"/>
              <a:t> https://pixabay.com/nl/fuut-watervogel-vogel-de-natuur-2394839/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35895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29729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72349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20130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3466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4523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Stellingen:</a:t>
            </a:r>
          </a:p>
          <a:p>
            <a:endParaRPr lang="nl-NL" dirty="0" smtClean="0"/>
          </a:p>
          <a:p>
            <a:pPr marL="228600" indent="-228600">
              <a:buAutoNum type="arabicPeriod"/>
            </a:pPr>
            <a:r>
              <a:rPr lang="nl-NL" dirty="0" smtClean="0"/>
              <a:t>Vogels, reptielen, amfibieën en vissen hebben geen duidelijke bronstcyclus, overige dieren wel.</a:t>
            </a:r>
            <a:endParaRPr lang="nl-NL" baseline="0" dirty="0" smtClean="0"/>
          </a:p>
          <a:p>
            <a:pPr marL="228600" indent="-228600">
              <a:buAutoNum type="arabicPeriod"/>
            </a:pPr>
            <a:r>
              <a:rPr lang="nl-NL" baseline="0" dirty="0" smtClean="0"/>
              <a:t>Ja dat klopt, de bronstcyclus bestaat uit 4 fases</a:t>
            </a:r>
          </a:p>
          <a:p>
            <a:pPr marL="228600" indent="-228600">
              <a:buAutoNum type="arabicPeriod"/>
            </a:pPr>
            <a:r>
              <a:rPr lang="nl-NL" baseline="0" dirty="0" smtClean="0"/>
              <a:t>Een dier met maar 1 bronstcyclus noem je mono-</a:t>
            </a:r>
            <a:r>
              <a:rPr lang="nl-NL" baseline="0" dirty="0" err="1" smtClean="0"/>
              <a:t>oestrisch</a:t>
            </a:r>
            <a:r>
              <a:rPr lang="nl-NL" baseline="0" dirty="0" smtClean="0"/>
              <a:t>. Poly-</a:t>
            </a:r>
            <a:r>
              <a:rPr lang="nl-NL" baseline="0" dirty="0" err="1" smtClean="0"/>
              <a:t>oestrisch</a:t>
            </a:r>
            <a:r>
              <a:rPr lang="nl-NL" baseline="0" dirty="0" smtClean="0"/>
              <a:t> dan hebben ze meerdere bronstcyclussen in een jaar.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53315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Stellingen:</a:t>
            </a:r>
          </a:p>
          <a:p>
            <a:endParaRPr lang="nl-NL" dirty="0" smtClean="0"/>
          </a:p>
          <a:p>
            <a:pPr marL="228600" indent="-228600">
              <a:buAutoNum type="arabicPeriod"/>
            </a:pPr>
            <a:r>
              <a:rPr lang="nl-NL" dirty="0" smtClean="0"/>
              <a:t>Vogels, reptielen, amfibieën en vissen hebben geen duidelijke bronstcyclus, overige dieren wel.</a:t>
            </a:r>
            <a:endParaRPr lang="nl-NL" baseline="0" dirty="0" smtClean="0"/>
          </a:p>
          <a:p>
            <a:pPr marL="228600" indent="-228600">
              <a:buAutoNum type="arabicPeriod"/>
            </a:pPr>
            <a:r>
              <a:rPr lang="nl-NL" baseline="0" dirty="0" smtClean="0"/>
              <a:t>Ja dat klopt, de bronstcyclus bestaat uit 4 fases</a:t>
            </a:r>
          </a:p>
          <a:p>
            <a:pPr marL="228600" indent="-228600">
              <a:buAutoNum type="arabicPeriod"/>
            </a:pPr>
            <a:r>
              <a:rPr lang="nl-NL" baseline="0" dirty="0" smtClean="0"/>
              <a:t>Een dier met maar 1 bronstcyclus noem je mono-</a:t>
            </a:r>
            <a:r>
              <a:rPr lang="nl-NL" baseline="0" dirty="0" err="1" smtClean="0"/>
              <a:t>oestrisch</a:t>
            </a:r>
            <a:r>
              <a:rPr lang="nl-NL" baseline="0" dirty="0" smtClean="0"/>
              <a:t>. Poly-</a:t>
            </a:r>
            <a:r>
              <a:rPr lang="nl-NL" baseline="0" dirty="0" err="1" smtClean="0"/>
              <a:t>oestrisch</a:t>
            </a:r>
            <a:r>
              <a:rPr lang="nl-NL" baseline="0" dirty="0" smtClean="0"/>
              <a:t> dan hebben ze meerdere bronstcyclussen in een jaar.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70F0D5-052A-4191-8EA4-C346C2E5734C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6619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Afbeelding kat uit wikiwijs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32457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Afbeelding kat uit wikiwijs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70F0D5-052A-4191-8EA4-C346C2E5734C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5014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Afbeelding kat uit wikiwijs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1917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37307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04104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1909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27818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1577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Hoofdstuk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hoofdstuk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25-11-2019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phYN6LaL9A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8nGJCUjONk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ODy3CiS7H4o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74369" y="653616"/>
            <a:ext cx="11183801" cy="1857355"/>
          </a:xfrm>
        </p:spPr>
        <p:txBody>
          <a:bodyPr>
            <a:normAutofit/>
          </a:bodyPr>
          <a:lstStyle/>
          <a:p>
            <a:r>
              <a:rPr lang="en-US" sz="4800" b="1" dirty="0" err="1" smtClean="0"/>
              <a:t>Natuurlijke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voortplanting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en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anatomie</a:t>
            </a:r>
            <a:endParaRPr lang="nl-NL" sz="48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Hoofdstuk</a:t>
            </a:r>
            <a:r>
              <a:rPr lang="en-US" dirty="0" smtClean="0"/>
              <a:t> 1. </a:t>
            </a:r>
          </a:p>
          <a:p>
            <a:r>
              <a:rPr lang="en-US" sz="3600" b="1" dirty="0" err="1" smtClean="0"/>
              <a:t>Bronstseizoen</a:t>
            </a:r>
            <a:r>
              <a:rPr lang="en-US" sz="3600" b="1" dirty="0" smtClean="0"/>
              <a:t> en </a:t>
            </a:r>
            <a:r>
              <a:rPr lang="en-US" sz="3600" b="1" dirty="0" err="1" smtClean="0"/>
              <a:t>bronstcyclus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7170" y="365125"/>
            <a:ext cx="11136630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1.5 </a:t>
            </a:r>
            <a:r>
              <a:rPr lang="en-US" dirty="0" err="1" smtClean="0"/>
              <a:t>Bronstcyclus</a:t>
            </a:r>
            <a:r>
              <a:rPr lang="en-US" dirty="0" smtClean="0"/>
              <a:t> </a:t>
            </a:r>
            <a:r>
              <a:rPr lang="en-US" dirty="0" err="1" smtClean="0"/>
              <a:t>konijn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      </a:t>
            </a:r>
            <a:r>
              <a:rPr lang="en-US" dirty="0" err="1" smtClean="0"/>
              <a:t>cavia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hamster</a:t>
            </a:r>
            <a:endParaRPr lang="nl-NL" dirty="0"/>
          </a:p>
        </p:txBody>
      </p:sp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2528497"/>
              </p:ext>
            </p:extLst>
          </p:nvPr>
        </p:nvGraphicFramePr>
        <p:xfrm>
          <a:off x="217170" y="1825625"/>
          <a:ext cx="11761470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04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204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204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Konijn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Cavia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Hamster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Eierstokken</a:t>
                      </a:r>
                      <a:r>
                        <a:rPr lang="nl-NL" baseline="0" dirty="0" smtClean="0"/>
                        <a:t> produceren in golven rijpe follikels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Bronstcyclus van 16 dagen en bronstduur van 24 uur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In de natuur seizoensgebonden bronstcyclus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Geen duidelijke bronstcyclus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 uur na begin bronst de eisprong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Voortplanting april tot september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Pas eisprong na dekking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Bronstgedrag loopt om andere heen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Hamster winterslaap (</a:t>
                      </a:r>
                      <a:r>
                        <a:rPr lang="nl-NL" dirty="0" err="1" smtClean="0"/>
                        <a:t>anoestrus</a:t>
                      </a:r>
                      <a:r>
                        <a:rPr lang="nl-NL" dirty="0" smtClean="0"/>
                        <a:t>)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Bronstige voedster achterlijf omhoog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Andere cavia’s beklimmen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In gevangenschap hele jaar door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Rood-blauw verkleuren vulva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Beer verleidt</a:t>
                      </a:r>
                      <a:r>
                        <a:rPr lang="nl-NL" baseline="0" dirty="0" smtClean="0"/>
                        <a:t> het zeugje door te brommen en achter haar aan rennen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Bronstcyclus duurt 4 dagen en 6</a:t>
                      </a:r>
                      <a:r>
                        <a:rPr lang="nl-NL" baseline="0" dirty="0" smtClean="0"/>
                        <a:t> tot 10 uur bronstig (‘s nachts)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Hele</a:t>
                      </a:r>
                      <a:r>
                        <a:rPr lang="nl-NL" baseline="0" dirty="0" smtClean="0"/>
                        <a:t> jaar door vruchtbaar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Hele jaar door</a:t>
                      </a:r>
                      <a:r>
                        <a:rPr lang="nl-NL" baseline="0" dirty="0" smtClean="0"/>
                        <a:t> vruchtbaar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Bronstig dan sta-reflex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002280" cy="365125"/>
          </a:xfrm>
        </p:spPr>
        <p:txBody>
          <a:bodyPr/>
          <a:lstStyle/>
          <a:p>
            <a:r>
              <a:rPr lang="en-US" dirty="0" err="1" smtClean="0"/>
              <a:t>Natuurlijke</a:t>
            </a:r>
            <a:r>
              <a:rPr lang="en-US" dirty="0" smtClean="0"/>
              <a:t> </a:t>
            </a:r>
            <a:r>
              <a:rPr lang="en-US" dirty="0" err="1"/>
              <a:t>v</a:t>
            </a:r>
            <a:r>
              <a:rPr lang="en-US" dirty="0" err="1" smtClean="0"/>
              <a:t>oortplanting</a:t>
            </a:r>
            <a:r>
              <a:rPr lang="en-US" dirty="0" smtClean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220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0532"/>
          </a:xfrm>
        </p:spPr>
        <p:txBody>
          <a:bodyPr>
            <a:normAutofit/>
          </a:bodyPr>
          <a:lstStyle/>
          <a:p>
            <a:r>
              <a:rPr lang="en-US" dirty="0" smtClean="0"/>
              <a:t>1.6 </a:t>
            </a:r>
            <a:r>
              <a:rPr lang="en-US" dirty="0" err="1"/>
              <a:t>V</a:t>
            </a:r>
            <a:r>
              <a:rPr lang="en-US" dirty="0" err="1" smtClean="0"/>
              <a:t>ogels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779373"/>
            <a:ext cx="10515600" cy="4397590"/>
          </a:xfrm>
        </p:spPr>
        <p:txBody>
          <a:bodyPr>
            <a:normAutofit/>
          </a:bodyPr>
          <a:lstStyle/>
          <a:p>
            <a:r>
              <a:rPr lang="nl-NL" dirty="0" smtClean="0"/>
              <a:t>Broedseizoen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Geen bronstcyclus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Beïnvloedbaar door seizoen (voorjaar) en beschikbaarheid partner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Goede nestgelegenheid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Broeden start al voor het leggen van het ei</a:t>
            </a:r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smtClean="0"/>
              <a:t>Baltsgedrag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>
                <a:hlinkClick r:id="rId3"/>
              </a:rPr>
              <a:t>Ritueel</a:t>
            </a:r>
            <a:r>
              <a:rPr lang="nl-NL" dirty="0" smtClean="0"/>
              <a:t> voorafgaand aan paring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Mannetje en vrouwtje maken gebaren naar elkaar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Baltsgedrag geeft aan bereid tot paren</a:t>
            </a:r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025140" cy="365125"/>
          </a:xfrm>
        </p:spPr>
        <p:txBody>
          <a:bodyPr/>
          <a:lstStyle/>
          <a:p>
            <a:r>
              <a:rPr lang="en-US" dirty="0" err="1" smtClean="0"/>
              <a:t>Natuurlijke</a:t>
            </a:r>
            <a:r>
              <a:rPr lang="en-US" dirty="0" smtClean="0"/>
              <a:t> </a:t>
            </a:r>
            <a:r>
              <a:rPr lang="en-US" dirty="0" err="1"/>
              <a:t>v</a:t>
            </a:r>
            <a:r>
              <a:rPr lang="en-US" dirty="0" err="1" smtClean="0"/>
              <a:t>oortplanting</a:t>
            </a:r>
            <a:r>
              <a:rPr lang="en-US" dirty="0" smtClean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825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1.7 </a:t>
            </a:r>
            <a:r>
              <a:rPr lang="en-US" dirty="0" err="1"/>
              <a:t>V</a:t>
            </a:r>
            <a:r>
              <a:rPr lang="en-US" dirty="0" err="1" smtClean="0"/>
              <a:t>issen</a:t>
            </a:r>
            <a:r>
              <a:rPr lang="en-US" dirty="0" smtClean="0"/>
              <a:t>, </a:t>
            </a:r>
            <a:r>
              <a:rPr lang="en-US" dirty="0" err="1" smtClean="0"/>
              <a:t>reptielen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    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amfibieën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57942" y="1825625"/>
            <a:ext cx="10395857" cy="4351338"/>
          </a:xfrm>
        </p:spPr>
        <p:txBody>
          <a:bodyPr>
            <a:normAutofit/>
          </a:bodyPr>
          <a:lstStyle/>
          <a:p>
            <a:r>
              <a:rPr lang="nl-NL" dirty="0" smtClean="0"/>
              <a:t>Bronstseizoen en bronstgedrag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Geen bronstcyclus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Alleen voortplanting onder gunstige omstandigheden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Hebben ook </a:t>
            </a:r>
            <a:r>
              <a:rPr lang="nl-NL" dirty="0" smtClean="0">
                <a:hlinkClick r:id="rId3"/>
              </a:rPr>
              <a:t>baltsgedrag</a:t>
            </a:r>
            <a:endParaRPr lang="nl-NL" dirty="0" smtClean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Soms tijdens bronstperiode een ander uiterlijk</a:t>
            </a:r>
          </a:p>
          <a:p>
            <a:pPr marL="261937" lvl="1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990850" cy="365125"/>
          </a:xfrm>
        </p:spPr>
        <p:txBody>
          <a:bodyPr/>
          <a:lstStyle/>
          <a:p>
            <a:r>
              <a:rPr lang="en-US" dirty="0" err="1" smtClean="0"/>
              <a:t>Natuurlijke</a:t>
            </a:r>
            <a:r>
              <a:rPr lang="en-US" dirty="0" smtClean="0"/>
              <a:t> </a:t>
            </a:r>
            <a:r>
              <a:rPr lang="en-US" dirty="0" err="1"/>
              <a:t>v</a:t>
            </a:r>
            <a:r>
              <a:rPr lang="en-US" dirty="0" err="1" smtClean="0"/>
              <a:t>oortplanting</a:t>
            </a:r>
            <a:r>
              <a:rPr lang="en-US" dirty="0" smtClean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987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1.7 </a:t>
            </a:r>
            <a:r>
              <a:rPr lang="en-US" dirty="0" err="1"/>
              <a:t>V</a:t>
            </a:r>
            <a:r>
              <a:rPr lang="en-US" dirty="0" err="1" smtClean="0"/>
              <a:t>issen</a:t>
            </a:r>
            <a:r>
              <a:rPr lang="en-US" dirty="0" smtClean="0"/>
              <a:t>, </a:t>
            </a:r>
            <a:r>
              <a:rPr lang="en-US" dirty="0" err="1" smtClean="0"/>
              <a:t>reptielen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    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amfibieën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43428" y="1825625"/>
            <a:ext cx="10410371" cy="4351338"/>
          </a:xfrm>
        </p:spPr>
        <p:txBody>
          <a:bodyPr>
            <a:normAutofit/>
          </a:bodyPr>
          <a:lstStyle/>
          <a:p>
            <a:r>
              <a:rPr lang="nl-NL" dirty="0" smtClean="0"/>
              <a:t>Rol van hormonen en zintuigen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Bronstig zowel zintuiglijk als hormonaal geregeld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Invloed van daglengte, lichtintensiteit en temperatuur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Prikkels naar de epifyse waardoor minder productie melatonine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Stijging melatonine start bronstcyclus short-</a:t>
            </a:r>
            <a:r>
              <a:rPr lang="nl-NL" dirty="0" err="1" smtClean="0"/>
              <a:t>daybreeders</a:t>
            </a:r>
            <a:endParaRPr lang="nl-NL" dirty="0" smtClean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Daling melatonine start bronstcyclus long-</a:t>
            </a:r>
            <a:r>
              <a:rPr lang="nl-NL" dirty="0" err="1" smtClean="0"/>
              <a:t>daybreeders</a:t>
            </a: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990850" cy="365125"/>
          </a:xfrm>
        </p:spPr>
        <p:txBody>
          <a:bodyPr/>
          <a:lstStyle/>
          <a:p>
            <a:r>
              <a:rPr lang="en-US" dirty="0" err="1" smtClean="0"/>
              <a:t>Natuurlijke</a:t>
            </a:r>
            <a:r>
              <a:rPr lang="en-US" dirty="0" smtClean="0"/>
              <a:t> </a:t>
            </a:r>
            <a:r>
              <a:rPr lang="en-US" dirty="0" err="1"/>
              <a:t>v</a:t>
            </a:r>
            <a:r>
              <a:rPr lang="en-US" dirty="0" err="1" smtClean="0"/>
              <a:t>oortplanting</a:t>
            </a:r>
            <a:r>
              <a:rPr lang="en-US" dirty="0" smtClean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5849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990850" cy="365125"/>
          </a:xfrm>
        </p:spPr>
        <p:txBody>
          <a:bodyPr/>
          <a:lstStyle/>
          <a:p>
            <a:r>
              <a:rPr lang="en-US" dirty="0" err="1" smtClean="0"/>
              <a:t>Natuurlijke</a:t>
            </a:r>
            <a:r>
              <a:rPr lang="en-US" dirty="0" smtClean="0"/>
              <a:t> </a:t>
            </a:r>
            <a:r>
              <a:rPr lang="en-US" dirty="0" err="1"/>
              <a:t>v</a:t>
            </a:r>
            <a:r>
              <a:rPr lang="en-US" dirty="0" err="1" smtClean="0"/>
              <a:t>oortplanting</a:t>
            </a:r>
            <a:r>
              <a:rPr lang="en-US" dirty="0" smtClean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939754"/>
            <a:ext cx="6630419" cy="5416596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838200" y="231573"/>
            <a:ext cx="7202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>
                <a:solidFill>
                  <a:srgbClr val="1F9BDE"/>
                </a:solidFill>
                <a:latin typeface="DIN Condensed"/>
              </a:rPr>
              <a:t>Bronstcyclus schematisch</a:t>
            </a:r>
          </a:p>
        </p:txBody>
      </p:sp>
      <p:sp>
        <p:nvSpPr>
          <p:cNvPr id="2" name="Rechthoek 1"/>
          <p:cNvSpPr/>
          <p:nvPr/>
        </p:nvSpPr>
        <p:spPr>
          <a:xfrm>
            <a:off x="7635769" y="2007615"/>
            <a:ext cx="41432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hlinkClick r:id="rId4"/>
              </a:rPr>
              <a:t>https://</a:t>
            </a:r>
            <a:r>
              <a:rPr lang="nl-NL" dirty="0" smtClean="0">
                <a:hlinkClick r:id="rId4"/>
              </a:rPr>
              <a:t>www.youtube.com/watch?v=ODy3CiS7H4o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2308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1.7 </a:t>
            </a:r>
            <a:r>
              <a:rPr lang="en-US" dirty="0" err="1"/>
              <a:t>V</a:t>
            </a:r>
            <a:r>
              <a:rPr lang="en-US" dirty="0" err="1" smtClean="0"/>
              <a:t>issen</a:t>
            </a:r>
            <a:r>
              <a:rPr lang="en-US" dirty="0" smtClean="0"/>
              <a:t>, </a:t>
            </a:r>
            <a:r>
              <a:rPr lang="en-US" dirty="0" err="1" smtClean="0"/>
              <a:t>reptielen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    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amfibieën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Melatonine, FSH, LH en oestrogeen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Melatonine zet hypothalamus aan tot productie </a:t>
            </a:r>
            <a:r>
              <a:rPr lang="nl-NL" dirty="0" err="1" smtClean="0"/>
              <a:t>GnRH</a:t>
            </a:r>
            <a:endParaRPr lang="nl-NL" dirty="0" smtClean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err="1" smtClean="0"/>
              <a:t>GnRH</a:t>
            </a:r>
            <a:r>
              <a:rPr lang="nl-NL" dirty="0" smtClean="0"/>
              <a:t> stimuleert hypofyse productie FSH 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Folliculaire fase onderverdeeld in pro-oestrus en oestrus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Pro-oestrus geen dekking, oestrus wel dekking (bronstgedrag)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Oestrogeen bereikt piek en daarna LH ook piek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Enkele dagen na piek ovulatie </a:t>
            </a:r>
            <a:r>
              <a:rPr lang="nl-NL" dirty="0" smtClean="0"/>
              <a:t>door LH (luteïniserend) </a:t>
            </a:r>
            <a:r>
              <a:rPr lang="nl-NL" dirty="0" smtClean="0"/>
              <a:t>hormoon</a:t>
            </a:r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990850" cy="365125"/>
          </a:xfrm>
        </p:spPr>
        <p:txBody>
          <a:bodyPr/>
          <a:lstStyle/>
          <a:p>
            <a:r>
              <a:rPr lang="en-US" dirty="0" err="1" smtClean="0"/>
              <a:t>Natuurlijke</a:t>
            </a:r>
            <a:r>
              <a:rPr lang="en-US" dirty="0" smtClean="0"/>
              <a:t> </a:t>
            </a:r>
            <a:r>
              <a:rPr lang="en-US" dirty="0" err="1"/>
              <a:t>v</a:t>
            </a:r>
            <a:r>
              <a:rPr lang="en-US" dirty="0" err="1" smtClean="0"/>
              <a:t>oortplanting</a:t>
            </a:r>
            <a:r>
              <a:rPr lang="en-US" dirty="0" smtClean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2413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1.7 </a:t>
            </a:r>
            <a:r>
              <a:rPr lang="en-US" dirty="0" err="1"/>
              <a:t>V</a:t>
            </a:r>
            <a:r>
              <a:rPr lang="en-US" dirty="0" err="1" smtClean="0"/>
              <a:t>issen</a:t>
            </a:r>
            <a:r>
              <a:rPr lang="en-US" dirty="0" smtClean="0"/>
              <a:t>, </a:t>
            </a:r>
            <a:r>
              <a:rPr lang="en-US" dirty="0" err="1" smtClean="0"/>
              <a:t>reptielen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    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amfibieën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Gele lichaam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Op de plaats van restanten follikel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err="1" smtClean="0"/>
              <a:t>Luteale</a:t>
            </a:r>
            <a:r>
              <a:rPr lang="nl-NL" dirty="0" smtClean="0"/>
              <a:t> fase, productie progesteron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err="1" smtClean="0"/>
              <a:t>Metoestrus</a:t>
            </a:r>
            <a:r>
              <a:rPr lang="nl-NL" dirty="0" smtClean="0"/>
              <a:t> veel progesteron en geen nieuwe ovulatie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Einde cyclus productie prostaglandine in baarmoederslijmvlies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Gele lichaam afgebroken en dier in </a:t>
            </a:r>
            <a:r>
              <a:rPr lang="nl-NL" dirty="0" err="1" smtClean="0"/>
              <a:t>anoestrus</a:t>
            </a: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990850" cy="365125"/>
          </a:xfrm>
        </p:spPr>
        <p:txBody>
          <a:bodyPr/>
          <a:lstStyle/>
          <a:p>
            <a:r>
              <a:rPr lang="en-US" dirty="0" err="1" smtClean="0"/>
              <a:t>Natuurlijke</a:t>
            </a:r>
            <a:r>
              <a:rPr lang="en-US" dirty="0" smtClean="0"/>
              <a:t> </a:t>
            </a:r>
            <a:r>
              <a:rPr lang="en-US" dirty="0" err="1"/>
              <a:t>v</a:t>
            </a:r>
            <a:r>
              <a:rPr lang="en-US" dirty="0" err="1" smtClean="0"/>
              <a:t>oortplanting</a:t>
            </a:r>
            <a:r>
              <a:rPr lang="en-US" dirty="0" smtClean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774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Stellingen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Alle dieren hebben een duidelijke bronstcyclus.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Een bronstcyclus bestaat uit verschillende fases.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Als een dier één bronstcyclus per jaar heeft noem </a:t>
            </a:r>
          </a:p>
          <a:p>
            <a:pPr marL="0" indent="0">
              <a:buNone/>
              <a:tabLst>
                <a:tab pos="536575" algn="l"/>
              </a:tabLst>
            </a:pPr>
            <a:r>
              <a:rPr lang="nl-NL"/>
              <a:t>	</a:t>
            </a:r>
            <a:r>
              <a:rPr lang="nl-NL" smtClean="0"/>
              <a:t>je </a:t>
            </a:r>
            <a:r>
              <a:rPr lang="nl-NL" dirty="0" smtClean="0"/>
              <a:t>dit poly-</a:t>
            </a:r>
            <a:r>
              <a:rPr lang="nl-NL" dirty="0" err="1" smtClean="0"/>
              <a:t>oestrisch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990850" cy="365125"/>
          </a:xfrm>
        </p:spPr>
        <p:txBody>
          <a:bodyPr/>
          <a:lstStyle/>
          <a:p>
            <a:r>
              <a:rPr lang="en-US" dirty="0" err="1" smtClean="0"/>
              <a:t>Natuurlijke</a:t>
            </a:r>
            <a:r>
              <a:rPr lang="en-US" dirty="0" smtClean="0"/>
              <a:t> </a:t>
            </a:r>
            <a:r>
              <a:rPr lang="en-US" dirty="0" err="1"/>
              <a:t>v</a:t>
            </a:r>
            <a:r>
              <a:rPr lang="en-US" dirty="0" err="1" smtClean="0"/>
              <a:t>oortplanting</a:t>
            </a:r>
            <a:r>
              <a:rPr lang="en-US" dirty="0" smtClean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818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een samenvatting van hoofdstuk 1 voor de toets.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990850" cy="365125"/>
          </a:xfrm>
        </p:spPr>
        <p:txBody>
          <a:bodyPr/>
          <a:lstStyle/>
          <a:p>
            <a:r>
              <a:rPr lang="en-US" dirty="0" err="1" smtClean="0"/>
              <a:t>Natuurlijke</a:t>
            </a:r>
            <a:r>
              <a:rPr lang="en-US" dirty="0" smtClean="0"/>
              <a:t> </a:t>
            </a:r>
            <a:r>
              <a:rPr lang="en-US" dirty="0" err="1"/>
              <a:t>v</a:t>
            </a:r>
            <a:r>
              <a:rPr lang="en-US" dirty="0" err="1" smtClean="0"/>
              <a:t>oortplanting</a:t>
            </a:r>
            <a:r>
              <a:rPr lang="en-US" dirty="0" smtClean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18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24857" y="655803"/>
            <a:ext cx="10515600" cy="91213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Herhaling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1.2 </a:t>
            </a:r>
            <a:r>
              <a:rPr lang="en-US" dirty="0" err="1" smtClean="0"/>
              <a:t>Zoogdieren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86970" y="1841157"/>
            <a:ext cx="10653487" cy="4639654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Bronstcyclus, bronstduur en bronstdetectie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Vrouwelijke zoogdieren krijgen bronstcyclus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Vruchtbare periode als dier productief is (bronsttijd)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Bronstduur verschilt per diersoort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Bronst tijdig opmerken door bronstdetectie</a:t>
            </a:r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smtClean="0"/>
              <a:t>Fasen bronstcyclus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Vier perioden: pro-oestrus, oestrus, </a:t>
            </a:r>
            <a:r>
              <a:rPr lang="nl-NL" dirty="0" err="1" smtClean="0"/>
              <a:t>metoestrus</a:t>
            </a:r>
            <a:r>
              <a:rPr lang="nl-NL" dirty="0" smtClean="0"/>
              <a:t> en </a:t>
            </a:r>
            <a:r>
              <a:rPr lang="nl-NL" dirty="0" err="1" smtClean="0"/>
              <a:t>anoestrus</a:t>
            </a:r>
            <a:endParaRPr lang="nl-NL" dirty="0" smtClean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Pro-oestrus is voorbronst, eicellen gaan rijpen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Oestrus dan is het dier bronstig door productie oestrogeen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err="1" smtClean="0"/>
              <a:t>Metoestrus</a:t>
            </a:r>
            <a:r>
              <a:rPr lang="nl-NL" dirty="0" smtClean="0"/>
              <a:t> dan wordt de dracht in stand gehouden door progesteron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err="1" smtClean="0"/>
              <a:t>Anoestrus</a:t>
            </a:r>
            <a:r>
              <a:rPr lang="nl-NL" dirty="0" smtClean="0"/>
              <a:t> is de seksuele rustfase</a:t>
            </a:r>
          </a:p>
          <a:p>
            <a:pPr lvl="1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082290" cy="284480"/>
          </a:xfrm>
        </p:spPr>
        <p:txBody>
          <a:bodyPr/>
          <a:lstStyle/>
          <a:p>
            <a:r>
              <a:rPr lang="en-US" dirty="0" err="1" smtClean="0"/>
              <a:t>Natuurlijke</a:t>
            </a:r>
            <a:r>
              <a:rPr lang="en-US" dirty="0" smtClean="0"/>
              <a:t> </a:t>
            </a:r>
            <a:r>
              <a:rPr lang="en-US" dirty="0" err="1"/>
              <a:t>v</a:t>
            </a:r>
            <a:r>
              <a:rPr lang="en-US" dirty="0" err="1" smtClean="0"/>
              <a:t>oortplanting</a:t>
            </a:r>
            <a:r>
              <a:rPr lang="en-US" dirty="0" smtClean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913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082290" cy="284480"/>
          </a:xfrm>
        </p:spPr>
        <p:txBody>
          <a:bodyPr/>
          <a:lstStyle/>
          <a:p>
            <a:r>
              <a:rPr lang="en-US" dirty="0" err="1" smtClean="0"/>
              <a:t>Natuurlijke</a:t>
            </a:r>
            <a:r>
              <a:rPr lang="en-US" dirty="0" smtClean="0"/>
              <a:t> </a:t>
            </a:r>
            <a:r>
              <a:rPr lang="en-US" dirty="0" err="1"/>
              <a:t>v</a:t>
            </a:r>
            <a:r>
              <a:rPr lang="en-US" dirty="0" err="1" smtClean="0"/>
              <a:t>oortplanting</a:t>
            </a:r>
            <a:r>
              <a:rPr lang="en-US" dirty="0" smtClean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1.2 </a:t>
            </a:r>
            <a:r>
              <a:rPr lang="en-US" dirty="0" err="1" smtClean="0"/>
              <a:t>Zoogdieren</a:t>
            </a:r>
            <a:endParaRPr lang="nl-NL" dirty="0"/>
          </a:p>
        </p:txBody>
      </p:sp>
      <p:graphicFrame>
        <p:nvGraphicFramePr>
          <p:cNvPr id="10" name="Tabel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131775"/>
              </p:ext>
            </p:extLst>
          </p:nvPr>
        </p:nvGraphicFramePr>
        <p:xfrm>
          <a:off x="838200" y="2054196"/>
          <a:ext cx="3965832" cy="3535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65832">
                  <a:extLst>
                    <a:ext uri="{9D8B030D-6E8A-4147-A177-3AD203B41FA5}">
                      <a16:colId xmlns:a16="http://schemas.microsoft.com/office/drawing/2014/main" val="36039888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Paren wanneer de dagen langer worden. Paard draagt 11 maanden en jong komt in het voorjaar.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7876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nl-NL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Avenir Book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Poly-</a:t>
                      </a:r>
                      <a:r>
                        <a:rPr kumimoji="0" lang="nl-NL" sz="20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Avenir Book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oestrisch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515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nl-NL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Avenir Book"/>
                          <a:ea typeface="+mn-ea"/>
                          <a:cs typeface="+mn-cs"/>
                        </a:rPr>
                        <a:t>Short-</a:t>
                      </a:r>
                      <a:r>
                        <a:rPr kumimoji="0" lang="nl-NL" sz="20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Avenir Book"/>
                          <a:ea typeface="+mn-ea"/>
                          <a:cs typeface="+mn-cs"/>
                        </a:rPr>
                        <a:t>day</a:t>
                      </a:r>
                      <a:r>
                        <a:rPr kumimoji="0" lang="nl-NL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Avenir Book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20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Avenir Book"/>
                          <a:ea typeface="+mn-ea"/>
                          <a:cs typeface="+mn-cs"/>
                        </a:rPr>
                        <a:t>breeders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5892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Dier met maar één bronstcyclus per jaar. De wolf.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67039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nl-NL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Avenir Book"/>
                          <a:ea typeface="+mn-ea"/>
                          <a:cs typeface="+mn-cs"/>
                        </a:rPr>
                        <a:t>Leven in de buurt van mensen </a:t>
                      </a:r>
                      <a:endParaRPr lang="nl-NL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884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nl-NL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Avenir Book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Fokkerij in dierentuinen </a:t>
                      </a:r>
                      <a:endParaRPr lang="nl-NL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811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nl-NL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Avenir Book"/>
                          <a:ea typeface="+mn-ea"/>
                          <a:cs typeface="+mn-cs"/>
                        </a:rPr>
                        <a:t>Bronstverschijnselen</a:t>
                      </a:r>
                      <a:endParaRPr lang="nl-NL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6355131"/>
                  </a:ext>
                </a:extLst>
              </a:tr>
            </a:tbl>
          </a:graphicData>
        </a:graphic>
      </p:graphicFrame>
      <p:sp>
        <p:nvSpPr>
          <p:cNvPr id="12" name="Tekstvak 11"/>
          <p:cNvSpPr txBox="1"/>
          <p:nvPr/>
        </p:nvSpPr>
        <p:spPr>
          <a:xfrm>
            <a:off x="5029199" y="2095960"/>
            <a:ext cx="32374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>
                <a:solidFill>
                  <a:prstClr val="black">
                    <a:lumMod val="95000"/>
                    <a:lumOff val="5000"/>
                  </a:prstClr>
                </a:solidFill>
                <a:latin typeface="Avenir Book"/>
              </a:rPr>
              <a:t>Long-</a:t>
            </a:r>
            <a:r>
              <a:rPr lang="nl-NL" sz="2000" b="1" dirty="0" err="1">
                <a:solidFill>
                  <a:prstClr val="black">
                    <a:lumMod val="95000"/>
                    <a:lumOff val="5000"/>
                  </a:prstClr>
                </a:solidFill>
                <a:latin typeface="Avenir Book"/>
              </a:rPr>
              <a:t>day</a:t>
            </a:r>
            <a:r>
              <a:rPr lang="nl-NL" sz="2000" b="1" dirty="0">
                <a:solidFill>
                  <a:prstClr val="black">
                    <a:lumMod val="95000"/>
                    <a:lumOff val="5000"/>
                  </a:prstClr>
                </a:solidFill>
                <a:latin typeface="Avenir Book"/>
              </a:rPr>
              <a:t> </a:t>
            </a:r>
            <a:r>
              <a:rPr lang="nl-NL" sz="2000" b="1" dirty="0" err="1">
                <a:solidFill>
                  <a:prstClr val="black">
                    <a:lumMod val="95000"/>
                    <a:lumOff val="5000"/>
                  </a:prstClr>
                </a:solidFill>
                <a:latin typeface="Avenir Book"/>
              </a:rPr>
              <a:t>breeders</a:t>
            </a:r>
            <a:endParaRPr lang="nl-NL" sz="1600" dirty="0" smtClean="0">
              <a:solidFill>
                <a:srgbClr val="1F9BDE"/>
              </a:solidFill>
              <a:latin typeface="DIN Condensed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4897392" y="2958998"/>
            <a:ext cx="74264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prstClr val="black">
                    <a:lumMod val="95000"/>
                    <a:lumOff val="5000"/>
                  </a:prstClr>
                </a:solidFill>
                <a:latin typeface="Avenir Book"/>
              </a:rPr>
              <a:t>Dier met meerdere bronstcyclussen per jaar. Meeste zoogdieren</a:t>
            </a:r>
            <a:endParaRPr lang="nl-NL" sz="1600" dirty="0" smtClean="0">
              <a:solidFill>
                <a:srgbClr val="1F9BDE"/>
              </a:solidFill>
              <a:latin typeface="DIN Condensed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5016841" y="3948047"/>
            <a:ext cx="32374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>
                <a:solidFill>
                  <a:prstClr val="black">
                    <a:lumMod val="95000"/>
                    <a:lumOff val="5000"/>
                  </a:prstClr>
                </a:solidFill>
                <a:latin typeface="Avenir Book"/>
              </a:rPr>
              <a:t>Mono-</a:t>
            </a:r>
            <a:r>
              <a:rPr lang="nl-NL" sz="2000" b="1" dirty="0" err="1">
                <a:solidFill>
                  <a:prstClr val="black">
                    <a:lumMod val="95000"/>
                    <a:lumOff val="5000"/>
                  </a:prstClr>
                </a:solidFill>
                <a:latin typeface="Avenir Book"/>
              </a:rPr>
              <a:t>oestrisch</a:t>
            </a:r>
            <a:endParaRPr lang="nl-NL" sz="1600" dirty="0" smtClean="0">
              <a:solidFill>
                <a:srgbClr val="1F9BDE"/>
              </a:solidFill>
              <a:latin typeface="DIN Condensed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29198" y="4303629"/>
            <a:ext cx="71628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prstClr val="black">
                    <a:lumMod val="95000"/>
                    <a:lumOff val="5000"/>
                  </a:prstClr>
                </a:solidFill>
                <a:latin typeface="Avenir Book"/>
              </a:rPr>
              <a:t>Dieren gedomesticeerd, aangepast aan leven met de mens. </a:t>
            </a:r>
            <a:endParaRPr lang="nl-NL" sz="1600" dirty="0" smtClean="0">
              <a:solidFill>
                <a:srgbClr val="1F9BDE"/>
              </a:solidFill>
              <a:latin typeface="DIN Condensed"/>
            </a:endParaRPr>
          </a:p>
        </p:txBody>
      </p:sp>
      <p:sp>
        <p:nvSpPr>
          <p:cNvPr id="16" name="Tekstvak 15"/>
          <p:cNvSpPr txBox="1"/>
          <p:nvPr/>
        </p:nvSpPr>
        <p:spPr>
          <a:xfrm>
            <a:off x="5041555" y="4728453"/>
            <a:ext cx="54122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prstClr val="black">
                    <a:lumMod val="95000"/>
                    <a:lumOff val="5000"/>
                  </a:prstClr>
                </a:solidFill>
                <a:latin typeface="Avenir Book"/>
              </a:rPr>
              <a:t>Dieren niet meer in natuurlijke levensritme. </a:t>
            </a:r>
            <a:endParaRPr lang="nl-NL" sz="1600" dirty="0" smtClean="0">
              <a:solidFill>
                <a:srgbClr val="1F9BDE"/>
              </a:solidFill>
              <a:latin typeface="DIN Condensed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5041555" y="5160939"/>
            <a:ext cx="47820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prstClr val="black">
                    <a:lumMod val="95000"/>
                    <a:lumOff val="5000"/>
                  </a:prstClr>
                </a:solidFill>
                <a:latin typeface="Avenir Book"/>
              </a:rPr>
              <a:t>Dier laat zien dat het bronstig is. </a:t>
            </a:r>
            <a:endParaRPr lang="nl-NL" sz="1600" dirty="0" smtClean="0">
              <a:solidFill>
                <a:srgbClr val="1F9BDE"/>
              </a:solidFill>
              <a:latin typeface="DIN Condensed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4897392" y="3308375"/>
            <a:ext cx="6685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prstClr val="black">
                    <a:lumMod val="95000"/>
                    <a:lumOff val="5000"/>
                  </a:prstClr>
                </a:solidFill>
                <a:latin typeface="Avenir Book"/>
              </a:rPr>
              <a:t>Paren wanneer de dagen korter worden. Schaap draagt 5 maanden min 5 dagen en jong komt in het voorjaar</a:t>
            </a:r>
            <a:endParaRPr lang="nl-NL" sz="1600" dirty="0" smtClean="0">
              <a:solidFill>
                <a:srgbClr val="1F9BDE"/>
              </a:solidFill>
              <a:latin typeface="DIN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1721147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630" y="365125"/>
            <a:ext cx="10885170" cy="856129"/>
          </a:xfrm>
        </p:spPr>
        <p:txBody>
          <a:bodyPr/>
          <a:lstStyle/>
          <a:p>
            <a:r>
              <a:rPr lang="en-US" dirty="0" smtClean="0"/>
              <a:t>1.2 </a:t>
            </a:r>
            <a:r>
              <a:rPr lang="en-US" dirty="0" err="1" smtClean="0"/>
              <a:t>Zoogdieren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082290" cy="284480"/>
          </a:xfrm>
        </p:spPr>
        <p:txBody>
          <a:bodyPr/>
          <a:lstStyle/>
          <a:p>
            <a:r>
              <a:rPr lang="en-US" dirty="0" err="1" smtClean="0"/>
              <a:t>Natuurlijke</a:t>
            </a:r>
            <a:r>
              <a:rPr lang="en-US" dirty="0" smtClean="0"/>
              <a:t> </a:t>
            </a:r>
            <a:r>
              <a:rPr lang="en-US" dirty="0" err="1"/>
              <a:t>v</a:t>
            </a:r>
            <a:r>
              <a:rPr lang="en-US" dirty="0" err="1" smtClean="0"/>
              <a:t>oortplanting</a:t>
            </a:r>
            <a:r>
              <a:rPr lang="en-US" dirty="0" smtClean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  <p:sp>
        <p:nvSpPr>
          <p:cNvPr id="6" name="Rond diagonale hoek rechthoek 5"/>
          <p:cNvSpPr/>
          <p:nvPr/>
        </p:nvSpPr>
        <p:spPr>
          <a:xfrm>
            <a:off x="468630" y="1523786"/>
            <a:ext cx="11212830" cy="651510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Long-</a:t>
            </a:r>
            <a:r>
              <a:rPr lang="nl-NL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day</a:t>
            </a:r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 </a:t>
            </a:r>
            <a:r>
              <a:rPr lang="nl-NL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breeders</a:t>
            </a:r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Paren wanneer de dagen langer worden. Paard draagt 11 maanden en jong komt in het voorjaar</a:t>
            </a:r>
            <a:endParaRPr lang="nl-NL" sz="2000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  <p:sp>
        <p:nvSpPr>
          <p:cNvPr id="8" name="Rond diagonale hoek rechthoek 7"/>
          <p:cNvSpPr/>
          <p:nvPr/>
        </p:nvSpPr>
        <p:spPr>
          <a:xfrm>
            <a:off x="468630" y="2210061"/>
            <a:ext cx="11212830" cy="728074"/>
          </a:xfrm>
          <a:prstGeom prst="round2Diag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Short-</a:t>
            </a:r>
            <a:r>
              <a:rPr lang="nl-NL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day</a:t>
            </a:r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 </a:t>
            </a:r>
            <a:r>
              <a:rPr lang="nl-NL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breeders</a:t>
            </a:r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 </a:t>
            </a:r>
            <a:r>
              <a:rPr lang="nl-NL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Paren wanneer de dagen korter worden. Schaap draagt 5 maanden min 5 dagen en jong komt in het voorjaar</a:t>
            </a:r>
            <a:endParaRPr lang="nl-NL" sz="2000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  <p:sp>
        <p:nvSpPr>
          <p:cNvPr id="9" name="Rond diagonale hoek rechthoek 8"/>
          <p:cNvSpPr/>
          <p:nvPr/>
        </p:nvSpPr>
        <p:spPr>
          <a:xfrm>
            <a:off x="468630" y="2972900"/>
            <a:ext cx="11212830" cy="764710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Mono-</a:t>
            </a:r>
            <a:r>
              <a:rPr lang="nl-NL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oestrisch</a:t>
            </a:r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Dier met maar één bronstcyclus per jaar. De wolf.</a:t>
            </a:r>
          </a:p>
          <a:p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Poly-</a:t>
            </a:r>
            <a:r>
              <a:rPr lang="nl-NL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oestrisch</a:t>
            </a:r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Dier met meerdere bronstcyclussen per jaar. Meeste zoogdieren</a:t>
            </a:r>
            <a:endParaRPr lang="nl-NL" sz="2000" b="1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  <p:sp>
        <p:nvSpPr>
          <p:cNvPr id="10" name="Rond diagonale hoek rechthoek 9"/>
          <p:cNvSpPr/>
          <p:nvPr/>
        </p:nvSpPr>
        <p:spPr>
          <a:xfrm>
            <a:off x="468629" y="3780149"/>
            <a:ext cx="11212830" cy="822572"/>
          </a:xfrm>
          <a:prstGeom prst="round2Diag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Leven in de buurt van mensen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Dieren gedomesticeerd, aangepast aan leven met de mens. Dieren die buiten leven houden in hoge mate natuurlijk paarseizoen </a:t>
            </a:r>
            <a:endParaRPr lang="nl-NL" sz="2000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  <p:sp>
        <p:nvSpPr>
          <p:cNvPr id="11" name="Rond diagonale hoek rechthoek 10"/>
          <p:cNvSpPr/>
          <p:nvPr/>
        </p:nvSpPr>
        <p:spPr>
          <a:xfrm>
            <a:off x="468629" y="4647621"/>
            <a:ext cx="11212829" cy="797114"/>
          </a:xfrm>
          <a:prstGeom prst="round2DiagRect">
            <a:avLst>
              <a:gd name="adj1" fmla="val 20192"/>
              <a:gd name="adj2" fmla="val 0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Fokkerij in dierentuinen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Dieren niet meer in natuurlijke levensritme. Kans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op onverwachts geboorte jongen en geen vaste cyclus meer</a:t>
            </a:r>
            <a:endParaRPr lang="nl-NL" sz="2000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  <p:sp>
        <p:nvSpPr>
          <p:cNvPr id="12" name="Rond diagonale hoek rechthoek 11"/>
          <p:cNvSpPr/>
          <p:nvPr/>
        </p:nvSpPr>
        <p:spPr>
          <a:xfrm>
            <a:off x="468628" y="5489256"/>
            <a:ext cx="11212830" cy="822572"/>
          </a:xfrm>
          <a:prstGeom prst="round2Diag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Bronstverschijnselen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Dier laat zien dat het bronstig is. Sta-reflex als ze </a:t>
            </a:r>
            <a:r>
              <a:rPr lang="nl-NL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dekbereid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 zijn. Veranderingen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aan het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vrouwelijk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geslachtsorgaan. Vrouwtje scheidt feromonen af</a:t>
            </a:r>
            <a:endParaRPr lang="nl-NL" sz="2000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49044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vorige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een presentatie over de bronst van 1 van onderstaande diersoorten. </a:t>
            </a:r>
            <a:br>
              <a:rPr lang="nl-NL" dirty="0" smtClean="0"/>
            </a:br>
            <a:r>
              <a:rPr lang="nl-NL" dirty="0" smtClean="0"/>
              <a:t>-Paard</a:t>
            </a:r>
            <a:br>
              <a:rPr lang="nl-NL" dirty="0" smtClean="0"/>
            </a:br>
            <a:r>
              <a:rPr lang="nl-NL" dirty="0" smtClean="0"/>
              <a:t>-Schaap</a:t>
            </a:r>
            <a:br>
              <a:rPr lang="nl-NL" dirty="0" smtClean="0"/>
            </a:br>
            <a:r>
              <a:rPr lang="nl-NL" dirty="0" smtClean="0"/>
              <a:t>-Konijn</a:t>
            </a:r>
            <a:br>
              <a:rPr lang="nl-NL" dirty="0" smtClean="0"/>
            </a:br>
            <a:r>
              <a:rPr lang="nl-NL" dirty="0" smtClean="0"/>
              <a:t>-Hond</a:t>
            </a:r>
            <a:br>
              <a:rPr lang="nl-NL" dirty="0" smtClean="0"/>
            </a:br>
            <a:r>
              <a:rPr lang="nl-NL" dirty="0" smtClean="0"/>
              <a:t>-Kat</a:t>
            </a:r>
            <a:br>
              <a:rPr lang="nl-NL" dirty="0" smtClean="0"/>
            </a:br>
            <a:r>
              <a:rPr lang="nl-NL" dirty="0" smtClean="0"/>
              <a:t>-Varken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093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1520" y="365125"/>
            <a:ext cx="10847686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1.3 </a:t>
            </a:r>
            <a:r>
              <a:rPr lang="en-US" dirty="0" err="1" smtClean="0"/>
              <a:t>Bronstcyclus</a:t>
            </a:r>
            <a:r>
              <a:rPr lang="en-US" dirty="0" smtClean="0"/>
              <a:t> </a:t>
            </a:r>
            <a:r>
              <a:rPr lang="en-US" dirty="0" err="1" smtClean="0"/>
              <a:t>hond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Bronstseizoen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Teef 2x per jaar loops door domesticatie</a:t>
            </a:r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smtClean="0"/>
              <a:t>Bronstverschijnselen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Gedrag en lichaam veranderd door hormonen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Teef eet minder, meer janken of onrustig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Plassen vaker om reukspoor achter te laten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Sta-reflex om reu toe te laten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956560" cy="365125"/>
          </a:xfrm>
        </p:spPr>
        <p:txBody>
          <a:bodyPr/>
          <a:lstStyle/>
          <a:p>
            <a:r>
              <a:rPr lang="en-US" dirty="0" err="1" smtClean="0"/>
              <a:t>Natuurlijke</a:t>
            </a:r>
            <a:r>
              <a:rPr lang="en-US" dirty="0" smtClean="0"/>
              <a:t> </a:t>
            </a:r>
            <a:r>
              <a:rPr lang="en-US" dirty="0" err="1"/>
              <a:t>v</a:t>
            </a:r>
            <a:r>
              <a:rPr lang="en-US" dirty="0" err="1" smtClean="0"/>
              <a:t>oortplanting</a:t>
            </a:r>
            <a:r>
              <a:rPr lang="en-US" dirty="0" smtClean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826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1520" y="365125"/>
            <a:ext cx="10847686" cy="1042761"/>
          </a:xfrm>
        </p:spPr>
        <p:txBody>
          <a:bodyPr>
            <a:normAutofit/>
          </a:bodyPr>
          <a:lstStyle/>
          <a:p>
            <a:r>
              <a:rPr lang="en-US" dirty="0" smtClean="0"/>
              <a:t>1.3 </a:t>
            </a:r>
            <a:r>
              <a:rPr lang="en-US" dirty="0" err="1" smtClean="0"/>
              <a:t>Bronstcyclus</a:t>
            </a:r>
            <a:r>
              <a:rPr lang="en-US" dirty="0" smtClean="0"/>
              <a:t> </a:t>
            </a:r>
            <a:r>
              <a:rPr lang="en-US" dirty="0" err="1" smtClean="0"/>
              <a:t>hond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11086"/>
            <a:ext cx="10515600" cy="4565877"/>
          </a:xfrm>
        </p:spPr>
        <p:txBody>
          <a:bodyPr>
            <a:normAutofit/>
          </a:bodyPr>
          <a:lstStyle/>
          <a:p>
            <a:r>
              <a:rPr lang="nl-NL" dirty="0" smtClean="0"/>
              <a:t>Pro-oestrus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Rijpende </a:t>
            </a:r>
            <a:r>
              <a:rPr lang="nl-NL" dirty="0"/>
              <a:t>eicel is Graafs follikel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Rijpen van eicellen duurt gemiddeld 9 </a:t>
            </a:r>
            <a:r>
              <a:rPr lang="nl-NL" dirty="0" smtClean="0"/>
              <a:t>dagen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Uitwendig bloederige afscheiding en gezwollen vulva</a:t>
            </a:r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smtClean="0"/>
              <a:t>Oestrus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Follikels zijn gerijpt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Derde dag oestrus vindt de eisprong plaats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Graafs follikel wordt het gele lichaam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Totale duur oestrus 9 dagen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Tijdens oestrus dekking door reu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956560" cy="365125"/>
          </a:xfrm>
        </p:spPr>
        <p:txBody>
          <a:bodyPr/>
          <a:lstStyle/>
          <a:p>
            <a:r>
              <a:rPr lang="en-US" dirty="0" err="1" smtClean="0"/>
              <a:t>Natuurlijke</a:t>
            </a:r>
            <a:r>
              <a:rPr lang="en-US" dirty="0" smtClean="0"/>
              <a:t> </a:t>
            </a:r>
            <a:r>
              <a:rPr lang="en-US" dirty="0" err="1"/>
              <a:t>v</a:t>
            </a:r>
            <a:r>
              <a:rPr lang="en-US" dirty="0" err="1" smtClean="0"/>
              <a:t>oortplanting</a:t>
            </a:r>
            <a:r>
              <a:rPr lang="en-US" dirty="0" smtClean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150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1.4 </a:t>
            </a:r>
            <a:r>
              <a:rPr lang="en-US" dirty="0" err="1" smtClean="0"/>
              <a:t>Bronstcyclus</a:t>
            </a:r>
            <a:r>
              <a:rPr lang="en-US" dirty="0" smtClean="0"/>
              <a:t> </a:t>
            </a:r>
            <a:r>
              <a:rPr lang="en-US" dirty="0" err="1" smtClean="0"/>
              <a:t>kat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Bronstseizoen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Krolsheid in voorjaar en najaar</a:t>
            </a:r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smtClean="0"/>
              <a:t>Pro-oestrus en oestrus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Pro-oestrus onopvallend en duurt 3 dagen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Oestrus is poes krols en laat dekking toe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Oestrus duurt 7 tot 9 dagen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Eisprong na dekking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002280" cy="273050"/>
          </a:xfrm>
        </p:spPr>
        <p:txBody>
          <a:bodyPr/>
          <a:lstStyle/>
          <a:p>
            <a:r>
              <a:rPr lang="en-US" dirty="0" err="1" smtClean="0"/>
              <a:t>Natuurlijke</a:t>
            </a:r>
            <a:r>
              <a:rPr lang="en-US" dirty="0" smtClean="0"/>
              <a:t> </a:t>
            </a:r>
            <a:r>
              <a:rPr lang="en-US" dirty="0" err="1"/>
              <a:t>v</a:t>
            </a:r>
            <a:r>
              <a:rPr lang="en-US" dirty="0" err="1" smtClean="0"/>
              <a:t>oortplanting</a:t>
            </a:r>
            <a:r>
              <a:rPr lang="en-US" dirty="0" smtClean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738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1.4 </a:t>
            </a:r>
            <a:r>
              <a:rPr lang="en-US" dirty="0" err="1" smtClean="0"/>
              <a:t>Bronstcyclus</a:t>
            </a:r>
            <a:r>
              <a:rPr lang="en-US" dirty="0" smtClean="0"/>
              <a:t> </a:t>
            </a:r>
            <a:r>
              <a:rPr lang="en-US" dirty="0" err="1" smtClean="0"/>
              <a:t>kat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Metoestrus</a:t>
            </a:r>
            <a:r>
              <a:rPr lang="nl-NL" dirty="0" smtClean="0"/>
              <a:t>, </a:t>
            </a:r>
            <a:r>
              <a:rPr lang="nl-NL" dirty="0" err="1" smtClean="0"/>
              <a:t>interoestrus</a:t>
            </a:r>
            <a:r>
              <a:rPr lang="nl-NL" dirty="0" smtClean="0"/>
              <a:t> en </a:t>
            </a:r>
            <a:r>
              <a:rPr lang="nl-NL" dirty="0" err="1" smtClean="0"/>
              <a:t>anoestrus</a:t>
            </a:r>
            <a:endParaRPr lang="nl-NL" dirty="0" smtClean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Na eisprong komt de poes in </a:t>
            </a:r>
            <a:r>
              <a:rPr lang="nl-NL" dirty="0" err="1" smtClean="0"/>
              <a:t>metoestrus</a:t>
            </a:r>
            <a:endParaRPr lang="nl-NL" dirty="0" smtClean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Niet drachtig duurt de </a:t>
            </a:r>
            <a:r>
              <a:rPr lang="nl-NL" dirty="0" err="1" smtClean="0"/>
              <a:t>metoestrus</a:t>
            </a:r>
            <a:r>
              <a:rPr lang="nl-NL" dirty="0" smtClean="0"/>
              <a:t> 38 dagen en drachtig 60 dagen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Als een poes niet gedekt is komt ze in de </a:t>
            </a:r>
            <a:r>
              <a:rPr lang="nl-NL" dirty="0" err="1" smtClean="0"/>
              <a:t>interoestrus</a:t>
            </a:r>
            <a:endParaRPr lang="nl-NL" dirty="0" smtClean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err="1" smtClean="0"/>
              <a:t>Interoestrus</a:t>
            </a:r>
            <a:r>
              <a:rPr lang="nl-NL" dirty="0" smtClean="0"/>
              <a:t> is een seksuele rustfase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Poes nog in bronstcyclus start cyclus opnieuw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Poes einde voortplantingsseizoen dan in </a:t>
            </a:r>
            <a:r>
              <a:rPr lang="nl-NL" dirty="0" err="1" smtClean="0"/>
              <a:t>anoestrus</a:t>
            </a:r>
            <a:endParaRPr lang="nl-NL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002280" cy="273050"/>
          </a:xfrm>
        </p:spPr>
        <p:txBody>
          <a:bodyPr/>
          <a:lstStyle/>
          <a:p>
            <a:r>
              <a:rPr lang="en-US" dirty="0" err="1" smtClean="0"/>
              <a:t>Natuurlijke</a:t>
            </a:r>
            <a:r>
              <a:rPr lang="en-US" dirty="0" smtClean="0"/>
              <a:t> </a:t>
            </a:r>
            <a:r>
              <a:rPr lang="en-US" dirty="0" err="1"/>
              <a:t>v</a:t>
            </a:r>
            <a:r>
              <a:rPr lang="en-US" dirty="0" err="1" smtClean="0"/>
              <a:t>oortplanting</a:t>
            </a:r>
            <a:r>
              <a:rPr lang="en-US" dirty="0" smtClean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665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107</TotalTime>
  <Words>1142</Words>
  <Application>Microsoft Office PowerPoint</Application>
  <PresentationFormat>Breedbeeld</PresentationFormat>
  <Paragraphs>213</Paragraphs>
  <Slides>18</Slides>
  <Notes>17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18</vt:i4>
      </vt:variant>
    </vt:vector>
  </HeadingPairs>
  <TitlesOfParts>
    <vt:vector size="26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Natuurlijke voortplanting en anatomie</vt:lpstr>
      <vt:lpstr>Herhaling  1.2 Zoogdieren</vt:lpstr>
      <vt:lpstr>1.2 Zoogdieren</vt:lpstr>
      <vt:lpstr>1.2 Zoogdieren</vt:lpstr>
      <vt:lpstr>Opdracht vorige week</vt:lpstr>
      <vt:lpstr>1.3 Bronstcyclus hond</vt:lpstr>
      <vt:lpstr>1.3 Bronstcyclus hond</vt:lpstr>
      <vt:lpstr>1.4 Bronstcyclus kat</vt:lpstr>
      <vt:lpstr>1.4 Bronstcyclus kat</vt:lpstr>
      <vt:lpstr>1.5 Bronstcyclus konijn,        cavia en hamster</vt:lpstr>
      <vt:lpstr>1.6 Vogels</vt:lpstr>
      <vt:lpstr>1.7 Vissen, reptielen        en amfibieën</vt:lpstr>
      <vt:lpstr>1.7 Vissen, reptielen        en amfibieën</vt:lpstr>
      <vt:lpstr>PowerPoint-presentatie</vt:lpstr>
      <vt:lpstr>1.7 Vissen, reptielen        en amfibieën</vt:lpstr>
      <vt:lpstr>1.7 Vissen, reptielen        en amfibieën</vt:lpstr>
      <vt:lpstr>Stellingen</vt:lpstr>
      <vt:lpstr>Opdracht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Lotte van Geel</cp:lastModifiedBy>
  <cp:revision>130</cp:revision>
  <dcterms:created xsi:type="dcterms:W3CDTF">2018-01-29T13:04:35Z</dcterms:created>
  <dcterms:modified xsi:type="dcterms:W3CDTF">2019-11-25T08:43:47Z</dcterms:modified>
</cp:coreProperties>
</file>