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84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3" d="100"/>
          <a:sy n="73" d="100"/>
        </p:scale>
        <p:origin x="61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microsoft.com/office/2016/11/relationships/changesInfo" Target="changesInfos/changesInfo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Yvonne Menting" userId="S::y.korf@noorderpoort.nl::f85fe060-a2c8-4b7b-a2c0-2d37f38ed530" providerId="AD" clId="Web-{E2BAA199-8DAF-A6BB-F620-6DFCC0265C8D}"/>
    <pc:docChg chg="modSld">
      <pc:chgData name="Yvonne Menting" userId="S::y.korf@noorderpoort.nl::f85fe060-a2c8-4b7b-a2c0-2d37f38ed530" providerId="AD" clId="Web-{E2BAA199-8DAF-A6BB-F620-6DFCC0265C8D}" dt="2019-08-20T10:13:17.148" v="11" actId="20577"/>
      <pc:docMkLst>
        <pc:docMk/>
      </pc:docMkLst>
      <pc:sldChg chg="modSp">
        <pc:chgData name="Yvonne Menting" userId="S::y.korf@noorderpoort.nl::f85fe060-a2c8-4b7b-a2c0-2d37f38ed530" providerId="AD" clId="Web-{E2BAA199-8DAF-A6BB-F620-6DFCC0265C8D}" dt="2019-08-20T10:13:17.148" v="10" actId="20577"/>
        <pc:sldMkLst>
          <pc:docMk/>
          <pc:sldMk cId="587408416" sldId="258"/>
        </pc:sldMkLst>
        <pc:spChg chg="mod">
          <ac:chgData name="Yvonne Menting" userId="S::y.korf@noorderpoort.nl::f85fe060-a2c8-4b7b-a2c0-2d37f38ed530" providerId="AD" clId="Web-{E2BAA199-8DAF-A6BB-F620-6DFCC0265C8D}" dt="2019-08-20T10:13:17.148" v="10" actId="20577"/>
          <ac:spMkLst>
            <pc:docMk/>
            <pc:sldMk cId="587408416" sldId="258"/>
            <ac:spMk id="3" creationId="{00000000-0000-0000-0000-000000000000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accent1"/>
          </a:solidFill>
          <a:ln w="1270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09980" y="882376"/>
            <a:ext cx="9966960" cy="2926080"/>
          </a:xfrm>
        </p:spPr>
        <p:txBody>
          <a:bodyPr anchor="b">
            <a:normAutofit/>
          </a:bodyPr>
          <a:lstStyle>
            <a:lvl1pPr algn="ctr">
              <a:lnSpc>
                <a:spcPct val="85000"/>
              </a:lnSpc>
              <a:defRPr sz="7200" b="1" cap="all" baseline="0">
                <a:solidFill>
                  <a:srgbClr val="FFFFFF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09530" y="3869634"/>
            <a:ext cx="8767860" cy="1388165"/>
          </a:xfrm>
        </p:spPr>
        <p:txBody>
          <a:bodyPr>
            <a:normAutofit/>
          </a:bodyPr>
          <a:lstStyle>
            <a:lvl1pPr marL="0" indent="0" algn="ctr">
              <a:buNone/>
              <a:defRPr sz="2200">
                <a:solidFill>
                  <a:srgbClr val="FFFFFF"/>
                </a:solidFill>
              </a:defRPr>
            </a:lvl1pPr>
            <a:lvl2pPr marL="457200" indent="0" algn="ctr">
              <a:buNone/>
              <a:defRPr sz="2200"/>
            </a:lvl2pPr>
            <a:lvl3pPr marL="914400" indent="0" algn="ctr">
              <a:buNone/>
              <a:defRPr sz="22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96DFF08F-DC6B-4601-B491-B0F83F6DD2DA}" type="datetimeFigureOut">
              <a:rPr lang="en-US" dirty="0"/>
              <a:t>8/20/2019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1978660" y="3733800"/>
            <a:ext cx="8229601" cy="0"/>
          </a:xfrm>
          <a:prstGeom prst="line">
            <a:avLst/>
          </a:prstGeom>
          <a:ln>
            <a:solidFill>
              <a:srgbClr val="FFFF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8/20/2019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762000"/>
            <a:ext cx="2324100" cy="5410200"/>
          </a:xfrm>
        </p:spPr>
        <p:txBody>
          <a:bodyPr vert="eaVert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43000" y="762000"/>
            <a:ext cx="7429500" cy="5410200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8/20/2019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8/20/2019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06424" y="1173575"/>
            <a:ext cx="9966960" cy="2926080"/>
          </a:xfrm>
        </p:spPr>
        <p:txBody>
          <a:bodyPr anchor="b">
            <a:noAutofit/>
          </a:bodyPr>
          <a:lstStyle>
            <a:lvl1pPr algn="ctr">
              <a:lnSpc>
                <a:spcPct val="85000"/>
              </a:lnSpc>
              <a:defRPr sz="7200" b="0" cap="all" baseline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09928" y="4154520"/>
            <a:ext cx="8769096" cy="1363806"/>
          </a:xfrm>
        </p:spPr>
        <p:txBody>
          <a:bodyPr anchor="t">
            <a:normAutofit/>
          </a:bodyPr>
          <a:lstStyle>
            <a:lvl1pPr marL="0" indent="0" algn="ctr">
              <a:buNone/>
              <a:defRPr sz="22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8/20/2019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1981200" y="4020408"/>
            <a:ext cx="8229601" cy="0"/>
          </a:xfrm>
          <a:prstGeom prst="line">
            <a:avLst/>
          </a:pr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43000" y="2057399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67612" y="2057400"/>
            <a:ext cx="4754880" cy="402336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8/20/2019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01511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43000" y="2721483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69173" y="1999032"/>
            <a:ext cx="4754880" cy="777240"/>
          </a:xfrm>
        </p:spPr>
        <p:txBody>
          <a:bodyPr anchor="ctr"/>
          <a:lstStyle>
            <a:lvl1pPr marL="0" indent="0">
              <a:spcBef>
                <a:spcPts val="0"/>
              </a:spcBef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69173" y="2719322"/>
            <a:ext cx="4754880" cy="3383280"/>
          </a:xfrm>
        </p:spPr>
        <p:txBody>
          <a:bodyPr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8/20/2019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8/20/2019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8/20/2019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852159" y="1097280"/>
            <a:ext cx="5212080" cy="46634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301752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8/20/2019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3000" y="1097280"/>
            <a:ext cx="3931920" cy="1737360"/>
          </a:xfrm>
        </p:spPr>
        <p:txBody>
          <a:bodyPr anchor="b">
            <a:noAutofit/>
          </a:bodyPr>
          <a:lstStyle>
            <a:lvl1pPr>
              <a:lnSpc>
                <a:spcPct val="90000"/>
              </a:lnSpc>
              <a:defRPr sz="40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13248" y="1069847"/>
            <a:ext cx="6099048" cy="4800600"/>
          </a:xfrm>
        </p:spPr>
        <p:txBody>
          <a:bodyPr lIns="274320" tIns="182880" anchor="t">
            <a:normAutofit/>
          </a:bodyPr>
          <a:lstStyle>
            <a:lvl1pPr marL="0" indent="0">
              <a:buNone/>
              <a:defRPr sz="28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2834640"/>
            <a:ext cx="3931920" cy="2880360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1000"/>
              </a:spcBef>
              <a:buNone/>
              <a:defRPr sz="17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DFF08F-DC6B-4601-B491-B0F83F6DD2DA}" type="datetimeFigureOut">
              <a:rPr lang="en-US" dirty="0"/>
              <a:t>8/20/2019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AB73BC-B049-4115-A692-8D63A059BFB8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>
            <a:spLocks noChangeAspect="1"/>
          </p:cNvSpPr>
          <p:nvPr/>
        </p:nvSpPr>
        <p:spPr>
          <a:xfrm>
            <a:off x="231140" y="243840"/>
            <a:ext cx="11724640" cy="6377939"/>
          </a:xfrm>
          <a:prstGeom prst="rect">
            <a:avLst/>
          </a:prstGeom>
          <a:solidFill>
            <a:schemeClr val="bg1"/>
          </a:solidFill>
          <a:ln w="127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143000" y="609600"/>
            <a:ext cx="9875520" cy="135636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2057400"/>
            <a:ext cx="9872871" cy="40386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142996" y="6223828"/>
            <a:ext cx="23290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accent1"/>
                </a:solidFill>
              </a:defRPr>
            </a:lvl1pPr>
          </a:lstStyle>
          <a:p>
            <a:fld id="{96DFF08F-DC6B-4601-B491-B0F83F6DD2DA}" type="datetimeFigureOut">
              <a:rPr lang="en-US" dirty="0"/>
              <a:pPr/>
              <a:t>8/20/2019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949148" y="6223828"/>
            <a:ext cx="471777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accent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329530" y="6223828"/>
            <a:ext cx="170621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accent1"/>
                </a:solidFill>
              </a:defRPr>
            </a:lvl1pPr>
          </a:lstStyle>
          <a:p>
            <a:fld id="{4FAB73BC-B049-4115-A692-8D63A059BFB8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182880" algn="l" defTabSz="914400" rtl="0" eaLnBrk="1" latinLnBrk="0" hangingPunct="1">
        <a:lnSpc>
          <a:spcPct val="90000"/>
        </a:lnSpc>
        <a:spcBef>
          <a:spcPts val="1400"/>
        </a:spcBef>
        <a:buClr>
          <a:schemeClr val="accent1"/>
        </a:buClr>
        <a:buSzPct val="80000"/>
        <a:buFont typeface="Corbel" pitchFamily="34" charset="0"/>
        <a:buChar char="•"/>
        <a:defRPr sz="2200" kern="1200">
          <a:solidFill>
            <a:schemeClr val="accent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2000" kern="1200">
          <a:solidFill>
            <a:schemeClr val="accent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800" kern="1200">
          <a:solidFill>
            <a:schemeClr val="accent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SzPct val="80000"/>
        <a:buFont typeface="Corbel" pitchFamily="34" charset="0"/>
        <a:buChar char="•"/>
        <a:defRPr sz="1600" kern="1200">
          <a:solidFill>
            <a:schemeClr val="accent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err="1"/>
              <a:t>Vakleer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Les 3</a:t>
            </a:r>
          </a:p>
        </p:txBody>
      </p:sp>
    </p:spTree>
    <p:extLst>
      <p:ext uri="{BB962C8B-B14F-4D97-AF65-F5344CB8AC3E}">
        <p14:creationId xmlns:p14="http://schemas.microsoft.com/office/powerpoint/2010/main" val="41361888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Terug blik vorige week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- Kinderboeken voorlezen + feedback krijgen van mede student</a:t>
            </a:r>
          </a:p>
          <a:p>
            <a:r>
              <a:rPr lang="nl-NL" dirty="0"/>
              <a:t>-fase 5 t/m 9 jaar verhaal maken.</a:t>
            </a:r>
          </a:p>
          <a:p>
            <a:r>
              <a:rPr lang="nl-NL" dirty="0"/>
              <a:t>- huiswerk voor deze week:</a:t>
            </a:r>
          </a:p>
          <a:p>
            <a:pPr marL="45720" indent="0">
              <a:buNone/>
            </a:pPr>
            <a:r>
              <a:rPr lang="nl-NL" u="sng" dirty="0"/>
              <a:t>Neem voor volgende week iets mee wat voor jou belangrijk is over deze fase en vertel hier iets over. 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3324107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140351" y="1027611"/>
            <a:ext cx="9875520" cy="1356360"/>
          </a:xfrm>
        </p:spPr>
        <p:txBody>
          <a:bodyPr>
            <a:normAutofit fontScale="90000"/>
          </a:bodyPr>
          <a:lstStyle/>
          <a:p>
            <a:r>
              <a:rPr lang="nl-NL" dirty="0"/>
              <a:t>Neem voor volgende week iets mee wat voor jou belangrijk is over deze fase en vertel hier iets over. 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1143000" y="2592977"/>
            <a:ext cx="9872871" cy="4038600"/>
          </a:xfrm>
        </p:spPr>
        <p:txBody>
          <a:bodyPr vert="horz" lIns="91440" tIns="45720" rIns="91440" bIns="45720" rtlCol="0" anchor="t">
            <a:normAutofit/>
          </a:bodyPr>
          <a:lstStyle/>
          <a:p>
            <a:endParaRPr lang="nl-NL" dirty="0"/>
          </a:p>
          <a:p>
            <a:endParaRPr lang="nl-NL" dirty="0"/>
          </a:p>
          <a:p>
            <a:r>
              <a:rPr lang="nl-NL" dirty="0"/>
              <a:t>- Ga ik groepjes van 3 a 4 personen elkaar vertellen wat je meegenomen hebt en waarom je dit meegenomen hebt. </a:t>
            </a:r>
          </a:p>
          <a:p>
            <a:r>
              <a:rPr lang="nl-NL" dirty="0"/>
              <a:t>- Ieder groepslid bedenkt twee vragen om te stellen.</a:t>
            </a:r>
          </a:p>
        </p:txBody>
      </p:sp>
    </p:spTree>
    <p:extLst>
      <p:ext uri="{BB962C8B-B14F-4D97-AF65-F5344CB8AC3E}">
        <p14:creationId xmlns:p14="http://schemas.microsoft.com/office/powerpoint/2010/main" val="5874084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Het oudere schoolkind fase 9 t/m 12 jaar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Maak groepjes van 3 personen.</a:t>
            </a:r>
          </a:p>
          <a:p>
            <a:r>
              <a:rPr lang="nl-NL" dirty="0"/>
              <a:t>1 lichamelijke groei</a:t>
            </a:r>
          </a:p>
          <a:p>
            <a:r>
              <a:rPr lang="nl-NL" dirty="0"/>
              <a:t>2 cognitieve ontwikkeling</a:t>
            </a:r>
          </a:p>
          <a:p>
            <a:r>
              <a:rPr lang="nl-NL" dirty="0"/>
              <a:t> 3 Sociaal-affectieve ontwikkeling</a:t>
            </a:r>
          </a:p>
          <a:p>
            <a:r>
              <a:rPr lang="nl-NL" dirty="0"/>
              <a:t>4 Normen en waarden</a:t>
            </a:r>
          </a:p>
          <a:p>
            <a:r>
              <a:rPr lang="nl-NL" dirty="0"/>
              <a:t>5 seksuele ontwikkeling</a:t>
            </a:r>
          </a:p>
          <a:p>
            <a:r>
              <a:rPr lang="nl-NL" dirty="0"/>
              <a:t>6 persoonlijkheid en gedrag</a:t>
            </a:r>
          </a:p>
          <a:p>
            <a:r>
              <a:rPr lang="nl-NL" dirty="0"/>
              <a:t>7 opvoeding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183183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Fase 9 t/m 12 jaar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/>
              <a:t>- Hoe ging de basisschool periode?</a:t>
            </a:r>
          </a:p>
          <a:p>
            <a:r>
              <a:rPr lang="nl-NL" dirty="0"/>
              <a:t>- waar speelde je mee?</a:t>
            </a:r>
          </a:p>
          <a:p>
            <a:r>
              <a:rPr lang="nl-NL" dirty="0"/>
              <a:t>- had je veel vriendjes en vriendinnetjes?  (sociale contacten)</a:t>
            </a:r>
          </a:p>
          <a:p>
            <a:r>
              <a:rPr lang="nl-NL" dirty="0"/>
              <a:t>- Hoe ging je opvoeding?</a:t>
            </a:r>
          </a:p>
          <a:p>
            <a:r>
              <a:rPr lang="nl-NL" dirty="0"/>
              <a:t>- Welke normen en waarden heb je geleerd?</a:t>
            </a:r>
          </a:p>
          <a:p>
            <a:r>
              <a:rPr lang="nl-NL" dirty="0"/>
              <a:t>-op welke sport zat je?</a:t>
            </a:r>
          </a:p>
          <a:p>
            <a:r>
              <a:rPr lang="nl-NL" dirty="0"/>
              <a:t>- Waar was je goed in?</a:t>
            </a:r>
          </a:p>
          <a:p>
            <a:r>
              <a:rPr lang="nl-NL" dirty="0"/>
              <a:t>- Hoe was je gedrag?</a:t>
            </a:r>
          </a:p>
          <a:p>
            <a:pPr marL="45720" indent="0">
              <a:buNone/>
            </a:pPr>
            <a:r>
              <a:rPr lang="nl-NL" b="1" u="sng" dirty="0"/>
              <a:t>Denk hierbij aan de ontwikkelingsfasen van het schoolkind.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815864032"/>
      </p:ext>
    </p:extLst>
  </p:cSld>
  <p:clrMapOvr>
    <a:masterClrMapping/>
  </p:clrMapOvr>
</p:sld>
</file>

<file path=ppt/theme/theme1.xml><?xml version="1.0" encoding="utf-8"?>
<a:theme xmlns:a="http://schemas.openxmlformats.org/drawingml/2006/main" name="Basis">
  <a:themeElements>
    <a:clrScheme name="Basis">
      <a:dk1>
        <a:srgbClr val="000000"/>
      </a:dk1>
      <a:lt1>
        <a:srgbClr val="FFFFFF"/>
      </a:lt1>
      <a:dk2>
        <a:srgbClr val="565349"/>
      </a:dk2>
      <a:lt2>
        <a:srgbClr val="DDDDDD"/>
      </a:lt2>
      <a:accent1>
        <a:srgbClr val="A6B727"/>
      </a:accent1>
      <a:accent2>
        <a:srgbClr val="DF5327"/>
      </a:accent2>
      <a:accent3>
        <a:srgbClr val="FE9E00"/>
      </a:accent3>
      <a:accent4>
        <a:srgbClr val="418AB3"/>
      </a:accent4>
      <a:accent5>
        <a:srgbClr val="D7D447"/>
      </a:accent5>
      <a:accent6>
        <a:srgbClr val="818183"/>
      </a:accent6>
      <a:hlink>
        <a:srgbClr val="F59E00"/>
      </a:hlink>
      <a:folHlink>
        <a:srgbClr val="B2B2B2"/>
      </a:folHlink>
    </a:clrScheme>
    <a:fontScheme name="Basis">
      <a:maj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Basis">
      <a:fillStyleLst>
        <a:solidFill>
          <a:schemeClr val="phClr"/>
        </a:solidFill>
        <a:solidFill>
          <a:schemeClr val="phClr">
            <a:tint val="55000"/>
            <a:satMod val="130000"/>
          </a:schemeClr>
        </a:solidFill>
        <a:gradFill rotWithShape="1">
          <a:gsLst>
            <a:gs pos="0">
              <a:schemeClr val="phClr"/>
            </a:gs>
            <a:gs pos="90000">
              <a:schemeClr val="phClr">
                <a:shade val="100000"/>
                <a:satMod val="105000"/>
              </a:schemeClr>
            </a:gs>
            <a:gs pos="100000">
              <a:schemeClr val="phClr">
                <a:shade val="80000"/>
                <a:satMod val="12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53975" cap="flat" cmpd="dbl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"/>
          </a:scene3d>
          <a:sp3d extrusionH="12700" contourW="25400" prstMaterial="flat">
            <a:bevelT w="63500" h="152400" prst="angle"/>
            <a:contourClr>
              <a:schemeClr val="phClr">
                <a:shade val="27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hade val="95000"/>
            <a:satMod val="140000"/>
          </a:schemeClr>
        </a:solidFill>
        <a:solidFill>
          <a:schemeClr val="phClr">
            <a:tint val="90000"/>
            <a:shade val="85000"/>
            <a:satMod val="160000"/>
            <a:lumMod val="110000"/>
          </a:schemeClr>
        </a:soli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asis" id="{5665723A-49BA-4B57-8411-A56F8F207965}" vid="{90E45F77-AEFC-46EF-A7C1-5B338C297B0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TM03457444[[fn=Basis]]</Template>
  <TotalTime>56</TotalTime>
  <Words>214</Words>
  <Application>Microsoft Office PowerPoint</Application>
  <PresentationFormat>Breedbeeld</PresentationFormat>
  <Paragraphs>31</Paragraphs>
  <Slides>5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6" baseType="lpstr">
      <vt:lpstr>Basis</vt:lpstr>
      <vt:lpstr>Vakleer</vt:lpstr>
      <vt:lpstr>Terug blik vorige week</vt:lpstr>
      <vt:lpstr>Neem voor volgende week iets mee wat voor jou belangrijk is over deze fase en vertel hier iets over.  </vt:lpstr>
      <vt:lpstr>Het oudere schoolkind fase 9 t/m 12 jaar</vt:lpstr>
      <vt:lpstr>Fase 9 t/m 12 jaar </vt:lpstr>
    </vt:vector>
  </TitlesOfParts>
  <Company>Noorderpoort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Vakleer</dc:title>
  <dc:creator>Susanne Groenhagen</dc:creator>
  <cp:lastModifiedBy>Susanne Groenhagen</cp:lastModifiedBy>
  <cp:revision>8</cp:revision>
  <dcterms:created xsi:type="dcterms:W3CDTF">2018-09-27T13:00:37Z</dcterms:created>
  <dcterms:modified xsi:type="dcterms:W3CDTF">2019-08-20T10:13:23Z</dcterms:modified>
</cp:coreProperties>
</file>

<file path=docProps/thumbnail.jpeg>
</file>