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56" r:id="rId3"/>
    <p:sldId id="260" r:id="rId4"/>
    <p:sldId id="261" r:id="rId5"/>
    <p:sldId id="262" r:id="rId6"/>
    <p:sldId id="266" r:id="rId7"/>
    <p:sldId id="267" r:id="rId8"/>
    <p:sldId id="268" r:id="rId9"/>
    <p:sldId id="269" r:id="rId10"/>
    <p:sldId id="271" r:id="rId11"/>
    <p:sldId id="273" r:id="rId12"/>
    <p:sldId id="281" r:id="rId13"/>
    <p:sldId id="296" r:id="rId14"/>
    <p:sldId id="297" r:id="rId15"/>
    <p:sldId id="298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nl-NL" dirty="0" smtClean="0"/>
              <a:t>Schedel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Halswervels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Borstwervels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Lendenwervels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Bekken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Heiligbeen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Staartwervels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Schouderblad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Opperarmbeen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Spaakbeen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Ellepijp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Handwortelbeentjes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Middenhandsbeentjes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Teenkootjes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Ribben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Dijbeen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Knieschijf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Scheenbeen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Kuitbeen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Hielbeen of hak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Voetwortelbeentjes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Middenvoetsbeentjes</a:t>
            </a:r>
          </a:p>
          <a:p>
            <a:pPr marL="228600" indent="-228600">
              <a:buFont typeface="+mj-lt"/>
              <a:buAutoNum type="arabicPeriod"/>
            </a:pPr>
            <a:r>
              <a:rPr lang="nl-NL" dirty="0" smtClean="0"/>
              <a:t>Teenkootjes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079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</a:t>
            </a:r>
            <a:r>
              <a:rPr lang="nl-NL" baseline="0" dirty="0" smtClean="0"/>
              <a:t> uit Kenniskiem Anatomie en fysiologie printen voor deze opdracht.</a:t>
            </a:r>
          </a:p>
          <a:p>
            <a:r>
              <a:rPr lang="nl-NL" baseline="0" dirty="0" smtClean="0"/>
              <a:t>Er staat een link naar de printversie bij 2.11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55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20-9-2018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20-9-2018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sz="40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Anatomie </a:t>
            </a:r>
            <a:r>
              <a:rPr lang="nl-NL" dirty="0"/>
              <a:t>en fysiologie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Hoofdstuk 2.</a:t>
            </a:r>
            <a:endParaRPr lang="nl-NL" dirty="0"/>
          </a:p>
          <a:p>
            <a:r>
              <a:rPr lang="nl-NL" sz="3600" b="1" dirty="0" smtClean="0"/>
              <a:t>Het bewegingsstelsel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2.4 Benige verbindingen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Soorten beweeglijke verbindingen: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Scharniergewrichten; beweging in 1 richting</a:t>
            </a:r>
          </a:p>
          <a:p>
            <a:r>
              <a:rPr lang="nl-NL" dirty="0" smtClean="0"/>
              <a:t>Kogelgewrichten; beweging in alle richtingen</a:t>
            </a:r>
          </a:p>
          <a:p>
            <a:r>
              <a:rPr lang="nl-NL" dirty="0" smtClean="0"/>
              <a:t>Rolgewrichten; evenwijdig gelegen botten kunnen t.o.v. elkaar draaien</a:t>
            </a:r>
          </a:p>
          <a:p>
            <a:r>
              <a:rPr lang="nl-NL" dirty="0" smtClean="0"/>
              <a:t>Zadelgewrichten; beweging in twee richtingen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727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946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2.6 De botten van het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4709"/>
            <a:ext cx="10515600" cy="4836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Schedel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Moet wendbaar zijn</a:t>
            </a:r>
          </a:p>
          <a:p>
            <a:r>
              <a:rPr lang="nl-NL" dirty="0" smtClean="0"/>
              <a:t>Relatief weinig gewicht</a:t>
            </a:r>
          </a:p>
          <a:p>
            <a:r>
              <a:rPr lang="nl-NL" dirty="0" smtClean="0"/>
              <a:t>Bevatten ruimtes met lucht (sinussen)</a:t>
            </a:r>
          </a:p>
          <a:p>
            <a:r>
              <a:rPr lang="nl-NL" dirty="0" smtClean="0"/>
              <a:t>Bestaat uit twee helften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 hersenschedelbeenderen (hersenpan)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Beschermt hersenen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Bevatten ogen, oren, en reukzintuig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 aangezichtsbeenderen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Mond- en neusholte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923" y="1404709"/>
            <a:ext cx="4298619" cy="322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84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2.10 Afwijkingen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Algemene symptomen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Pijn</a:t>
            </a:r>
          </a:p>
          <a:p>
            <a:r>
              <a:rPr lang="nl-NL" dirty="0" smtClean="0"/>
              <a:t>Kreupelheid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Belastingkreupelheid; pijnlijke lichaamsdeel kan niet belast worden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Bewegingskreupelheid; pijn bij beweging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29792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2.10 Afwijkingen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/>
          <a:lstStyle/>
          <a:p>
            <a:r>
              <a:rPr lang="nl-NL" dirty="0" smtClean="0"/>
              <a:t>Er zijn veel aangeboren afwijkingen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Soms is alleen de aanleg voor een aandoening erfelijk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Trauma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Botbreuken, kneuzingen, verstuikingen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Ontstaan door ongeval of een verkeerde beweging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Voeding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Door fouten in voeding van een opgroeiend dier ontwikkelt het bewegingsstelsel zich onvoldoende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Cavia’s vitamine C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45114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2.11 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Kleur in de afbeelding de volgende botten steeds met een </a:t>
            </a:r>
            <a:r>
              <a:rPr lang="nl-NL" smtClean="0"/>
              <a:t>andere kleur: 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Schedel, halswervels, schouderblad, borstwervels, staartwervels, opperarmbeen, spaakbeen, ellepijp, bekken, dijbeen, kuitbeen, scheenbeen, middenvoetsbeentjes,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41638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4704"/>
          </a:xfrm>
        </p:spPr>
        <p:txBody>
          <a:bodyPr>
            <a:normAutofit/>
          </a:bodyPr>
          <a:lstStyle/>
          <a:p>
            <a:r>
              <a:rPr lang="nl-NL" sz="4000" dirty="0"/>
              <a:t>2</a:t>
            </a:r>
            <a:r>
              <a:rPr lang="nl-NL" sz="4000" dirty="0" smtClean="0"/>
              <a:t>.1 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bewegingsstelsel bestaat uit botten en spieren</a:t>
            </a:r>
          </a:p>
          <a:p>
            <a:pPr marL="0" indent="0">
              <a:buNone/>
            </a:pPr>
            <a:endParaRPr lang="nl-NL" dirty="0" smtClean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skelet = het passieve deel. Het skelet beweegt niet uit zichzelf, maar wordt bewogen.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 spieren = het actieve deel. De skeletspieren laten de botten van het skelet bewegen.</a:t>
            </a:r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79926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932886" cy="679904"/>
          </a:xfrm>
        </p:spPr>
        <p:txBody>
          <a:bodyPr>
            <a:normAutofit fontScale="90000"/>
          </a:bodyPr>
          <a:lstStyle/>
          <a:p>
            <a:r>
              <a:rPr lang="nl-NL" sz="4000" dirty="0" smtClean="0"/>
              <a:t>2.2 Functies en opbouw van het bewegingsstelsel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Functies: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Mogelijk maken van bewegingen</a:t>
            </a:r>
          </a:p>
          <a:p>
            <a:r>
              <a:rPr lang="nl-NL" dirty="0" smtClean="0"/>
              <a:t>Beschermen van onderliggende structuren</a:t>
            </a:r>
          </a:p>
          <a:p>
            <a:r>
              <a:rPr lang="nl-NL" dirty="0" smtClean="0"/>
              <a:t>Maken van bloedcellen</a:t>
            </a:r>
          </a:p>
          <a:p>
            <a:r>
              <a:rPr lang="nl-NL" dirty="0" smtClean="0"/>
              <a:t>Geven van vorm, stevigheid en houding aan het lichaam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427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7332"/>
          </a:xfrm>
        </p:spPr>
        <p:txBody>
          <a:bodyPr>
            <a:normAutofit fontScale="90000"/>
          </a:bodyPr>
          <a:lstStyle/>
          <a:p>
            <a:r>
              <a:rPr lang="nl-NL" sz="4000" dirty="0" smtClean="0"/>
              <a:t>2.2 Functies en opbouw van het bewegingsstelsel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1332140"/>
            <a:ext cx="3646714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Passieve deel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Opdracht:</a:t>
            </a:r>
            <a:endParaRPr lang="nl-NL" dirty="0"/>
          </a:p>
          <a:p>
            <a:r>
              <a:rPr lang="nl-NL" dirty="0" smtClean="0"/>
              <a:t>Benoem de verschillende soorten botten.</a:t>
            </a:r>
          </a:p>
          <a:p>
            <a:r>
              <a:rPr lang="nl-NL" dirty="0" smtClean="0"/>
              <a:t>Werk in tweetallen.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399" y="1332140"/>
            <a:ext cx="6502401" cy="487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02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1504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2.3 </a:t>
            </a:r>
            <a:r>
              <a:rPr lang="nl-NL" sz="4000" dirty="0"/>
              <a:t>H</a:t>
            </a:r>
            <a:r>
              <a:rPr lang="nl-NL" sz="4000" dirty="0" smtClean="0"/>
              <a:t>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Botten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Het skelet wordt onderverdeeld in de volgende groepen:</a:t>
            </a:r>
          </a:p>
          <a:p>
            <a:r>
              <a:rPr lang="nl-NL" dirty="0" smtClean="0"/>
              <a:t>Pijpbeenderen</a:t>
            </a:r>
          </a:p>
          <a:p>
            <a:r>
              <a:rPr lang="nl-NL" dirty="0" smtClean="0"/>
              <a:t>Platte beenderen</a:t>
            </a:r>
          </a:p>
          <a:p>
            <a:r>
              <a:rPr lang="nl-NL" dirty="0" smtClean="0"/>
              <a:t>Massieve beenderen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19870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74200"/>
            <a:ext cx="10515600" cy="91139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2.3 </a:t>
            </a:r>
            <a:r>
              <a:rPr lang="nl-NL" sz="4000" dirty="0"/>
              <a:t>H</a:t>
            </a:r>
            <a:r>
              <a:rPr lang="nl-NL" sz="4000" dirty="0" smtClean="0"/>
              <a:t>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53258"/>
            <a:ext cx="6738257" cy="48494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Pijpbeenderen</a:t>
            </a:r>
          </a:p>
          <a:p>
            <a:r>
              <a:rPr lang="nl-NL" dirty="0" smtClean="0"/>
              <a:t>In ledematen</a:t>
            </a:r>
          </a:p>
          <a:p>
            <a:r>
              <a:rPr lang="nl-NL" dirty="0" smtClean="0"/>
              <a:t>Voortbeweging</a:t>
            </a:r>
          </a:p>
          <a:p>
            <a:r>
              <a:rPr lang="nl-NL" dirty="0" smtClean="0"/>
              <a:t>Bevat mergholte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jonge dieren gevuld met rood merg, waar bloedcellen gevormd worden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volwassen dieren alleen rood merg in bolling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volwassen dieren gevuld met geel merg. Opslagplaats voor vet als energievoorraad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Bij vogels zijn de botten hol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918" y="1085599"/>
            <a:ext cx="4435539" cy="332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989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2.3 </a:t>
            </a:r>
            <a:r>
              <a:rPr lang="nl-NL" sz="4000" dirty="0"/>
              <a:t>H</a:t>
            </a:r>
            <a:r>
              <a:rPr lang="nl-NL" sz="4000" dirty="0" smtClean="0"/>
              <a:t>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8268"/>
            <a:ext cx="4593771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Platte beenderen</a:t>
            </a:r>
          </a:p>
          <a:p>
            <a:r>
              <a:rPr lang="nl-NL" dirty="0" smtClean="0"/>
              <a:t>Breed en lang</a:t>
            </a:r>
          </a:p>
          <a:p>
            <a:r>
              <a:rPr lang="nl-NL" dirty="0" smtClean="0"/>
              <a:t>Beschermen van onderliggende structuren</a:t>
            </a:r>
          </a:p>
          <a:p>
            <a:r>
              <a:rPr lang="nl-NL" dirty="0" smtClean="0"/>
              <a:t>Ideale aanhechtingsplaats voor spieren</a:t>
            </a:r>
          </a:p>
          <a:p>
            <a:r>
              <a:rPr lang="nl-NL" dirty="0" smtClean="0"/>
              <a:t>Worden bloedcellen in aangemaakt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t="20581" b="5796"/>
          <a:stretch/>
        </p:blipFill>
        <p:spPr>
          <a:xfrm>
            <a:off x="5649686" y="1408268"/>
            <a:ext cx="6357258" cy="35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2.3 </a:t>
            </a:r>
            <a:r>
              <a:rPr lang="nl-NL" sz="4000" dirty="0"/>
              <a:t>H</a:t>
            </a:r>
            <a:r>
              <a:rPr lang="nl-NL" sz="4000" dirty="0" smtClean="0"/>
              <a:t>et skelet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Massieve beenderen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dirty="0" smtClean="0"/>
              <a:t>Kleinere botten in het lichaam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Wervels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Hand- en voetwortelbeentjes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Sesambeentjes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</p:spTree>
    <p:extLst>
      <p:ext uri="{BB962C8B-B14F-4D97-AF65-F5344CB8AC3E}">
        <p14:creationId xmlns:p14="http://schemas.microsoft.com/office/powerpoint/2010/main" val="427837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5498"/>
          </a:xfrm>
        </p:spPr>
        <p:txBody>
          <a:bodyPr>
            <a:normAutofit/>
          </a:bodyPr>
          <a:lstStyle/>
          <a:p>
            <a:r>
              <a:rPr lang="nl-NL" sz="4000" dirty="0" smtClean="0"/>
              <a:t>2.4 Benige verbindingen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4314" y="137163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Soorten benige verbindingen: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Onbeweeglijke verbindingen</a:t>
            </a:r>
          </a:p>
          <a:p>
            <a:r>
              <a:rPr lang="nl-NL" dirty="0" smtClean="0"/>
              <a:t>Weinig beweeglijke verbindingen</a:t>
            </a:r>
          </a:p>
          <a:p>
            <a:r>
              <a:rPr lang="nl-NL" dirty="0" smtClean="0"/>
              <a:t>Beweeglijke verbindingen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Het bewegingsstelsel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232" y="649713"/>
            <a:ext cx="3652682" cy="273958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7233" y="3547307"/>
            <a:ext cx="3652682" cy="273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4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10</TotalTime>
  <Words>513</Words>
  <Application>Microsoft Office PowerPoint</Application>
  <PresentationFormat>Breedbeeld</PresentationFormat>
  <Paragraphs>152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2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Anatomie en fysiologie</vt:lpstr>
      <vt:lpstr>2.1 Oriëntatie</vt:lpstr>
      <vt:lpstr>2.2 Functies en opbouw van het bewegingsstelsel</vt:lpstr>
      <vt:lpstr>2.2 Functies en opbouw van het bewegingsstelsel</vt:lpstr>
      <vt:lpstr>2.3 Het skelet</vt:lpstr>
      <vt:lpstr>2.3 Het skelet</vt:lpstr>
      <vt:lpstr>2.3 Het skelet</vt:lpstr>
      <vt:lpstr>2.3 Het skelet</vt:lpstr>
      <vt:lpstr>2.4 Benige verbindingen</vt:lpstr>
      <vt:lpstr>2.4 Benige verbindingen</vt:lpstr>
      <vt:lpstr>2.6 De botten van het skelet</vt:lpstr>
      <vt:lpstr>2.10 Afwijkingen</vt:lpstr>
      <vt:lpstr>2.10 Afwijkingen</vt:lpstr>
      <vt:lpstr>2.11 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47</cp:revision>
  <dcterms:created xsi:type="dcterms:W3CDTF">2018-01-29T13:04:35Z</dcterms:created>
  <dcterms:modified xsi:type="dcterms:W3CDTF">2018-09-20T12:16:22Z</dcterms:modified>
</cp:coreProperties>
</file>