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1" r:id="rId2"/>
  </p:sldMasterIdLst>
  <p:notesMasterIdLst>
    <p:notesMasterId r:id="rId20"/>
  </p:notesMasterIdLst>
  <p:sldIdLst>
    <p:sldId id="256" r:id="rId3"/>
    <p:sldId id="259" r:id="rId4"/>
    <p:sldId id="265" r:id="rId5"/>
    <p:sldId id="260" r:id="rId6"/>
    <p:sldId id="266" r:id="rId7"/>
    <p:sldId id="261" r:id="rId8"/>
    <p:sldId id="262" r:id="rId9"/>
    <p:sldId id="263" r:id="rId10"/>
    <p:sldId id="264" r:id="rId11"/>
    <p:sldId id="267" r:id="rId12"/>
    <p:sldId id="269" r:id="rId13"/>
    <p:sldId id="270" r:id="rId14"/>
    <p:sldId id="271" r:id="rId15"/>
    <p:sldId id="272" r:id="rId16"/>
    <p:sldId id="273" r:id="rId17"/>
    <p:sldId id="274" r:id="rId18"/>
    <p:sldId id="257" r:id="rId1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9B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704"/>
    <p:restoredTop sz="75489" autoAdjust="0"/>
  </p:normalViewPr>
  <p:slideViewPr>
    <p:cSldViewPr snapToGrid="0" snapToObjects="1">
      <p:cViewPr varScale="1">
        <p:scale>
          <a:sx n="52" d="100"/>
          <a:sy n="52" d="100"/>
        </p:scale>
        <p:origin x="1356" y="-1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1087EF-0553-42DF-893A-91C634DE6385}" type="datetimeFigureOut">
              <a:rPr lang="nl-NL" smtClean="0"/>
              <a:t>29-8-2019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70F0D5-052A-4191-8EA4-C346C2E5734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8365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856759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Afbeelding afkomstig uit Kenniskiem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673490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474220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9929761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3210340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4759102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4610239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4912951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http://www.mtscienceducation.org/toolkit-home/scientific-engineering-practices/planning-carrying-out-investigations/activity-1/?print=print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09695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98589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187858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33347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Afbeelding uit Kenniskiem</a:t>
            </a:r>
            <a:r>
              <a:rPr lang="nl-NL" baseline="0" dirty="0" smtClean="0"/>
              <a:t> module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880159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321732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009591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30143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984051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653616"/>
            <a:ext cx="9144000" cy="2387600"/>
          </a:xfrm>
        </p:spPr>
        <p:txBody>
          <a:bodyPr anchor="b">
            <a:normAutofit/>
          </a:bodyPr>
          <a:lstStyle>
            <a:lvl1pPr algn="ctr">
              <a:defRPr sz="7200">
                <a:solidFill>
                  <a:srgbClr val="1F9BDE"/>
                </a:solidFill>
                <a:latin typeface="DIN Condensed" charset="0"/>
                <a:ea typeface="DIN Condensed" charset="0"/>
                <a:cs typeface="DIN Condensed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133291"/>
            <a:ext cx="9144000" cy="1655762"/>
          </a:xfrm>
        </p:spPr>
        <p:txBody>
          <a:bodyPr/>
          <a:lstStyle>
            <a:lvl1pPr marL="0" indent="0" algn="ctr">
              <a:buNone/>
              <a:defRPr sz="2400" b="0" i="0">
                <a:latin typeface="Avenir Book" charset="0"/>
                <a:ea typeface="Avenir Book" charset="0"/>
                <a:cs typeface="Avenir Book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0029" y="5296636"/>
            <a:ext cx="3252987" cy="922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7968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29-8-2019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60846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29-8-2019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410850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29-8-2019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31371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29-8-2019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365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900000">
            <a:off x="8745415" y="3750408"/>
            <a:ext cx="3680069" cy="368006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800">
                <a:solidFill>
                  <a:srgbClr val="1F9BDE"/>
                </a:solidFill>
                <a:latin typeface="DIN Condensed" charset="0"/>
                <a:ea typeface="DIN Condensed" charset="0"/>
                <a:cs typeface="DIN Condensed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1pPr>
            <a:lvl2pPr marL="6858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2pPr>
            <a:lvl3pPr marL="11430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3pPr>
            <a:lvl4pPr marL="16002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4pPr>
            <a:lvl5pPr marL="20574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Titel Kenniskiem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Titel Hoofdstuk</a:t>
            </a:r>
            <a:endParaRPr lang="nl-NL" dirty="0"/>
          </a:p>
        </p:txBody>
      </p:sp>
      <p:sp>
        <p:nvSpPr>
          <p:cNvPr id="11" name="Tijdelijke aanduiding voor tekst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6356350"/>
            <a:ext cx="27432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rgbClr val="1F9BDE"/>
                </a:solidFill>
              </a:defRPr>
            </a:lvl1pPr>
          </a:lstStyle>
          <a:p>
            <a:pPr lvl="0"/>
            <a:r>
              <a:rPr lang="nl-NL" dirty="0" smtClean="0"/>
              <a:t>Titel Kenniskiem</a:t>
            </a:r>
            <a:endParaRPr lang="nl-NL" dirty="0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sz="quarter" idx="14" hasCustomPrompt="1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>
            <a:lvl1pPr marL="0" indent="0" algn="r">
              <a:buNone/>
              <a:defRPr sz="1400">
                <a:solidFill>
                  <a:srgbClr val="1F9BDE"/>
                </a:solidFill>
              </a:defRPr>
            </a:lvl1pPr>
          </a:lstStyle>
          <a:p>
            <a:pPr lvl="0"/>
            <a:r>
              <a:rPr lang="nl-NL" dirty="0" smtClean="0"/>
              <a:t>Titel hoofdstuk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868142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29-8-2019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1220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29-8-2019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262084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29-8-2019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7473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29-8-2019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3070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29-8-2019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17139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29-8-2019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7770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29-8-2019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13344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ABFA54-F40C-8041-B70B-973F0B56D9B8}" type="datetimeFigureOut">
              <a:rPr lang="nl-NL" smtClean="0"/>
              <a:t>29-8-2019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312C79-C462-234E-A35C-93AED18ADBC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1240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3C2C0E-B441-429A-A2E5-A434B4231498}" type="datetimeFigureOut">
              <a:rPr lang="nl-NL" smtClean="0"/>
              <a:t>29-8-2019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60459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Ahg6qcgoay4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YgQ2zCAiVtw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7jOMDF6EIKU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653616"/>
            <a:ext cx="9144000" cy="2147641"/>
          </a:xfrm>
        </p:spPr>
        <p:txBody>
          <a:bodyPr/>
          <a:lstStyle/>
          <a:p>
            <a:r>
              <a:rPr lang="nl-NL" sz="3600" dirty="0" smtClean="0">
                <a:solidFill>
                  <a:schemeClr val="tx1"/>
                </a:solidFill>
              </a:rPr>
              <a:t>Module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Ethologie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554205"/>
            <a:ext cx="9144000" cy="1655762"/>
          </a:xfrm>
        </p:spPr>
        <p:txBody>
          <a:bodyPr/>
          <a:lstStyle/>
          <a:p>
            <a:r>
              <a:rPr lang="nl-NL" dirty="0" smtClean="0"/>
              <a:t>Hoofdstuk 1.</a:t>
            </a:r>
          </a:p>
          <a:p>
            <a:r>
              <a:rPr lang="nl-NL" sz="3600" b="1" dirty="0" smtClean="0"/>
              <a:t>Gedrag</a:t>
            </a:r>
            <a:endParaRPr lang="nl-NL" sz="3600" b="1" dirty="0"/>
          </a:p>
        </p:txBody>
      </p:sp>
    </p:spTree>
    <p:extLst>
      <p:ext uri="{BB962C8B-B14F-4D97-AF65-F5344CB8AC3E}">
        <p14:creationId xmlns:p14="http://schemas.microsoft.com/office/powerpoint/2010/main" val="1958275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1.4 </a:t>
            </a:r>
            <a:r>
              <a:rPr lang="en-US" sz="4000" dirty="0" err="1" smtClean="0"/>
              <a:t>Gedragingen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1" y="1825625"/>
            <a:ext cx="7101114" cy="435133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nl-NL" dirty="0" smtClean="0"/>
              <a:t>Gedrag is opgebouwd uit verschillende gedragselementen</a:t>
            </a:r>
          </a:p>
          <a:p>
            <a:r>
              <a:rPr lang="nl-NL" dirty="0" smtClean="0"/>
              <a:t>Gedragselement is een bepaalde handeling die het</a:t>
            </a:r>
          </a:p>
          <a:p>
            <a:pPr marL="261938" indent="-261938">
              <a:buNone/>
            </a:pPr>
            <a:r>
              <a:rPr lang="nl-NL" dirty="0" smtClean="0"/>
              <a:t> 	dier uitvoert, zoals ‘zitten’ en ‘liggen’</a:t>
            </a:r>
          </a:p>
          <a:p>
            <a:r>
              <a:rPr lang="nl-NL" dirty="0" smtClean="0"/>
              <a:t>Is te omschrijven in vaststaande patronen van houdingen en bewegingen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Liggen : een lichaamshouding op een ondergrond zonder te steunen op handen of poten</a:t>
            </a:r>
          </a:p>
          <a:p>
            <a:r>
              <a:rPr lang="nl-NL" dirty="0" smtClean="0"/>
              <a:t>Gedragselementen die bij elkaar horen, vaak na elkaar worden uitgevoerd en hetzelfde doel hebben worden een gedragssysteem genoemd</a:t>
            </a:r>
          </a:p>
          <a:p>
            <a:r>
              <a:rPr lang="nl-NL" dirty="0" smtClean="0"/>
              <a:t>Een gedragsketen bestaat uit gedragselementen die altijd in dezelfde volgorde worden uitgevoerd. 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Het ene element zet aan tot het andere element</a:t>
            </a:r>
          </a:p>
          <a:p>
            <a:pPr marL="457200" lvl="1" indent="0">
              <a:buNone/>
            </a:pPr>
            <a:endParaRPr lang="nl-NL" dirty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 smtClean="0"/>
              <a:t>Ethologie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err="1" smtClean="0"/>
              <a:t>Gedrag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39315" y="1825625"/>
            <a:ext cx="3984548" cy="3802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6663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1.4 </a:t>
            </a:r>
            <a:r>
              <a:rPr lang="en-US" sz="4000" dirty="0" err="1" smtClean="0"/>
              <a:t>Gedragingen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Voorbeelden van gedragssystemen zijn: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Slaap- en rustgedrag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Zelfverzorgingsgedrag</a:t>
            </a:r>
            <a:endParaRPr lang="nl-NL" dirty="0"/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err="1" smtClean="0"/>
              <a:t>Voedselverwervings</a:t>
            </a:r>
            <a:r>
              <a:rPr lang="nl-NL" dirty="0" smtClean="0"/>
              <a:t>- en eetgedrag </a:t>
            </a:r>
            <a:r>
              <a:rPr lang="nl-NL" dirty="0"/>
              <a:t>(incl. Jacht)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/>
              <a:t>Uitscheidingsgedrag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/>
              <a:t>Exploratiegedrag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/>
              <a:t>Spelgedrag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Voortplantingsgedrag</a:t>
            </a:r>
            <a:endParaRPr lang="nl-NL" dirty="0"/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/>
              <a:t>Territoriumgedrag 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 smtClean="0"/>
              <a:t>Ethologie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err="1" smtClean="0"/>
              <a:t>Gedrag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01827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1.5 </a:t>
            </a:r>
            <a:r>
              <a:rPr lang="en-US" sz="4000" dirty="0" err="1" smtClean="0"/>
              <a:t>Gedragsonderzoek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Gedragsonderzoek wordt gedaan vanwege: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Inzicht in gedrag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/>
              <a:t>I</a:t>
            </a:r>
            <a:r>
              <a:rPr lang="nl-NL" dirty="0" smtClean="0"/>
              <a:t>nzicht in gedragspatronen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Inzicht in groepsdynamiek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Rapportage</a:t>
            </a:r>
          </a:p>
          <a:p>
            <a:pPr marL="261937" lvl="1" indent="0">
              <a:buNone/>
            </a:pPr>
            <a:endParaRPr lang="nl-NL" dirty="0" smtClean="0"/>
          </a:p>
          <a:p>
            <a:r>
              <a:rPr lang="nl-NL" dirty="0"/>
              <a:t>Bij gedragsonderzoek gebruik je een </a:t>
            </a:r>
            <a:r>
              <a:rPr lang="nl-NL" dirty="0" err="1"/>
              <a:t>ethogram</a:t>
            </a:r>
            <a:endParaRPr lang="nl-NL" dirty="0"/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bestaat uit het gedragselement, een afkorting of code en een objectieve beschrijving van het gedrag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bevat </a:t>
            </a:r>
            <a:r>
              <a:rPr lang="nl-NL" dirty="0"/>
              <a:t>(alle) waarneembare handelingen die een dier kan </a:t>
            </a:r>
            <a:r>
              <a:rPr lang="nl-NL" dirty="0" smtClean="0"/>
              <a:t>vertonen</a:t>
            </a:r>
          </a:p>
          <a:p>
            <a:pPr lvl="1"/>
            <a:endParaRPr lang="nl-NL" dirty="0" smtClean="0"/>
          </a:p>
          <a:p>
            <a:pPr lvl="1"/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 smtClean="0"/>
              <a:t>Ethologie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err="1" smtClean="0"/>
              <a:t>Gedrag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06026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1.5 </a:t>
            </a:r>
            <a:r>
              <a:rPr lang="en-US" sz="4000" dirty="0" err="1" smtClean="0"/>
              <a:t>Gedragsonderzoek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Er zijn enkele valkuilen bij het observeren:</a:t>
            </a:r>
          </a:p>
          <a:p>
            <a:pPr marL="0" indent="0">
              <a:buNone/>
            </a:pPr>
            <a:endParaRPr lang="nl-NL" dirty="0" smtClean="0"/>
          </a:p>
          <a:p>
            <a:r>
              <a:rPr lang="nl-NL" dirty="0" smtClean="0"/>
              <a:t>Sampling bias: observeer je de goede groep/het </a:t>
            </a:r>
            <a:r>
              <a:rPr lang="nl-NL" dirty="0" smtClean="0">
                <a:hlinkClick r:id="rId3"/>
              </a:rPr>
              <a:t>juiste gedrag</a:t>
            </a:r>
            <a:endParaRPr lang="nl-NL" dirty="0" smtClean="0"/>
          </a:p>
          <a:p>
            <a:r>
              <a:rPr lang="nl-NL" dirty="0" err="1" smtClean="0"/>
              <a:t>Observer</a:t>
            </a:r>
            <a:r>
              <a:rPr lang="nl-NL" dirty="0" smtClean="0"/>
              <a:t> </a:t>
            </a:r>
            <a:r>
              <a:rPr lang="nl-NL" dirty="0" err="1" smtClean="0"/>
              <a:t>effects</a:t>
            </a:r>
            <a:r>
              <a:rPr lang="nl-NL" dirty="0" smtClean="0"/>
              <a:t>: invloed van jouw aanwezigheid op gedrag</a:t>
            </a:r>
          </a:p>
          <a:p>
            <a:r>
              <a:rPr lang="nl-NL" dirty="0" err="1" smtClean="0"/>
              <a:t>Observer</a:t>
            </a:r>
            <a:r>
              <a:rPr lang="nl-NL" dirty="0" smtClean="0"/>
              <a:t> bias: effect van jouw vooroordelen</a:t>
            </a:r>
          </a:p>
          <a:p>
            <a:r>
              <a:rPr lang="nl-NL" dirty="0" err="1" smtClean="0"/>
              <a:t>Inferential</a:t>
            </a:r>
            <a:r>
              <a:rPr lang="nl-NL" dirty="0" smtClean="0"/>
              <a:t> bias: juiste conclusie trekken uit resultaten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 smtClean="0"/>
              <a:t>Ethologie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err="1" smtClean="0"/>
              <a:t>Gedrag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26634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1.5 </a:t>
            </a:r>
            <a:r>
              <a:rPr lang="en-US" sz="4000" dirty="0" err="1" smtClean="0"/>
              <a:t>Gedragsonderzoek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Verschillende manieren van observeren:</a:t>
            </a:r>
          </a:p>
          <a:p>
            <a:r>
              <a:rPr lang="nl-NL" dirty="0"/>
              <a:t>Focus dier: </a:t>
            </a:r>
            <a:r>
              <a:rPr lang="nl-NL" dirty="0" smtClean="0"/>
              <a:t>Je observeert 1 dier en noteert zijn gedragingen</a:t>
            </a:r>
            <a:endParaRPr lang="nl-NL" dirty="0"/>
          </a:p>
          <a:p>
            <a:r>
              <a:rPr lang="nl-NL" dirty="0" smtClean="0"/>
              <a:t>Focus gedrag: Je turft hoe vaak een bepaalde gedraging voorkomt bij alle dieren in het verblijf. </a:t>
            </a:r>
          </a:p>
          <a:p>
            <a:r>
              <a:rPr lang="nl-NL" dirty="0" smtClean="0"/>
              <a:t>Focus </a:t>
            </a:r>
            <a:r>
              <a:rPr lang="nl-NL" dirty="0"/>
              <a:t>ruimte: </a:t>
            </a:r>
            <a:r>
              <a:rPr lang="nl-NL" dirty="0" smtClean="0"/>
              <a:t>Je observeert welke </a:t>
            </a:r>
            <a:r>
              <a:rPr lang="nl-NL" dirty="0"/>
              <a:t>ruimte </a:t>
            </a:r>
            <a:r>
              <a:rPr lang="nl-NL" dirty="0" smtClean="0"/>
              <a:t>er wel/niet gebruikt wordt</a:t>
            </a:r>
            <a:endParaRPr lang="nl-NL" dirty="0"/>
          </a:p>
          <a:p>
            <a:r>
              <a:rPr lang="nl-NL" dirty="0"/>
              <a:t>Scoor je continu </a:t>
            </a:r>
            <a:r>
              <a:rPr lang="nl-NL" dirty="0" smtClean="0"/>
              <a:t>gedurende </a:t>
            </a:r>
            <a:r>
              <a:rPr lang="nl-NL" dirty="0" smtClean="0"/>
              <a:t>bijv. </a:t>
            </a:r>
            <a:r>
              <a:rPr lang="nl-NL" dirty="0" smtClean="0"/>
              <a:t>10 minuten of </a:t>
            </a:r>
            <a:r>
              <a:rPr lang="nl-NL" dirty="0"/>
              <a:t>om de 10/20/30 seconden?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 smtClean="0"/>
              <a:t>Ethologie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err="1" smtClean="0"/>
              <a:t>Gedrag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96782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1.5 </a:t>
            </a:r>
            <a:r>
              <a:rPr lang="en-US" sz="4000" dirty="0" err="1" smtClean="0"/>
              <a:t>Gedragsonderzoek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De lijst van waargenomen gedragingen noem je een protocol</a:t>
            </a:r>
          </a:p>
          <a:p>
            <a:pPr marL="0" indent="0">
              <a:buNone/>
            </a:pPr>
            <a:endParaRPr lang="nl-NL" dirty="0" smtClean="0"/>
          </a:p>
          <a:p>
            <a:r>
              <a:rPr lang="nl-NL" dirty="0" smtClean="0"/>
              <a:t>Voor een goed beeld werk je </a:t>
            </a:r>
          </a:p>
          <a:p>
            <a:pPr marL="0" indent="0">
              <a:buNone/>
              <a:tabLst>
                <a:tab pos="261938" algn="l"/>
              </a:tabLst>
            </a:pPr>
            <a:r>
              <a:rPr lang="nl-NL" dirty="0"/>
              <a:t>	</a:t>
            </a:r>
            <a:r>
              <a:rPr lang="nl-NL" dirty="0" smtClean="0"/>
              <a:t>het protocol uit in een diagram 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 smtClean="0"/>
              <a:t>Ethologie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err="1" smtClean="0"/>
              <a:t>Gedrag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70923" y="2471169"/>
            <a:ext cx="4966687" cy="3705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7075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err="1" smtClean="0"/>
              <a:t>Opdracht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690688"/>
            <a:ext cx="11063514" cy="4486275"/>
          </a:xfrm>
        </p:spPr>
        <p:txBody>
          <a:bodyPr>
            <a:normAutofit/>
          </a:bodyPr>
          <a:lstStyle/>
          <a:p>
            <a:r>
              <a:rPr lang="nl-NL" dirty="0" smtClean="0"/>
              <a:t>Maak een </a:t>
            </a:r>
            <a:r>
              <a:rPr lang="nl-NL" dirty="0" err="1" smtClean="0"/>
              <a:t>ethogram</a:t>
            </a:r>
            <a:r>
              <a:rPr lang="nl-NL" dirty="0" smtClean="0"/>
              <a:t> van een dier naar keuze.</a:t>
            </a:r>
          </a:p>
          <a:p>
            <a:r>
              <a:rPr lang="nl-NL" dirty="0" smtClean="0"/>
              <a:t>Observeer het dier vier keer tien minuten in verschillende situaties..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Denk aan verschil in drukte, tijdstip, voor en na verrijking, voor en na voeren, </a:t>
            </a:r>
            <a:r>
              <a:rPr lang="nl-NL" dirty="0" err="1" smtClean="0"/>
              <a:t>etc</a:t>
            </a:r>
            <a:endParaRPr lang="nl-NL" dirty="0" smtClean="0"/>
          </a:p>
          <a:p>
            <a:r>
              <a:rPr lang="nl-NL" dirty="0" smtClean="0"/>
              <a:t>Beschrijf de verschillende situaties.</a:t>
            </a:r>
          </a:p>
          <a:p>
            <a:r>
              <a:rPr lang="nl-NL" dirty="0" smtClean="0"/>
              <a:t>Noteer elke 10 seconden het gedrag van het dier in een protocol.</a:t>
            </a:r>
          </a:p>
          <a:p>
            <a:r>
              <a:rPr lang="nl-NL" dirty="0" smtClean="0"/>
              <a:t>Maak van dit protocol een diagram. </a:t>
            </a:r>
          </a:p>
          <a:p>
            <a:r>
              <a:rPr lang="nl-NL" dirty="0" smtClean="0"/>
              <a:t>Lever het geheel in bij </a:t>
            </a:r>
            <a:r>
              <a:rPr lang="nl-NL" smtClean="0"/>
              <a:t>je docent.</a:t>
            </a:r>
            <a:endParaRPr lang="nl-NL" dirty="0" smtClean="0"/>
          </a:p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 smtClean="0"/>
              <a:t>Ethologie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err="1" smtClean="0"/>
              <a:t>Gedrag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3196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1. </a:t>
            </a:r>
            <a:r>
              <a:rPr lang="nl-NL" sz="4000" dirty="0" smtClean="0"/>
              <a:t>Gedrag</a:t>
            </a:r>
            <a:endParaRPr lang="nl-NL" sz="4000" dirty="0"/>
          </a:p>
        </p:txBody>
      </p:sp>
      <p:sp>
        <p:nvSpPr>
          <p:cNvPr id="8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 err="1" smtClean="0"/>
              <a:t>Ethologie</a:t>
            </a:r>
            <a:endParaRPr lang="nl-NL" dirty="0"/>
          </a:p>
        </p:txBody>
      </p:sp>
      <p:sp>
        <p:nvSpPr>
          <p:cNvPr id="9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r>
              <a:rPr lang="en-US" dirty="0" err="1" smtClean="0"/>
              <a:t>Gedrag</a:t>
            </a:r>
            <a:endParaRPr lang="nl-NL" dirty="0"/>
          </a:p>
        </p:txBody>
      </p:sp>
      <p:pic>
        <p:nvPicPr>
          <p:cNvPr id="6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9783" y="1463040"/>
            <a:ext cx="8275991" cy="4893310"/>
          </a:xfrm>
        </p:spPr>
      </p:pic>
    </p:spTree>
    <p:extLst>
      <p:ext uri="{BB962C8B-B14F-4D97-AF65-F5344CB8AC3E}">
        <p14:creationId xmlns:p14="http://schemas.microsoft.com/office/powerpoint/2010/main" val="839354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dirty="0" smtClean="0"/>
              <a:t>1.1 Opbouw 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Wat is gedrag?</a:t>
            </a:r>
          </a:p>
          <a:p>
            <a:r>
              <a:rPr lang="nl-NL" dirty="0" smtClean="0"/>
              <a:t>Prikkels</a:t>
            </a:r>
          </a:p>
          <a:p>
            <a:r>
              <a:rPr lang="nl-NL" dirty="0" smtClean="0"/>
              <a:t>Gedragsleer</a:t>
            </a:r>
          </a:p>
          <a:p>
            <a:r>
              <a:rPr lang="nl-NL" dirty="0" smtClean="0"/>
              <a:t>Gedragingen</a:t>
            </a:r>
          </a:p>
          <a:p>
            <a:r>
              <a:rPr lang="nl-NL" dirty="0" smtClean="0"/>
              <a:t>Gedragsonderzoek</a:t>
            </a:r>
          </a:p>
          <a:p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 smtClean="0"/>
              <a:t>Ethologie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err="1" smtClean="0"/>
              <a:t>Gedrag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33852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96018"/>
          </a:xfrm>
        </p:spPr>
        <p:txBody>
          <a:bodyPr>
            <a:normAutofit/>
          </a:bodyPr>
          <a:lstStyle/>
          <a:p>
            <a:r>
              <a:rPr lang="en-US" sz="4000" dirty="0" smtClean="0"/>
              <a:t>1.1 </a:t>
            </a:r>
            <a:r>
              <a:rPr lang="nl-NL" sz="4000" dirty="0" smtClean="0"/>
              <a:t>Oriëntatie</a:t>
            </a:r>
            <a:r>
              <a:rPr lang="en-US" sz="4000" dirty="0" smtClean="0"/>
              <a:t> 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582057"/>
            <a:ext cx="10515600" cy="4594906"/>
          </a:xfrm>
        </p:spPr>
        <p:txBody>
          <a:bodyPr>
            <a:normAutofit/>
          </a:bodyPr>
          <a:lstStyle/>
          <a:p>
            <a:r>
              <a:rPr lang="nl-NL" dirty="0" smtClean="0"/>
              <a:t>Gedrag is alles wat je doet, alle waarneembare activiteiten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Of je nu zit of staat of slaapt</a:t>
            </a:r>
          </a:p>
          <a:p>
            <a:r>
              <a:rPr lang="nl-NL" dirty="0" smtClean="0"/>
              <a:t>Goed kijken </a:t>
            </a:r>
            <a:r>
              <a:rPr lang="nl-NL" dirty="0" smtClean="0"/>
              <a:t>(monitoren) naar </a:t>
            </a:r>
            <a:r>
              <a:rPr lang="nl-NL" dirty="0" smtClean="0"/>
              <a:t>dieren is belangrijk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Eet een dier wel genoeg? 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Door wie wordt hij gevlooid?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Met wie slaapt het dier in één nest?</a:t>
            </a:r>
          </a:p>
          <a:p>
            <a:r>
              <a:rPr lang="nl-NL" dirty="0" smtClean="0"/>
              <a:t>Het normale gedrag van dieren kennen is erg belangrijk voor een verzorger.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Dieren kunnen natuurlijk of afwijkend gedrag vertonen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Beiden zijn aanwijzingen voor het welzijn van het dier</a:t>
            </a:r>
          </a:p>
          <a:p>
            <a:pPr marL="0" indent="0">
              <a:buNone/>
            </a:pPr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 smtClean="0"/>
              <a:t>Ethologie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err="1" smtClean="0"/>
              <a:t>Gedrag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43996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1.2 </a:t>
            </a:r>
            <a:r>
              <a:rPr lang="en-US" sz="4000" dirty="0" err="1" smtClean="0"/>
              <a:t>Prikkels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11049000" cy="4351338"/>
          </a:xfrm>
        </p:spPr>
        <p:txBody>
          <a:bodyPr/>
          <a:lstStyle/>
          <a:p>
            <a:r>
              <a:rPr lang="nl-NL" dirty="0" smtClean="0"/>
              <a:t>Alle waarneembare activiteiten zijn reacties op prikkels</a:t>
            </a:r>
          </a:p>
          <a:p>
            <a:r>
              <a:rPr lang="nl-NL" dirty="0" smtClean="0"/>
              <a:t>Prikkels zijn veranderingen die direct bepaald gedrag veroorzaken</a:t>
            </a:r>
          </a:p>
          <a:p>
            <a:r>
              <a:rPr lang="nl-NL" dirty="0" smtClean="0"/>
              <a:t>Via zintuigen naar hersenen</a:t>
            </a:r>
          </a:p>
          <a:p>
            <a:r>
              <a:rPr lang="nl-NL" dirty="0" smtClean="0"/>
              <a:t>Daarna wel/niet gedrag</a:t>
            </a:r>
          </a:p>
          <a:p>
            <a:r>
              <a:rPr lang="nl-NL" dirty="0" smtClean="0"/>
              <a:t>Prikkels kunnen uitwendig of inwendig zijn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Uitwendige prikkels worden ook simpelweg prikkels genoemd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Inwendige prikkels worden ook wel (fysiologische) motivatie genoemd</a:t>
            </a:r>
          </a:p>
          <a:p>
            <a:r>
              <a:rPr lang="nl-NL" dirty="0" smtClean="0"/>
              <a:t>Afhankelijk van context leidt prikkel en motivatie tot gedrag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 smtClean="0"/>
              <a:t>Ethologie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err="1" smtClean="0"/>
              <a:t>Gedrag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47094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1.2 </a:t>
            </a:r>
            <a:r>
              <a:rPr lang="en-US" sz="4000" dirty="0" err="1" smtClean="0"/>
              <a:t>Prikkels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690688"/>
            <a:ext cx="7434943" cy="4486275"/>
          </a:xfrm>
        </p:spPr>
        <p:txBody>
          <a:bodyPr/>
          <a:lstStyle/>
          <a:p>
            <a:r>
              <a:rPr lang="nl-NL" dirty="0" smtClean="0"/>
              <a:t>Een sleutelprikkel is een prikkel die de doorslag geeft bij het ontstaan van </a:t>
            </a:r>
            <a:r>
              <a:rPr lang="nl-NL" dirty="0" smtClean="0"/>
              <a:t>gedrag</a:t>
            </a:r>
            <a:endParaRPr lang="nl-NL" dirty="0" smtClean="0"/>
          </a:p>
          <a:p>
            <a:r>
              <a:rPr lang="nl-NL" dirty="0" smtClean="0"/>
              <a:t>Na een sleutelprikkel volgt altijd gedrag</a:t>
            </a:r>
          </a:p>
          <a:p>
            <a:r>
              <a:rPr lang="nl-NL" dirty="0" smtClean="0"/>
              <a:t>Een </a:t>
            </a:r>
            <a:r>
              <a:rPr lang="nl-NL" dirty="0" err="1" smtClean="0"/>
              <a:t>supranormale</a:t>
            </a:r>
            <a:r>
              <a:rPr lang="nl-NL" dirty="0" smtClean="0"/>
              <a:t> prikkel is een overdreven sleutelprikkel die sterker gedrag opwekt dan de </a:t>
            </a:r>
            <a:r>
              <a:rPr lang="nl-NL" dirty="0"/>
              <a:t>normale </a:t>
            </a:r>
            <a:r>
              <a:rPr lang="nl-NL" dirty="0" smtClean="0"/>
              <a:t>prikkel</a:t>
            </a:r>
          </a:p>
          <a:p>
            <a:r>
              <a:rPr lang="nl-NL" dirty="0" smtClean="0"/>
              <a:t>Nico </a:t>
            </a:r>
            <a:r>
              <a:rPr lang="nl-NL" dirty="0"/>
              <a:t>Tinbergen is de etholoog die </a:t>
            </a:r>
            <a:r>
              <a:rPr lang="nl-NL" dirty="0">
                <a:hlinkClick r:id="rId3"/>
              </a:rPr>
              <a:t>onderzoek</a:t>
            </a:r>
            <a:r>
              <a:rPr lang="nl-NL" dirty="0"/>
              <a:t> naar beide prikkels heeft gedaan</a:t>
            </a:r>
          </a:p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 smtClean="0"/>
              <a:t>Ethologie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err="1" smtClean="0"/>
              <a:t>Gedrag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62377" y="1228993"/>
            <a:ext cx="3216170" cy="2414799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62377" y="3817257"/>
            <a:ext cx="3216170" cy="2387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9937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57275"/>
          </a:xfrm>
        </p:spPr>
        <p:txBody>
          <a:bodyPr>
            <a:normAutofit/>
          </a:bodyPr>
          <a:lstStyle/>
          <a:p>
            <a:r>
              <a:rPr lang="en-US" sz="4000" dirty="0" smtClean="0"/>
              <a:t>1.2 </a:t>
            </a:r>
            <a:r>
              <a:rPr lang="en-US" sz="4000" dirty="0" err="1" smtClean="0"/>
              <a:t>Prikkels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De drempelwaarde zorgt er voor dat je niet op alle prikkels reageert</a:t>
            </a:r>
          </a:p>
          <a:p>
            <a:r>
              <a:rPr lang="nl-NL" dirty="0" smtClean="0"/>
              <a:t>Drempelwaarde is de minimale intensiteit of heftigheid die prikkels moeten hebben, voordat er een reactie komt. </a:t>
            </a:r>
          </a:p>
          <a:p>
            <a:r>
              <a:rPr lang="nl-NL" dirty="0" smtClean="0"/>
              <a:t>Drempelwaarde verschilt per individu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Het ene dier reageert sneller op prikkels dan het andere dier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Kan ook per situatie anders zijn</a:t>
            </a:r>
          </a:p>
          <a:p>
            <a:r>
              <a:rPr lang="nl-NL" dirty="0" smtClean="0"/>
              <a:t>Verschil wordt individuele variatie genoemd</a:t>
            </a:r>
          </a:p>
          <a:p>
            <a:endParaRPr lang="nl-NL" dirty="0" smtClean="0"/>
          </a:p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 smtClean="0"/>
              <a:t>Ethologie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err="1" smtClean="0"/>
              <a:t>Gedrag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83165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1.3 </a:t>
            </a:r>
            <a:r>
              <a:rPr lang="en-US" sz="4000" dirty="0" err="1" smtClean="0"/>
              <a:t>Gedragsleer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2001837"/>
            <a:ext cx="10515600" cy="4351338"/>
          </a:xfrm>
        </p:spPr>
        <p:txBody>
          <a:bodyPr/>
          <a:lstStyle/>
          <a:p>
            <a:r>
              <a:rPr lang="nl-NL" dirty="0" smtClean="0"/>
              <a:t>Gedragsleer wordt ook wel ethologie genoemd</a:t>
            </a:r>
          </a:p>
          <a:p>
            <a:r>
              <a:rPr lang="nl-NL" dirty="0" smtClean="0"/>
              <a:t>De ethologie zoekt naar vier soorten verklaringen van gedrag (volgens Tinbergen):</a:t>
            </a:r>
          </a:p>
          <a:p>
            <a:pPr marL="914400" lvl="1" indent="-652463">
              <a:buFont typeface="+mj-lt"/>
              <a:buAutoNum type="arabicPeriod"/>
            </a:pPr>
            <a:r>
              <a:rPr lang="nl-NL" u="sng" dirty="0" smtClean="0"/>
              <a:t>Functie</a:t>
            </a:r>
            <a:r>
              <a:rPr lang="nl-NL" dirty="0" smtClean="0"/>
              <a:t>: hoe draagt het gedrag bij aan de overleving en het succes van het dier?</a:t>
            </a:r>
          </a:p>
          <a:p>
            <a:pPr marL="914400" lvl="1" indent="-652463">
              <a:buFont typeface="+mj-lt"/>
              <a:buAutoNum type="arabicPeriod"/>
            </a:pPr>
            <a:r>
              <a:rPr lang="nl-NL" u="sng" dirty="0" smtClean="0"/>
              <a:t>Oorzaak</a:t>
            </a:r>
            <a:r>
              <a:rPr lang="nl-NL" dirty="0" smtClean="0"/>
              <a:t>: welke situatie en welke stimuli roepen het gedrag op? is het gedrag instinctief of aangeleerd?</a:t>
            </a:r>
          </a:p>
          <a:p>
            <a:pPr marL="914400" lvl="1" indent="-652463">
              <a:buFont typeface="+mj-lt"/>
              <a:buAutoNum type="arabicPeriod"/>
            </a:pPr>
            <a:r>
              <a:rPr lang="nl-NL" u="sng" dirty="0" smtClean="0"/>
              <a:t>Ontwikkeling</a:t>
            </a:r>
            <a:r>
              <a:rPr lang="nl-NL" dirty="0" smtClean="0"/>
              <a:t>: verandert het gedrag met leeftijd? zijn er eerdere leerervaringen nodig om dit gedrag te vertonen?</a:t>
            </a:r>
          </a:p>
          <a:p>
            <a:pPr marL="914400" lvl="1" indent="-652463">
              <a:buFont typeface="+mj-lt"/>
              <a:buAutoNum type="arabicPeriod"/>
            </a:pPr>
            <a:r>
              <a:rPr lang="nl-NL" u="sng" dirty="0" smtClean="0"/>
              <a:t>Ontstaan</a:t>
            </a:r>
            <a:r>
              <a:rPr lang="nl-NL" dirty="0" smtClean="0"/>
              <a:t>: hoe is het gedrag evolutionair gezien ontstaan?</a:t>
            </a:r>
            <a:endParaRPr lang="nl-NL" u="sng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 smtClean="0"/>
              <a:t>Ethologie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err="1" smtClean="0"/>
              <a:t>Gedrag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45431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1.3 </a:t>
            </a:r>
            <a:r>
              <a:rPr lang="en-US" sz="4000" dirty="0" err="1"/>
              <a:t>G</a:t>
            </a:r>
            <a:r>
              <a:rPr lang="en-US" sz="4000" dirty="0" err="1" smtClean="0"/>
              <a:t>edragsleer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Voor het begrijpen van gedrag is het belangrijk om: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Goed naar dieren te kijken (observeren)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Te weten uit welke natuurlijke leefomgeving een dier komt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Te kijken naar de wilde soortgenoot</a:t>
            </a:r>
          </a:p>
          <a:p>
            <a:pPr marL="261937" lvl="1" indent="0">
              <a:buNone/>
            </a:pPr>
            <a:endParaRPr lang="nl-NL" dirty="0" smtClean="0"/>
          </a:p>
          <a:p>
            <a:r>
              <a:rPr lang="nl-NL" dirty="0" smtClean="0"/>
              <a:t>Elke diersoort heeft zijn eigen taal en gedragingen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 smtClean="0"/>
              <a:t>Ethologie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err="1" smtClean="0"/>
              <a:t>Gedrag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67951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1.3 </a:t>
            </a:r>
            <a:r>
              <a:rPr lang="en-US" sz="4000" dirty="0" err="1" smtClean="0"/>
              <a:t>Gedragsleer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57942" y="1690688"/>
            <a:ext cx="10395857" cy="44862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Gedrag kun je verdelen in:</a:t>
            </a:r>
          </a:p>
          <a:p>
            <a:r>
              <a:rPr lang="nl-NL" dirty="0" smtClean="0"/>
              <a:t>Aangeboren gedrag of instinctief gedrag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err="1" smtClean="0"/>
              <a:t>Soortspecifiek</a:t>
            </a:r>
            <a:r>
              <a:rPr lang="nl-NL" dirty="0" smtClean="0"/>
              <a:t> gedrag dat al is </a:t>
            </a:r>
            <a:r>
              <a:rPr lang="nl-NL" dirty="0" smtClean="0">
                <a:hlinkClick r:id="rId3"/>
              </a:rPr>
              <a:t>ingebouwd bij geboorte</a:t>
            </a:r>
            <a:endParaRPr lang="nl-NL" dirty="0" smtClean="0"/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Ook dieren die zonder soortgenoten opgroeien laten dit gedrag zien</a:t>
            </a:r>
          </a:p>
          <a:p>
            <a:r>
              <a:rPr lang="nl-NL" dirty="0" smtClean="0"/>
              <a:t>Aangeleerd gedrag of ervaringsgedrag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Gedrag dat is aangeleerd na het opdoen van ervaringen</a:t>
            </a:r>
          </a:p>
          <a:p>
            <a:r>
              <a:rPr lang="nl-NL" dirty="0" smtClean="0"/>
              <a:t>Geschoold gedrag of getraind gedrag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Gedrag dat een mens een dier heeft aangeleerd</a:t>
            </a:r>
          </a:p>
          <a:p>
            <a:pPr lvl="1" indent="-423863">
              <a:buFont typeface="Wingdings" panose="05000000000000000000" pitchFamily="2" charset="2"/>
              <a:buChar char="Ø"/>
            </a:pPr>
            <a:r>
              <a:rPr lang="nl-NL" dirty="0" smtClean="0"/>
              <a:t>Kan versterking/onderdrukking zijn van aangeboren of aangeleerd gedrag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 smtClean="0"/>
              <a:t>Ethologie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err="1" smtClean="0"/>
              <a:t>Gedrag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36610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r">
          <a:defRPr sz="1600" dirty="0" smtClean="0">
            <a:solidFill>
              <a:srgbClr val="1F9BDE"/>
            </a:solidFill>
            <a:latin typeface="DIN Condensed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Template Ontwikkelcentrum" id="{58AA8E0B-BC53-5947-8014-EFF79423B6D5}" vid="{65046F71-7F92-7648-9609-8E30722A779F}"/>
    </a:ext>
  </a:extLst>
</a:theme>
</file>

<file path=ppt/theme/theme2.xml><?xml version="1.0" encoding="utf-8"?>
<a:theme xmlns:a="http://schemas.openxmlformats.org/drawingml/2006/main" name="Aangepast ontwerp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 Ontwikkelcentrum</Template>
  <TotalTime>9</TotalTime>
  <Words>801</Words>
  <Application>Microsoft Office PowerPoint</Application>
  <PresentationFormat>Breedbeeld</PresentationFormat>
  <Paragraphs>175</Paragraphs>
  <Slides>17</Slides>
  <Notes>17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2</vt:i4>
      </vt:variant>
      <vt:variant>
        <vt:lpstr>Diatitels</vt:lpstr>
      </vt:variant>
      <vt:variant>
        <vt:i4>17</vt:i4>
      </vt:variant>
    </vt:vector>
  </HeadingPairs>
  <TitlesOfParts>
    <vt:vector size="25" baseType="lpstr">
      <vt:lpstr>Arial</vt:lpstr>
      <vt:lpstr>Avenir Book</vt:lpstr>
      <vt:lpstr>Calibri</vt:lpstr>
      <vt:lpstr>Calibri Light</vt:lpstr>
      <vt:lpstr>DIN Condensed</vt:lpstr>
      <vt:lpstr>Wingdings</vt:lpstr>
      <vt:lpstr>Office-thema</vt:lpstr>
      <vt:lpstr>Aangepast ontwerp</vt:lpstr>
      <vt:lpstr>Module Ethologie</vt:lpstr>
      <vt:lpstr>1.1 Opbouw </vt:lpstr>
      <vt:lpstr>1.1 Oriëntatie </vt:lpstr>
      <vt:lpstr>1.2 Prikkels</vt:lpstr>
      <vt:lpstr>1.2 Prikkels</vt:lpstr>
      <vt:lpstr>1.2 Prikkels</vt:lpstr>
      <vt:lpstr>1.3 Gedragsleer</vt:lpstr>
      <vt:lpstr>1.3 Gedragsleer</vt:lpstr>
      <vt:lpstr>1.3 Gedragsleer</vt:lpstr>
      <vt:lpstr>1.4 Gedragingen</vt:lpstr>
      <vt:lpstr>1.4 Gedragingen</vt:lpstr>
      <vt:lpstr>1.5 Gedragsonderzoek</vt:lpstr>
      <vt:lpstr>1.5 Gedragsonderzoek</vt:lpstr>
      <vt:lpstr>1.5 Gedragsonderzoek</vt:lpstr>
      <vt:lpstr>1.5 Gedragsonderzoek</vt:lpstr>
      <vt:lpstr>Opdracht</vt:lpstr>
      <vt:lpstr>1. Gedrag</vt:lpstr>
    </vt:vector>
  </TitlesOfParts>
  <Company>Corporate Desktop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Marian Oskam</dc:creator>
  <cp:lastModifiedBy>Janien Zissler</cp:lastModifiedBy>
  <cp:revision>45</cp:revision>
  <dcterms:created xsi:type="dcterms:W3CDTF">2018-01-29T13:04:35Z</dcterms:created>
  <dcterms:modified xsi:type="dcterms:W3CDTF">2019-08-29T11:43:46Z</dcterms:modified>
</cp:coreProperties>
</file>