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sldIdLst>
    <p:sldId id="277" r:id="rId5"/>
    <p:sldId id="257" r:id="rId6"/>
    <p:sldId id="281" r:id="rId7"/>
    <p:sldId id="258" r:id="rId8"/>
    <p:sldId id="279" r:id="rId9"/>
    <p:sldId id="283" r:id="rId10"/>
    <p:sldId id="284" r:id="rId11"/>
    <p:sldId id="289" r:id="rId12"/>
    <p:sldId id="285" r:id="rId13"/>
    <p:sldId id="286" r:id="rId14"/>
    <p:sldId id="290" r:id="rId15"/>
    <p:sldId id="287" r:id="rId16"/>
    <p:sldId id="291" r:id="rId17"/>
    <p:sldId id="288" r:id="rId18"/>
    <p:sldId id="292" r:id="rId19"/>
    <p:sldId id="274" r:id="rId20"/>
    <p:sldId id="300" r:id="rId21"/>
    <p:sldId id="280" r:id="rId22"/>
    <p:sldId id="294" r:id="rId23"/>
    <p:sldId id="297" r:id="rId24"/>
    <p:sldId id="301" r:id="rId25"/>
    <p:sldId id="302" r:id="rId26"/>
    <p:sldId id="303" r:id="rId27"/>
    <p:sldId id="305" r:id="rId2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Stijl, donker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Stijl, gemiddeld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Stijl, licht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Stijl, licht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ijl, thema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77372" autoAdjust="0"/>
  </p:normalViewPr>
  <p:slideViewPr>
    <p:cSldViewPr snapToGrid="0">
      <p:cViewPr varScale="1">
        <p:scale>
          <a:sx n="53" d="100"/>
          <a:sy n="53" d="100"/>
        </p:scale>
        <p:origin x="170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FBBB7-7F8C-4035-90BE-0DFA58E73D1F}" type="datetimeFigureOut">
              <a:rPr lang="nl-NL" smtClean="0"/>
              <a:t>29-8-2019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7FBF1-AD57-4CAE-ADAB-C79A0BAD9FFA}" type="slidenum">
              <a:rPr lang="nl-NL" smtClean="0"/>
              <a:t>‹nr.›</a:t>
            </a:fld>
            <a:endParaRPr lang="nl-NL"/>
          </a:p>
        </p:txBody>
      </p:sp>
    </p:spTree>
    <p:extLst>
      <p:ext uri="{BB962C8B-B14F-4D97-AF65-F5344CB8AC3E}">
        <p14:creationId xmlns:p14="http://schemas.microsoft.com/office/powerpoint/2010/main" val="847897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overgang tussen de huid en de klauwen/hoeven</a:t>
            </a:r>
            <a:r>
              <a:rPr lang="nl-NL" baseline="0" dirty="0" smtClean="0"/>
              <a:t> noem je de kroonrand. De hoornwand is de harde buiten laag van de klauwen/hoeven, die wordt gevormd vanaf de kroonrand. </a:t>
            </a:r>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10</a:t>
            </a:fld>
            <a:endParaRPr lang="nl-NL"/>
          </a:p>
        </p:txBody>
      </p:sp>
    </p:spTree>
    <p:extLst>
      <p:ext uri="{BB962C8B-B14F-4D97-AF65-F5344CB8AC3E}">
        <p14:creationId xmlns:p14="http://schemas.microsoft.com/office/powerpoint/2010/main" val="3984367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Gedrag is alles wat een dier doet. Een hond kan eten, zitten, zwemmen, blaffen, geuren verspreiden, kwispelen, spelen. Al deze eigenschappen behoren tot het gedrag. Wat een hond ook doet, hij vertoont altijd gedrag! Gedrag is specifiek zowel voor de diersoort als voor het individu. Waarnemingen van gedrag moeten zorgvuldig en objectief worden omschreven. Met objectief wordt bedoeld dat er alleen wordt beschreven wat er wordt waargenomen. Bijvoorbeeld: “De hond gromt en ontbloot zijn tanden”. Deze zin beschrijft alleen wat wordt waargenomen.</a:t>
            </a:r>
          </a:p>
          <a:p>
            <a:r>
              <a:rPr lang="nl-NL" sz="1200" kern="1200" dirty="0" smtClean="0">
                <a:solidFill>
                  <a:schemeClr val="tx1"/>
                </a:solidFill>
                <a:effectLst/>
                <a:latin typeface="+mn-lt"/>
                <a:ea typeface="+mn-ea"/>
                <a:cs typeface="+mn-cs"/>
              </a:rPr>
              <a:t>Subjectief is bijvoorbeeld: “De hond is boos”. Deze zin geeft uitleg waarvan je niet weet of het wel waar is. Mensen kunnen namelijk helemaal niet weten wat hond voelt. </a:t>
            </a:r>
          </a:p>
          <a:p>
            <a:endParaRPr lang="nl-NL" dirty="0"/>
          </a:p>
        </p:txBody>
      </p:sp>
      <p:sp>
        <p:nvSpPr>
          <p:cNvPr id="4" name="Tijdelijke aanduiding voor dianummer 3"/>
          <p:cNvSpPr>
            <a:spLocks noGrp="1"/>
          </p:cNvSpPr>
          <p:nvPr>
            <p:ph type="sldNum" sz="quarter" idx="10"/>
          </p:nvPr>
        </p:nvSpPr>
        <p:spPr/>
        <p:txBody>
          <a:bodyPr/>
          <a:lstStyle/>
          <a:p>
            <a:fld id="{04A05619-41F7-4EEC-8050-3D63FDF97D4E}" type="slidenum">
              <a:rPr lang="nl-NL" smtClean="0"/>
              <a:t>19</a:t>
            </a:fld>
            <a:endParaRPr lang="nl-NL"/>
          </a:p>
        </p:txBody>
      </p:sp>
    </p:spTree>
    <p:extLst>
      <p:ext uri="{BB962C8B-B14F-4D97-AF65-F5344CB8AC3E}">
        <p14:creationId xmlns:p14="http://schemas.microsoft.com/office/powerpoint/2010/main" val="4190373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4A05619-41F7-4EEC-8050-3D63FDF97D4E}" type="slidenum">
              <a:rPr lang="nl-NL" smtClean="0"/>
              <a:t>20</a:t>
            </a:fld>
            <a:endParaRPr lang="nl-NL"/>
          </a:p>
        </p:txBody>
      </p:sp>
    </p:spTree>
    <p:extLst>
      <p:ext uri="{BB962C8B-B14F-4D97-AF65-F5344CB8AC3E}">
        <p14:creationId xmlns:p14="http://schemas.microsoft.com/office/powerpoint/2010/main" val="24371592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nl-NL" smtClean="0"/>
              <a:t>Klik om de stijl te bewerken</a:t>
            </a:r>
            <a:endParaRPr lang="nl-NL" dirty="0"/>
          </a:p>
        </p:txBody>
      </p:sp>
      <p:sp>
        <p:nvSpPr>
          <p:cNvPr id="3" name="Ond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a:noFill/>
        </p:spPr>
        <p:txBody>
          <a:body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9709162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443270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356808142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angepaste indeling">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4444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228600" indent="-228600">
              <a:buFontTx/>
              <a:buBlip>
                <a:blip r:embed="rId3"/>
              </a:buBlip>
              <a:defRPr/>
            </a:lvl1pPr>
            <a:lvl2pPr marL="685800" indent="-228600">
              <a:buFontTx/>
              <a:buBlip>
                <a:blip r:embed="rId3"/>
              </a:buBlip>
              <a:defRPr/>
            </a:lvl2pPr>
            <a:lvl3pPr marL="1143000" indent="-228600">
              <a:buFontTx/>
              <a:buBlip>
                <a:blip r:embed="rId3"/>
              </a:buBlip>
              <a:defRPr/>
            </a:lvl3pPr>
            <a:lvl4pPr marL="1600200" indent="-228600">
              <a:buFontTx/>
              <a:buBlip>
                <a:blip r:embed="rId3"/>
              </a:buBlip>
              <a:defRPr/>
            </a:lvl4pPr>
            <a:lvl5pPr marL="2057400" indent="-228600">
              <a:buFontTx/>
              <a:buBlip>
                <a:blip r:embed="rId3"/>
              </a:buBlip>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4020409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normAutofit/>
          </a:bodyPr>
          <a:lstStyle>
            <a:lvl1pPr>
              <a:defRPr sz="3600" b="1">
                <a:solidFill>
                  <a:schemeClr val="accent6">
                    <a:lumMod val="75000"/>
                  </a:schemeClr>
                </a:solidFill>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7271970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lvl2pPr marL="685800" indent="-228600">
              <a:buFont typeface="Wingdings" panose="05000000000000000000" pitchFamily="2" charset="2"/>
              <a:buChar char="Ø"/>
              <a:defRPr/>
            </a:lvl2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66E7BF-1B43-4560-9C11-4E36536E79C0}" type="datetimeFigureOut">
              <a:rPr lang="nl-NL" smtClean="0"/>
              <a:t>29-8-2019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081910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66E7BF-1B43-4560-9C11-4E36536E79C0}" type="datetimeFigureOut">
              <a:rPr lang="nl-NL" smtClean="0"/>
              <a:t>29-8-2019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67057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66E7BF-1B43-4560-9C11-4E36536E79C0}" type="datetimeFigureOut">
              <a:rPr lang="nl-NL" smtClean="0"/>
              <a:t>29-8-2019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89429566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eeg">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66E7BF-1B43-4560-9C11-4E36536E79C0}" type="datetimeFigureOut">
              <a:rPr lang="nl-NL" smtClean="0"/>
              <a:t>29-8-2019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C5BEDD1-4FC0-4651-8894-C55E6A89B39A}" type="slidenum">
              <a:rPr lang="nl-NL" smtClean="0"/>
              <a:t>‹nr.›</a:t>
            </a:fld>
            <a:endParaRPr lang="nl-NL"/>
          </a:p>
        </p:txBody>
      </p:sp>
      <p:sp>
        <p:nvSpPr>
          <p:cNvPr id="6" name="Tijdelijke aanduiding voor tekst 5"/>
          <p:cNvSpPr>
            <a:spLocks noGrp="1"/>
          </p:cNvSpPr>
          <p:nvPr>
            <p:ph type="body" sz="quarter" idx="13"/>
          </p:nvPr>
        </p:nvSpPr>
        <p:spPr>
          <a:xfrm>
            <a:off x="778669" y="989014"/>
            <a:ext cx="7561660" cy="4941887"/>
          </a:xfrm>
          <a:noFill/>
        </p:spPr>
        <p:txBody>
          <a:bodyPr>
            <a:normAutofit/>
          </a:bodyPr>
          <a:lstStyle>
            <a:lvl1pPr marL="0" indent="0">
              <a:buNone/>
              <a:defRPr sz="6000" b="1">
                <a:latin typeface="Arial" panose="020B0604020202020204" pitchFamily="34" charset="0"/>
                <a:cs typeface="Arial" panose="020B0604020202020204" pitchFamily="34" charset="0"/>
              </a:defRPr>
            </a:lvl1pPr>
          </a:lstStyle>
          <a:p>
            <a:pPr lvl="0"/>
            <a:r>
              <a:rPr lang="nl-NL" smtClean="0"/>
              <a:t>Klik om de modelstijlen te bewerken</a:t>
            </a:r>
          </a:p>
        </p:txBody>
      </p:sp>
    </p:spTree>
    <p:extLst>
      <p:ext uri="{BB962C8B-B14F-4D97-AF65-F5344CB8AC3E}">
        <p14:creationId xmlns:p14="http://schemas.microsoft.com/office/powerpoint/2010/main" val="26077049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29-8-2019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755992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29-8-2019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3045173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66E7BF-1B43-4560-9C11-4E36536E79C0}" type="datetimeFigureOut">
              <a:rPr lang="nl-NL" smtClean="0"/>
              <a:t>29-8-2019</a:t>
            </a:fld>
            <a:endParaRPr lang="nl-NL"/>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BEDD1-4FC0-4651-8894-C55E6A89B39A}" type="slidenum">
              <a:rPr lang="nl-NL" smtClean="0"/>
              <a:t>‹nr.›</a:t>
            </a:fld>
            <a:endParaRPr lang="nl-NL"/>
          </a:p>
        </p:txBody>
      </p:sp>
    </p:spTree>
    <p:extLst>
      <p:ext uri="{BB962C8B-B14F-4D97-AF65-F5344CB8AC3E}">
        <p14:creationId xmlns:p14="http://schemas.microsoft.com/office/powerpoint/2010/main" val="2240003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youtube.com/watch?v=4pQVNHN86Oo"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63562" y="1825625"/>
            <a:ext cx="5616875" cy="2809395"/>
          </a:xfrm>
        </p:spPr>
        <p:txBody>
          <a:bodyPr/>
          <a:lstStyle/>
          <a:p>
            <a:pPr algn="ctr"/>
            <a:r>
              <a:rPr lang="nl-NL" dirty="0" smtClean="0"/>
              <a:t>Samenvatting gedrag en gezondheid les 1</a:t>
            </a:r>
            <a:endParaRPr lang="nl-NL" dirty="0"/>
          </a:p>
        </p:txBody>
      </p:sp>
    </p:spTree>
    <p:extLst>
      <p:ext uri="{BB962C8B-B14F-4D97-AF65-F5344CB8AC3E}">
        <p14:creationId xmlns:p14="http://schemas.microsoft.com/office/powerpoint/2010/main" val="36507258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Overige structuren </a:t>
            </a:r>
            <a:endParaRPr lang="nl-NL" b="1" dirty="0"/>
          </a:p>
        </p:txBody>
      </p:sp>
      <p:sp>
        <p:nvSpPr>
          <p:cNvPr id="3" name="Tijdelijke aanduiding voor inhoud 2"/>
          <p:cNvSpPr>
            <a:spLocks noGrp="1"/>
          </p:cNvSpPr>
          <p:nvPr>
            <p:ph idx="1"/>
          </p:nvPr>
        </p:nvSpPr>
        <p:spPr>
          <a:xfrm>
            <a:off x="628650" y="1825624"/>
            <a:ext cx="7886700" cy="5032375"/>
          </a:xfrm>
        </p:spPr>
        <p:txBody>
          <a:bodyPr>
            <a:normAutofit fontScale="92500" lnSpcReduction="20000"/>
          </a:bodyPr>
          <a:lstStyle/>
          <a:p>
            <a:r>
              <a:rPr lang="nl-NL" dirty="0" smtClean="0"/>
              <a:t> Nagels, zoolkussentjes en neusspiegel </a:t>
            </a:r>
          </a:p>
          <a:p>
            <a:r>
              <a:rPr lang="nl-NL" dirty="0" smtClean="0"/>
              <a:t> Nagels (rond): </a:t>
            </a:r>
          </a:p>
          <a:p>
            <a:pPr lvl="1"/>
            <a:r>
              <a:rPr lang="nl-NL" dirty="0" smtClean="0"/>
              <a:t>Vooral opperhuid</a:t>
            </a:r>
          </a:p>
          <a:p>
            <a:pPr lvl="1"/>
            <a:r>
              <a:rPr lang="nl-NL" dirty="0" smtClean="0"/>
              <a:t>Veel keratine </a:t>
            </a:r>
            <a:r>
              <a:rPr lang="nl-NL" dirty="0" smtClean="0">
                <a:sym typeface="Wingdings" panose="05000000000000000000" pitchFamily="2" charset="2"/>
              </a:rPr>
              <a:t> hard </a:t>
            </a:r>
          </a:p>
          <a:p>
            <a:pPr lvl="1"/>
            <a:r>
              <a:rPr lang="nl-NL" dirty="0" smtClean="0"/>
              <a:t>Pigment </a:t>
            </a:r>
          </a:p>
          <a:p>
            <a:pPr lvl="1"/>
            <a:r>
              <a:rPr lang="nl-NL" dirty="0" smtClean="0"/>
              <a:t>“het leven”</a:t>
            </a:r>
          </a:p>
          <a:p>
            <a:pPr lvl="1"/>
            <a:r>
              <a:rPr lang="nl-NL" dirty="0"/>
              <a:t> </a:t>
            </a:r>
            <a:r>
              <a:rPr lang="nl-NL" dirty="0" smtClean="0"/>
              <a:t>huidraden heten nagelbed </a:t>
            </a:r>
          </a:p>
          <a:p>
            <a:pPr lvl="1"/>
            <a:r>
              <a:rPr lang="nl-NL" dirty="0" smtClean="0"/>
              <a:t>Nagelhulsje </a:t>
            </a:r>
          </a:p>
          <a:p>
            <a:pPr lvl="1"/>
            <a:r>
              <a:rPr lang="nl-NL" dirty="0" smtClean="0"/>
              <a:t>Bij sommige dieren verbonden met pezen (kat)</a:t>
            </a:r>
          </a:p>
          <a:p>
            <a:r>
              <a:rPr lang="nl-NL" dirty="0" smtClean="0"/>
              <a:t> Zoolkussentjes</a:t>
            </a:r>
          </a:p>
          <a:p>
            <a:pPr lvl="1"/>
            <a:r>
              <a:rPr lang="nl-NL" dirty="0" smtClean="0"/>
              <a:t>Verdikkingen van de hoornlaag</a:t>
            </a:r>
          </a:p>
          <a:p>
            <a:pPr lvl="1"/>
            <a:r>
              <a:rPr lang="nl-NL" dirty="0" smtClean="0"/>
              <a:t>Vet</a:t>
            </a:r>
          </a:p>
          <a:p>
            <a:pPr lvl="1"/>
            <a:r>
              <a:rPr lang="nl-NL" dirty="0" smtClean="0"/>
              <a:t>Beschermd tegen trauma en afslijting </a:t>
            </a:r>
          </a:p>
          <a:p>
            <a:pPr lvl="1"/>
            <a:r>
              <a:rPr lang="nl-NL" dirty="0" smtClean="0"/>
              <a:t>Veel pigment </a:t>
            </a:r>
          </a:p>
          <a:p>
            <a:pPr lvl="1"/>
            <a:r>
              <a:rPr lang="nl-NL" dirty="0" smtClean="0"/>
              <a:t>Oude = dikker en grover van structuur</a:t>
            </a:r>
          </a:p>
        </p:txBody>
      </p:sp>
      <p:pic>
        <p:nvPicPr>
          <p:cNvPr id="4" name="Afbeelding 3"/>
          <p:cNvPicPr>
            <a:picLocks noChangeAspect="1"/>
          </p:cNvPicPr>
          <p:nvPr/>
        </p:nvPicPr>
        <p:blipFill rotWithShape="1">
          <a:blip r:embed="rId3"/>
          <a:srcRect l="7302" t="23172" r="56896" b="28715"/>
          <a:stretch/>
        </p:blipFill>
        <p:spPr>
          <a:xfrm>
            <a:off x="6198216" y="1949481"/>
            <a:ext cx="2945784" cy="2225704"/>
          </a:xfrm>
          <a:prstGeom prst="rect">
            <a:avLst/>
          </a:prstGeom>
        </p:spPr>
      </p:pic>
    </p:spTree>
    <p:extLst>
      <p:ext uri="{BB962C8B-B14F-4D97-AF65-F5344CB8AC3E}">
        <p14:creationId xmlns:p14="http://schemas.microsoft.com/office/powerpoint/2010/main" val="4001379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Overige structuren </a:t>
            </a:r>
          </a:p>
        </p:txBody>
      </p:sp>
      <p:sp>
        <p:nvSpPr>
          <p:cNvPr id="3" name="Tijdelijke aanduiding voor inhoud 2"/>
          <p:cNvSpPr>
            <a:spLocks noGrp="1"/>
          </p:cNvSpPr>
          <p:nvPr>
            <p:ph idx="1"/>
          </p:nvPr>
        </p:nvSpPr>
        <p:spPr/>
        <p:txBody>
          <a:bodyPr>
            <a:normAutofit fontScale="92500" lnSpcReduction="10000"/>
          </a:bodyPr>
          <a:lstStyle/>
          <a:p>
            <a:r>
              <a:rPr lang="nl-NL" dirty="0"/>
              <a:t>Hoefdieren </a:t>
            </a:r>
          </a:p>
          <a:p>
            <a:pPr lvl="1"/>
            <a:r>
              <a:rPr lang="nl-NL" dirty="0"/>
              <a:t>Anders </a:t>
            </a:r>
            <a:r>
              <a:rPr lang="nl-NL" dirty="0">
                <a:sym typeface="Wingdings" panose="05000000000000000000" pitchFamily="2" charset="2"/>
              </a:rPr>
              <a:t> Klauwen </a:t>
            </a:r>
          </a:p>
          <a:p>
            <a:pPr lvl="1"/>
            <a:r>
              <a:rPr lang="nl-NL" dirty="0">
                <a:sym typeface="Wingdings" panose="05000000000000000000" pitchFamily="2" charset="2"/>
              </a:rPr>
              <a:t>Kroonrand </a:t>
            </a:r>
          </a:p>
          <a:p>
            <a:pPr lvl="1"/>
            <a:r>
              <a:rPr lang="nl-NL" dirty="0">
                <a:sym typeface="Wingdings" panose="05000000000000000000" pitchFamily="2" charset="2"/>
              </a:rPr>
              <a:t>Hoornwand </a:t>
            </a:r>
          </a:p>
          <a:p>
            <a:pPr lvl="1"/>
            <a:r>
              <a:rPr lang="nl-NL" dirty="0">
                <a:sym typeface="Wingdings" panose="05000000000000000000" pitchFamily="2" charset="2"/>
              </a:rPr>
              <a:t>Zool ondersteuning van de lederhuid</a:t>
            </a:r>
          </a:p>
          <a:p>
            <a:pPr lvl="1"/>
            <a:r>
              <a:rPr lang="nl-NL" dirty="0">
                <a:sym typeface="Wingdings" panose="05000000000000000000" pitchFamily="2" charset="2"/>
              </a:rPr>
              <a:t>Witte lijn </a:t>
            </a:r>
            <a:endParaRPr lang="nl-NL" dirty="0"/>
          </a:p>
          <a:p>
            <a:r>
              <a:rPr lang="nl-NL" dirty="0"/>
              <a:t>Neusspiegel: </a:t>
            </a:r>
          </a:p>
          <a:p>
            <a:pPr lvl="1"/>
            <a:r>
              <a:rPr lang="nl-NL" dirty="0"/>
              <a:t>Lijkt op zoolkussen </a:t>
            </a:r>
          </a:p>
          <a:p>
            <a:pPr lvl="1"/>
            <a:r>
              <a:rPr lang="nl-NL" dirty="0"/>
              <a:t>Pigment, dikke hoornlaag en onderhuids vet</a:t>
            </a:r>
          </a:p>
          <a:p>
            <a:pPr lvl="1"/>
            <a:r>
              <a:rPr lang="nl-NL" dirty="0"/>
              <a:t>Goed doorbloed en pijnzenuwen </a:t>
            </a:r>
          </a:p>
          <a:p>
            <a:pPr lvl="1"/>
            <a:r>
              <a:rPr lang="nl-NL" dirty="0"/>
              <a:t>“vingerafdrukken” op de neus door de groeven in de neusspiegel</a:t>
            </a:r>
          </a:p>
          <a:p>
            <a:endParaRPr lang="nl-NL" dirty="0"/>
          </a:p>
        </p:txBody>
      </p:sp>
      <p:pic>
        <p:nvPicPr>
          <p:cNvPr id="4" name="Afbeelding 3"/>
          <p:cNvPicPr>
            <a:picLocks noChangeAspect="1"/>
          </p:cNvPicPr>
          <p:nvPr/>
        </p:nvPicPr>
        <p:blipFill rotWithShape="1">
          <a:blip r:embed="rId2"/>
          <a:srcRect l="7037" t="22759" r="57293" b="28421"/>
          <a:stretch/>
        </p:blipFill>
        <p:spPr>
          <a:xfrm>
            <a:off x="5115423" y="0"/>
            <a:ext cx="4028577" cy="3100058"/>
          </a:xfrm>
          <a:prstGeom prst="rect">
            <a:avLst/>
          </a:prstGeom>
        </p:spPr>
      </p:pic>
    </p:spTree>
    <p:extLst>
      <p:ext uri="{BB962C8B-B14F-4D97-AF65-F5344CB8AC3E}">
        <p14:creationId xmlns:p14="http://schemas.microsoft.com/office/powerpoint/2010/main" val="387917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Klieren </a:t>
            </a:r>
            <a:endParaRPr lang="nl-NL" b="1" dirty="0"/>
          </a:p>
        </p:txBody>
      </p:sp>
      <p:sp>
        <p:nvSpPr>
          <p:cNvPr id="3" name="Tijdelijke aanduiding voor inhoud 2"/>
          <p:cNvSpPr>
            <a:spLocks noGrp="1"/>
          </p:cNvSpPr>
          <p:nvPr>
            <p:ph idx="1"/>
          </p:nvPr>
        </p:nvSpPr>
        <p:spPr/>
        <p:txBody>
          <a:bodyPr>
            <a:normAutofit fontScale="77500" lnSpcReduction="20000"/>
          </a:bodyPr>
          <a:lstStyle/>
          <a:p>
            <a:r>
              <a:rPr lang="nl-NL" dirty="0" smtClean="0"/>
              <a:t>Klieren: orgaan, produceert of transporteert stoffen. </a:t>
            </a:r>
          </a:p>
          <a:p>
            <a:r>
              <a:rPr lang="nl-NL" dirty="0" smtClean="0"/>
              <a:t>Zweetklieren: water/zout, verdamping zorgt voor verkoeling, voetzooltjes </a:t>
            </a:r>
          </a:p>
          <a:p>
            <a:r>
              <a:rPr lang="nl-NL" dirty="0" smtClean="0"/>
              <a:t>Talgklieren: haarzakjes, hormonen talgproductie, bescherming tegen micro-organismen en geurcommunicatie en herkenning, vet (soepel en waterafstotend)</a:t>
            </a:r>
          </a:p>
          <a:p>
            <a:r>
              <a:rPr lang="nl-NL" dirty="0" smtClean="0"/>
              <a:t>Staartklieren: staartwortel, extra talg- en zweetklieren, stuggere en dikkere haren</a:t>
            </a:r>
          </a:p>
          <a:p>
            <a:r>
              <a:rPr lang="nl-NL" dirty="0" smtClean="0"/>
              <a:t>Anaalklieren: ontlasting, territorium, gevaar</a:t>
            </a:r>
          </a:p>
          <a:p>
            <a:pPr marL="0" indent="0">
              <a:buNone/>
            </a:pPr>
            <a:endParaRPr lang="nl-NL" dirty="0" smtClean="0"/>
          </a:p>
          <a:p>
            <a:r>
              <a:rPr lang="nl-NL" dirty="0" smtClean="0"/>
              <a:t>Melkkieren: tepels, melkkanaaltjes, bij mannelijke dieren niet ontwikkeld. </a:t>
            </a:r>
          </a:p>
          <a:p>
            <a:r>
              <a:rPr lang="nl-NL" dirty="0" smtClean="0"/>
              <a:t>Bijzondere klieren:  slijmklieren, stuitklier, geur- of reukklieren</a:t>
            </a:r>
            <a:endParaRPr lang="nl-NL" dirty="0"/>
          </a:p>
        </p:txBody>
      </p:sp>
    </p:spTree>
    <p:extLst>
      <p:ext uri="{BB962C8B-B14F-4D97-AF65-F5344CB8AC3E}">
        <p14:creationId xmlns:p14="http://schemas.microsoft.com/office/powerpoint/2010/main" val="1059446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srcRect l="7199" t="22277" r="57133" b="28954"/>
          <a:stretch/>
        </p:blipFill>
        <p:spPr>
          <a:xfrm>
            <a:off x="628650" y="365126"/>
            <a:ext cx="7401691" cy="5690055"/>
          </a:xfrm>
          <a:prstGeom prst="rect">
            <a:avLst/>
          </a:prstGeom>
        </p:spPr>
      </p:pic>
    </p:spTree>
    <p:extLst>
      <p:ext uri="{BB962C8B-B14F-4D97-AF65-F5344CB8AC3E}">
        <p14:creationId xmlns:p14="http://schemas.microsoft.com/office/powerpoint/2010/main" val="1428941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Haren, schubben en veren </a:t>
            </a:r>
            <a:endParaRPr lang="nl-NL" b="1" dirty="0"/>
          </a:p>
        </p:txBody>
      </p:sp>
      <p:sp>
        <p:nvSpPr>
          <p:cNvPr id="3" name="Tijdelijke aanduiding voor inhoud 2"/>
          <p:cNvSpPr>
            <a:spLocks noGrp="1"/>
          </p:cNvSpPr>
          <p:nvPr>
            <p:ph idx="1"/>
          </p:nvPr>
        </p:nvSpPr>
        <p:spPr>
          <a:xfrm>
            <a:off x="628650" y="1690689"/>
            <a:ext cx="7886700" cy="4351338"/>
          </a:xfrm>
        </p:spPr>
        <p:txBody>
          <a:bodyPr>
            <a:normAutofit/>
          </a:bodyPr>
          <a:lstStyle/>
          <a:p>
            <a:r>
              <a:rPr lang="nl-NL" dirty="0" smtClean="0"/>
              <a:t> Huidbedekking: haren, schubben, veren, niks</a:t>
            </a:r>
          </a:p>
          <a:p>
            <a:r>
              <a:rPr lang="nl-NL" dirty="0"/>
              <a:t> </a:t>
            </a:r>
            <a:r>
              <a:rPr lang="nl-NL" dirty="0" smtClean="0"/>
              <a:t>Niks: walvissen en dolfijnen </a:t>
            </a:r>
          </a:p>
          <a:p>
            <a:r>
              <a:rPr lang="nl-NL" dirty="0" smtClean="0"/>
              <a:t> Haren: lederhuid, delen v/d kiemlaag, spier aan de haar</a:t>
            </a:r>
          </a:p>
          <a:p>
            <a:pPr lvl="1"/>
            <a:r>
              <a:rPr lang="nl-NL" dirty="0" smtClean="0"/>
              <a:t>Primaire haren (</a:t>
            </a:r>
            <a:r>
              <a:rPr lang="nl-NL" dirty="0" err="1" smtClean="0"/>
              <a:t>bovenvacht</a:t>
            </a:r>
            <a:r>
              <a:rPr lang="nl-NL" dirty="0" smtClean="0"/>
              <a:t> )</a:t>
            </a:r>
          </a:p>
          <a:p>
            <a:pPr lvl="1"/>
            <a:r>
              <a:rPr lang="nl-NL" dirty="0" smtClean="0"/>
              <a:t>Secundaire haren (</a:t>
            </a:r>
            <a:r>
              <a:rPr lang="nl-NL" dirty="0" err="1" smtClean="0"/>
              <a:t>ondervacht</a:t>
            </a:r>
            <a:r>
              <a:rPr lang="nl-NL" dirty="0" smtClean="0"/>
              <a:t>)</a:t>
            </a:r>
          </a:p>
          <a:p>
            <a:pPr lvl="1"/>
            <a:r>
              <a:rPr lang="nl-NL" dirty="0" smtClean="0"/>
              <a:t>Tastharen (sinusharen) </a:t>
            </a:r>
          </a:p>
        </p:txBody>
      </p:sp>
      <p:pic>
        <p:nvPicPr>
          <p:cNvPr id="5" name="Afbeelding 4"/>
          <p:cNvPicPr>
            <a:picLocks noChangeAspect="1"/>
          </p:cNvPicPr>
          <p:nvPr/>
        </p:nvPicPr>
        <p:blipFill rotWithShape="1">
          <a:blip r:embed="rId2"/>
          <a:srcRect l="7037" t="23407" r="56763" b="28243"/>
          <a:stretch/>
        </p:blipFill>
        <p:spPr>
          <a:xfrm>
            <a:off x="0" y="4727275"/>
            <a:ext cx="3000183" cy="2252885"/>
          </a:xfrm>
          <a:prstGeom prst="rect">
            <a:avLst/>
          </a:prstGeom>
        </p:spPr>
      </p:pic>
      <p:pic>
        <p:nvPicPr>
          <p:cNvPr id="6" name="Afbeelding 5"/>
          <p:cNvPicPr>
            <a:picLocks noChangeAspect="1"/>
          </p:cNvPicPr>
          <p:nvPr/>
        </p:nvPicPr>
        <p:blipFill rotWithShape="1">
          <a:blip r:embed="rId3"/>
          <a:srcRect l="7171" t="22936" r="57028" b="28479"/>
          <a:stretch/>
        </p:blipFill>
        <p:spPr>
          <a:xfrm>
            <a:off x="5520906" y="4148586"/>
            <a:ext cx="3623094" cy="2764287"/>
          </a:xfrm>
          <a:prstGeom prst="rect">
            <a:avLst/>
          </a:prstGeom>
        </p:spPr>
      </p:pic>
    </p:spTree>
    <p:extLst>
      <p:ext uri="{BB962C8B-B14F-4D97-AF65-F5344CB8AC3E}">
        <p14:creationId xmlns:p14="http://schemas.microsoft.com/office/powerpoint/2010/main" val="1523430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Haren, schubben en veren </a:t>
            </a:r>
          </a:p>
        </p:txBody>
      </p:sp>
      <p:sp>
        <p:nvSpPr>
          <p:cNvPr id="3" name="Tijdelijke aanduiding voor inhoud 2"/>
          <p:cNvSpPr>
            <a:spLocks noGrp="1"/>
          </p:cNvSpPr>
          <p:nvPr>
            <p:ph idx="1"/>
          </p:nvPr>
        </p:nvSpPr>
        <p:spPr/>
        <p:txBody>
          <a:bodyPr>
            <a:normAutofit fontScale="92500" lnSpcReduction="10000"/>
          </a:bodyPr>
          <a:lstStyle/>
          <a:p>
            <a:r>
              <a:rPr lang="nl-NL" dirty="0"/>
              <a:t> Schubben en schilden</a:t>
            </a:r>
          </a:p>
          <a:p>
            <a:pPr lvl="1"/>
            <a:r>
              <a:rPr lang="nl-NL" dirty="0"/>
              <a:t>Verhoorde huid. </a:t>
            </a:r>
          </a:p>
          <a:p>
            <a:pPr lvl="1"/>
            <a:r>
              <a:rPr lang="nl-NL" dirty="0"/>
              <a:t>Schubben: dakpansgewijs </a:t>
            </a:r>
          </a:p>
          <a:p>
            <a:pPr lvl="1"/>
            <a:r>
              <a:rPr lang="nl-NL" dirty="0"/>
              <a:t>Schild: buik- en rugpantser vergroeid met skelet via beenplaten</a:t>
            </a:r>
          </a:p>
          <a:p>
            <a:r>
              <a:rPr lang="nl-NL" dirty="0"/>
              <a:t>Veren </a:t>
            </a:r>
          </a:p>
          <a:p>
            <a:pPr lvl="1"/>
            <a:r>
              <a:rPr lang="nl-NL" dirty="0"/>
              <a:t>Dunne huid</a:t>
            </a:r>
          </a:p>
          <a:p>
            <a:pPr lvl="1"/>
            <a:r>
              <a:rPr lang="nl-NL" dirty="0"/>
              <a:t>Dons</a:t>
            </a:r>
          </a:p>
          <a:p>
            <a:pPr lvl="1"/>
            <a:r>
              <a:rPr lang="nl-NL" dirty="0"/>
              <a:t>Dekveren </a:t>
            </a:r>
          </a:p>
          <a:p>
            <a:pPr lvl="1"/>
            <a:r>
              <a:rPr lang="nl-NL" dirty="0"/>
              <a:t>Slagpennen </a:t>
            </a:r>
          </a:p>
          <a:p>
            <a:pPr lvl="1"/>
            <a:r>
              <a:rPr lang="nl-NL" dirty="0"/>
              <a:t>Staartpennen</a:t>
            </a:r>
          </a:p>
          <a:p>
            <a:pPr lvl="1"/>
            <a:r>
              <a:rPr lang="nl-NL" dirty="0"/>
              <a:t>Rui </a:t>
            </a:r>
          </a:p>
        </p:txBody>
      </p:sp>
    </p:spTree>
    <p:extLst>
      <p:ext uri="{BB962C8B-B14F-4D97-AF65-F5344CB8AC3E}">
        <p14:creationId xmlns:p14="http://schemas.microsoft.com/office/powerpoint/2010/main" val="19266595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Afsluiting </a:t>
            </a:r>
            <a:endParaRPr lang="nl-NL" b="1" dirty="0"/>
          </a:p>
        </p:txBody>
      </p:sp>
      <p:sp>
        <p:nvSpPr>
          <p:cNvPr id="3" name="Tijdelijke aanduiding voor inhoud 2"/>
          <p:cNvSpPr>
            <a:spLocks noGrp="1"/>
          </p:cNvSpPr>
          <p:nvPr>
            <p:ph idx="1"/>
          </p:nvPr>
        </p:nvSpPr>
        <p:spPr/>
        <p:txBody>
          <a:bodyPr/>
          <a:lstStyle/>
          <a:p>
            <a:r>
              <a:rPr lang="nl-NL" dirty="0" smtClean="0"/>
              <a:t> Wat heb je deze les geleerd?</a:t>
            </a:r>
          </a:p>
          <a:p>
            <a:r>
              <a:rPr lang="nl-NL" dirty="0" smtClean="0"/>
              <a:t> Wat vond je leuk?</a:t>
            </a:r>
          </a:p>
          <a:p>
            <a:r>
              <a:rPr lang="nl-NL" dirty="0"/>
              <a:t> </a:t>
            </a:r>
            <a:r>
              <a:rPr lang="nl-NL" dirty="0" smtClean="0"/>
              <a:t>Wat vond je minder leuk?</a:t>
            </a:r>
            <a:endParaRPr lang="nl-NL" dirty="0"/>
          </a:p>
        </p:txBody>
      </p:sp>
    </p:spTree>
    <p:extLst>
      <p:ext uri="{BB962C8B-B14F-4D97-AF65-F5344CB8AC3E}">
        <p14:creationId xmlns:p14="http://schemas.microsoft.com/office/powerpoint/2010/main" val="25806533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Lesindeling </a:t>
            </a:r>
            <a:endParaRPr lang="nl-NL" dirty="0"/>
          </a:p>
        </p:txBody>
      </p:sp>
      <p:sp>
        <p:nvSpPr>
          <p:cNvPr id="3" name="Tijdelijke aanduiding voor inhoud 2"/>
          <p:cNvSpPr>
            <a:spLocks noGrp="1"/>
          </p:cNvSpPr>
          <p:nvPr>
            <p:ph idx="1"/>
          </p:nvPr>
        </p:nvSpPr>
        <p:spPr/>
        <p:txBody>
          <a:bodyPr/>
          <a:lstStyle/>
          <a:p>
            <a:r>
              <a:rPr lang="nl-NL" dirty="0" smtClean="0"/>
              <a:t> Uitleg theorie: gedrag</a:t>
            </a:r>
          </a:p>
          <a:p>
            <a:r>
              <a:rPr lang="nl-NL" dirty="0"/>
              <a:t> </a:t>
            </a:r>
            <a:r>
              <a:rPr lang="nl-NL" dirty="0" smtClean="0"/>
              <a:t>Opdrachten </a:t>
            </a:r>
          </a:p>
          <a:p>
            <a:r>
              <a:rPr lang="nl-NL" dirty="0" smtClean="0"/>
              <a:t> Afsluiten les</a:t>
            </a:r>
            <a:endParaRPr lang="nl-NL" dirty="0"/>
          </a:p>
        </p:txBody>
      </p:sp>
    </p:spTree>
    <p:extLst>
      <p:ext uri="{BB962C8B-B14F-4D97-AF65-F5344CB8AC3E}">
        <p14:creationId xmlns:p14="http://schemas.microsoft.com/office/powerpoint/2010/main" val="7601500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Gedrag: Wat </a:t>
            </a:r>
            <a:r>
              <a:rPr lang="nl-NL" dirty="0"/>
              <a:t>is gedrag: oorzaken van gedrag, prikkels</a:t>
            </a:r>
          </a:p>
        </p:txBody>
      </p:sp>
      <p:sp>
        <p:nvSpPr>
          <p:cNvPr id="3" name="Tijdelijke aanduiding voor inhoud 2"/>
          <p:cNvSpPr>
            <a:spLocks noGrp="1"/>
          </p:cNvSpPr>
          <p:nvPr>
            <p:ph idx="1"/>
          </p:nvPr>
        </p:nvSpPr>
        <p:spPr/>
        <p:txBody>
          <a:bodyPr/>
          <a:lstStyle/>
          <a:p>
            <a:r>
              <a:rPr lang="nl-NL" dirty="0"/>
              <a:t> </a:t>
            </a:r>
            <a:r>
              <a:rPr lang="nl-NL" dirty="0" smtClean="0"/>
              <a:t>Bron: Kenniskiemmodule </a:t>
            </a:r>
            <a:r>
              <a:rPr lang="nl-NL" dirty="0"/>
              <a:t>gezondheid:: Dierenwelzijn en </a:t>
            </a:r>
            <a:r>
              <a:rPr lang="nl-NL" dirty="0" smtClean="0"/>
              <a:t>gedrag. </a:t>
            </a:r>
            <a:r>
              <a:rPr lang="nl-NL" dirty="0"/>
              <a:t>Ethologie: H1 </a:t>
            </a:r>
          </a:p>
          <a:p>
            <a:endParaRPr lang="nl-NL" dirty="0"/>
          </a:p>
        </p:txBody>
      </p:sp>
    </p:spTree>
    <p:extLst>
      <p:ext uri="{BB962C8B-B14F-4D97-AF65-F5344CB8AC3E}">
        <p14:creationId xmlns:p14="http://schemas.microsoft.com/office/powerpoint/2010/main" val="35860605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Wat is gedrag? </a:t>
            </a:r>
          </a:p>
          <a:p>
            <a:r>
              <a:rPr lang="nl-NL" dirty="0"/>
              <a:t> </a:t>
            </a:r>
            <a:r>
              <a:rPr lang="nl-NL" dirty="0" smtClean="0"/>
              <a:t>Inwendige of uitwendige prikkel</a:t>
            </a:r>
          </a:p>
          <a:p>
            <a:r>
              <a:rPr lang="nl-NL" dirty="0" smtClean="0"/>
              <a:t> Belangrijk</a:t>
            </a:r>
            <a:endParaRPr lang="nl-NL" dirty="0" smtClean="0"/>
          </a:p>
          <a:p>
            <a:r>
              <a:rPr lang="nl-NL" dirty="0" smtClean="0"/>
              <a:t> Hoe </a:t>
            </a:r>
            <a:r>
              <a:rPr lang="nl-NL" dirty="0" smtClean="0"/>
              <a:t>waar te nemen? </a:t>
            </a:r>
            <a:endParaRPr lang="nl-NL" dirty="0"/>
          </a:p>
          <a:p>
            <a:endParaRPr lang="nl-NL" dirty="0"/>
          </a:p>
        </p:txBody>
      </p:sp>
      <p:sp>
        <p:nvSpPr>
          <p:cNvPr id="3" name="Titel 2"/>
          <p:cNvSpPr>
            <a:spLocks noGrp="1"/>
          </p:cNvSpPr>
          <p:nvPr>
            <p:ph type="title"/>
          </p:nvPr>
        </p:nvSpPr>
        <p:spPr/>
        <p:txBody>
          <a:bodyPr/>
          <a:lstStyle/>
          <a:p>
            <a:r>
              <a:rPr lang="nl-NL" b="1" dirty="0" smtClean="0"/>
              <a:t>Les 1: Wat is gedrag  </a:t>
            </a:r>
            <a:endParaRPr lang="nl-NL" b="1" dirty="0"/>
          </a:p>
        </p:txBody>
      </p:sp>
    </p:spTree>
    <p:extLst>
      <p:ext uri="{BB962C8B-B14F-4D97-AF65-F5344CB8AC3E}">
        <p14:creationId xmlns:p14="http://schemas.microsoft.com/office/powerpoint/2010/main" val="145602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Lesindeling </a:t>
            </a:r>
            <a:endParaRPr lang="nl-NL" dirty="0"/>
          </a:p>
        </p:txBody>
      </p:sp>
      <p:sp>
        <p:nvSpPr>
          <p:cNvPr id="3" name="Tijdelijke aanduiding voor inhoud 2"/>
          <p:cNvSpPr>
            <a:spLocks noGrp="1"/>
          </p:cNvSpPr>
          <p:nvPr>
            <p:ph idx="1"/>
          </p:nvPr>
        </p:nvSpPr>
        <p:spPr/>
        <p:txBody>
          <a:bodyPr/>
          <a:lstStyle/>
          <a:p>
            <a:r>
              <a:rPr lang="nl-NL" dirty="0" smtClean="0"/>
              <a:t> Uitleg vak G&amp;G</a:t>
            </a:r>
          </a:p>
          <a:p>
            <a:r>
              <a:rPr lang="nl-NL" dirty="0" smtClean="0"/>
              <a:t> Uitleg theorie: Anatomie en fysiologie</a:t>
            </a:r>
          </a:p>
          <a:p>
            <a:r>
              <a:rPr lang="nl-NL" dirty="0"/>
              <a:t> </a:t>
            </a:r>
            <a:r>
              <a:rPr lang="nl-NL" dirty="0" smtClean="0"/>
              <a:t>Opdrachten </a:t>
            </a:r>
          </a:p>
          <a:p>
            <a:r>
              <a:rPr lang="nl-NL" dirty="0" smtClean="0"/>
              <a:t> Afsluiten les</a:t>
            </a:r>
            <a:endParaRPr lang="nl-NL" dirty="0"/>
          </a:p>
        </p:txBody>
      </p:sp>
    </p:spTree>
    <p:extLst>
      <p:ext uri="{BB962C8B-B14F-4D97-AF65-F5344CB8AC3E}">
        <p14:creationId xmlns:p14="http://schemas.microsoft.com/office/powerpoint/2010/main" val="24366258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r>
              <a:rPr lang="nl-NL" dirty="0" smtClean="0"/>
              <a:t>Uitwendig (buitenaf)</a:t>
            </a:r>
          </a:p>
          <a:p>
            <a:r>
              <a:rPr lang="nl-NL" dirty="0"/>
              <a:t> </a:t>
            </a:r>
            <a:r>
              <a:rPr lang="nl-NL" dirty="0" smtClean="0"/>
              <a:t>Zintuigen </a:t>
            </a:r>
          </a:p>
        </p:txBody>
      </p:sp>
      <p:sp>
        <p:nvSpPr>
          <p:cNvPr id="3" name="Titel 2"/>
          <p:cNvSpPr>
            <a:spLocks noGrp="1"/>
          </p:cNvSpPr>
          <p:nvPr>
            <p:ph type="title"/>
          </p:nvPr>
        </p:nvSpPr>
        <p:spPr/>
        <p:txBody>
          <a:bodyPr/>
          <a:lstStyle/>
          <a:p>
            <a:r>
              <a:rPr lang="nl-NL" b="1" dirty="0" smtClean="0"/>
              <a:t>Uitwendige prikkels</a:t>
            </a:r>
            <a:endParaRPr lang="nl-NL" b="1"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7275" y="2997854"/>
            <a:ext cx="4416725" cy="3860146"/>
          </a:xfrm>
          <a:prstGeom prst="rect">
            <a:avLst/>
          </a:prstGeom>
        </p:spPr>
      </p:pic>
    </p:spTree>
    <p:extLst>
      <p:ext uri="{BB962C8B-B14F-4D97-AF65-F5344CB8AC3E}">
        <p14:creationId xmlns:p14="http://schemas.microsoft.com/office/powerpoint/2010/main" val="7407187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Inwendige prikkels </a:t>
            </a:r>
            <a:endParaRPr lang="nl-NL" b="1" dirty="0"/>
          </a:p>
        </p:txBody>
      </p:sp>
      <p:sp>
        <p:nvSpPr>
          <p:cNvPr id="3" name="Tijdelijke aanduiding voor inhoud 2"/>
          <p:cNvSpPr>
            <a:spLocks noGrp="1"/>
          </p:cNvSpPr>
          <p:nvPr>
            <p:ph idx="1"/>
          </p:nvPr>
        </p:nvSpPr>
        <p:spPr/>
        <p:txBody>
          <a:bodyPr/>
          <a:lstStyle/>
          <a:p>
            <a:r>
              <a:rPr lang="nl-NL" dirty="0" smtClean="0"/>
              <a:t> </a:t>
            </a:r>
            <a:r>
              <a:rPr lang="nl-NL" dirty="0" smtClean="0"/>
              <a:t>Interne </a:t>
            </a:r>
            <a:r>
              <a:rPr lang="nl-NL" dirty="0" smtClean="0"/>
              <a:t>verandering wordt registreert</a:t>
            </a:r>
          </a:p>
          <a:p>
            <a:r>
              <a:rPr lang="nl-NL" dirty="0" smtClean="0"/>
              <a:t> Hormonen</a:t>
            </a:r>
            <a:r>
              <a:rPr lang="nl-NL" dirty="0" smtClean="0"/>
              <a:t>, pijn, honger</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8808" y="3410885"/>
            <a:ext cx="5745192" cy="3447115"/>
          </a:xfrm>
          <a:prstGeom prst="rect">
            <a:avLst/>
          </a:prstGeom>
        </p:spPr>
      </p:pic>
    </p:spTree>
    <p:extLst>
      <p:ext uri="{BB962C8B-B14F-4D97-AF65-F5344CB8AC3E}">
        <p14:creationId xmlns:p14="http://schemas.microsoft.com/office/powerpoint/2010/main" val="38318791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Drempelwaarde</a:t>
            </a:r>
            <a:endParaRPr lang="nl-NL" b="1" dirty="0"/>
          </a:p>
        </p:txBody>
      </p:sp>
      <p:sp>
        <p:nvSpPr>
          <p:cNvPr id="3" name="Tijdelijke aanduiding voor inhoud 2"/>
          <p:cNvSpPr>
            <a:spLocks noGrp="1"/>
          </p:cNvSpPr>
          <p:nvPr>
            <p:ph idx="1"/>
          </p:nvPr>
        </p:nvSpPr>
        <p:spPr/>
        <p:txBody>
          <a:bodyPr/>
          <a:lstStyle/>
          <a:p>
            <a:r>
              <a:rPr lang="nl-NL" dirty="0" smtClean="0"/>
              <a:t> Vele prikkels </a:t>
            </a:r>
          </a:p>
          <a:p>
            <a:r>
              <a:rPr lang="nl-NL" dirty="0"/>
              <a:t> M</a:t>
            </a:r>
            <a:r>
              <a:rPr lang="nl-NL" dirty="0" smtClean="0"/>
              <a:t>otivatie om gedrag uit te voeren</a:t>
            </a:r>
          </a:p>
          <a:p>
            <a:endParaRPr lang="nl-NL" dirty="0"/>
          </a:p>
          <a:p>
            <a:pPr marL="0" indent="0">
              <a:buNone/>
            </a:pPr>
            <a:endParaRPr lang="nl-NL"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53" t="61718" r="71463" b="16407"/>
          <a:stretch/>
        </p:blipFill>
        <p:spPr bwMode="auto">
          <a:xfrm>
            <a:off x="3707904" y="4236535"/>
            <a:ext cx="5436096" cy="2654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19090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Sleutelprikkel</a:t>
            </a:r>
            <a:endParaRPr lang="nl-NL" b="1" dirty="0"/>
          </a:p>
        </p:txBody>
      </p:sp>
      <p:sp>
        <p:nvSpPr>
          <p:cNvPr id="3" name="Tijdelijke aanduiding voor inhoud 2"/>
          <p:cNvSpPr>
            <a:spLocks noGrp="1"/>
          </p:cNvSpPr>
          <p:nvPr>
            <p:ph idx="1"/>
          </p:nvPr>
        </p:nvSpPr>
        <p:spPr/>
        <p:txBody>
          <a:bodyPr/>
          <a:lstStyle/>
          <a:p>
            <a:r>
              <a:rPr lang="nl-NL" dirty="0" smtClean="0"/>
              <a:t> Prikkel waar altijd hetzelfde gedrag op volgt</a:t>
            </a:r>
          </a:p>
          <a:p>
            <a:r>
              <a:rPr lang="nl-NL" dirty="0" smtClean="0">
                <a:hlinkClick r:id="rId2"/>
              </a:rPr>
              <a:t> Sleutelprikkel</a:t>
            </a:r>
            <a:r>
              <a:rPr lang="nl-NL" dirty="0" smtClean="0"/>
              <a:t> </a:t>
            </a:r>
            <a:endParaRPr lang="nl-NL" dirty="0"/>
          </a:p>
          <a:p>
            <a:pPr marL="0" indent="0">
              <a:buNone/>
            </a:pPr>
            <a:endParaRPr lang="nl-NL" dirty="0"/>
          </a:p>
        </p:txBody>
      </p:sp>
    </p:spTree>
    <p:extLst>
      <p:ext uri="{BB962C8B-B14F-4D97-AF65-F5344CB8AC3E}">
        <p14:creationId xmlns:p14="http://schemas.microsoft.com/office/powerpoint/2010/main" val="32138492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8650" y="341063"/>
            <a:ext cx="7886700" cy="1325563"/>
          </a:xfrm>
        </p:spPr>
        <p:txBody>
          <a:bodyPr/>
          <a:lstStyle/>
          <a:p>
            <a:r>
              <a:rPr lang="nl-NL" b="1" dirty="0" smtClean="0"/>
              <a:t>Afsluiting </a:t>
            </a:r>
            <a:endParaRPr lang="nl-NL" b="1"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808662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Uitleg G&amp;G</a:t>
            </a:r>
            <a:endParaRPr lang="nl-NL" dirty="0"/>
          </a:p>
        </p:txBody>
      </p:sp>
      <p:sp>
        <p:nvSpPr>
          <p:cNvPr id="3" name="Tijdelijke aanduiding voor inhoud 2"/>
          <p:cNvSpPr>
            <a:spLocks noGrp="1"/>
          </p:cNvSpPr>
          <p:nvPr>
            <p:ph idx="1"/>
          </p:nvPr>
        </p:nvSpPr>
        <p:spPr/>
        <p:txBody>
          <a:bodyPr/>
          <a:lstStyle/>
          <a:p>
            <a:r>
              <a:rPr lang="nl-NL" dirty="0" smtClean="0"/>
              <a:t> Gezondheid en Gedrag</a:t>
            </a:r>
          </a:p>
          <a:p>
            <a:r>
              <a:rPr lang="nl-NL" dirty="0"/>
              <a:t> </a:t>
            </a:r>
            <a:r>
              <a:rPr lang="nl-NL" dirty="0" smtClean="0"/>
              <a:t>Hele jaar door, </a:t>
            </a:r>
            <a:r>
              <a:rPr lang="nl-NL" dirty="0" smtClean="0"/>
              <a:t>2 </a:t>
            </a:r>
            <a:r>
              <a:rPr lang="nl-NL" dirty="0" smtClean="0"/>
              <a:t>uren per </a:t>
            </a:r>
            <a:r>
              <a:rPr lang="nl-NL" dirty="0" smtClean="0"/>
              <a:t>week</a:t>
            </a:r>
            <a:endParaRPr lang="nl-NL" dirty="0" smtClean="0"/>
          </a:p>
          <a:p>
            <a:r>
              <a:rPr lang="nl-NL" dirty="0"/>
              <a:t> V</a:t>
            </a:r>
            <a:r>
              <a:rPr lang="nl-NL" dirty="0" smtClean="0"/>
              <a:t>erschillende opdrachten </a:t>
            </a:r>
          </a:p>
          <a:p>
            <a:r>
              <a:rPr lang="nl-NL" dirty="0"/>
              <a:t> W</a:t>
            </a:r>
            <a:r>
              <a:rPr lang="nl-NL" dirty="0" smtClean="0"/>
              <a:t>ordt altijd gezamenlijk </a:t>
            </a:r>
            <a:r>
              <a:rPr lang="nl-NL" dirty="0" smtClean="0"/>
              <a:t>aan het einde van het blok afgetoetst </a:t>
            </a:r>
            <a:endParaRPr lang="nl-NL" dirty="0"/>
          </a:p>
        </p:txBody>
      </p:sp>
    </p:spTree>
    <p:extLst>
      <p:ext uri="{BB962C8B-B14F-4D97-AF65-F5344CB8AC3E}">
        <p14:creationId xmlns:p14="http://schemas.microsoft.com/office/powerpoint/2010/main" val="31063782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4836" y="603036"/>
            <a:ext cx="7543800" cy="647701"/>
          </a:xfrm>
        </p:spPr>
        <p:txBody>
          <a:bodyPr>
            <a:normAutofit fontScale="90000"/>
          </a:bodyPr>
          <a:lstStyle/>
          <a:p>
            <a:r>
              <a:rPr lang="nl-NL" dirty="0" smtClean="0"/>
              <a:t>Leerdoelen G&amp;G </a:t>
            </a:r>
            <a:endParaRPr lang="nl-NL" dirty="0"/>
          </a:p>
        </p:txBody>
      </p:sp>
      <p:sp>
        <p:nvSpPr>
          <p:cNvPr id="3" name="Tijdelijke aanduiding voor inhoud 2"/>
          <p:cNvSpPr>
            <a:spLocks noGrp="1"/>
          </p:cNvSpPr>
          <p:nvPr>
            <p:ph idx="1"/>
          </p:nvPr>
        </p:nvSpPr>
        <p:spPr>
          <a:xfrm>
            <a:off x="292100" y="2035037"/>
            <a:ext cx="8572500" cy="3711713"/>
          </a:xfrm>
        </p:spPr>
        <p:txBody>
          <a:bodyPr>
            <a:noAutofit/>
          </a:bodyPr>
          <a:lstStyle/>
          <a:p>
            <a:r>
              <a:rPr lang="nl-NL" dirty="0" smtClean="0"/>
              <a:t> </a:t>
            </a:r>
            <a:r>
              <a:rPr lang="nl-NL" dirty="0"/>
              <a:t>Kennis hebben van anatomie en fysiologie van dieren: de huid en bewegingsstelsel </a:t>
            </a:r>
            <a:endParaRPr lang="nl-NL" dirty="0" smtClean="0"/>
          </a:p>
          <a:p>
            <a:r>
              <a:rPr lang="nl-NL" dirty="0" smtClean="0"/>
              <a:t>Kennis </a:t>
            </a:r>
            <a:r>
              <a:rPr lang="nl-NL" dirty="0"/>
              <a:t>hebben van natuurlijk gedrag: oorzaken van gedrag, prikkels, gedragssystemen </a:t>
            </a:r>
            <a:endParaRPr lang="nl-NL" dirty="0" smtClean="0"/>
          </a:p>
          <a:p>
            <a:r>
              <a:rPr lang="nl-NL" dirty="0" smtClean="0"/>
              <a:t>Kennis </a:t>
            </a:r>
            <a:r>
              <a:rPr lang="nl-NL" dirty="0"/>
              <a:t>hebben van beschrijven en documenteren gedrag </a:t>
            </a:r>
            <a:endParaRPr lang="nl-NL" dirty="0" smtClean="0"/>
          </a:p>
          <a:p>
            <a:r>
              <a:rPr lang="nl-NL" dirty="0" smtClean="0"/>
              <a:t>Kennis </a:t>
            </a:r>
            <a:r>
              <a:rPr lang="nl-NL" dirty="0"/>
              <a:t>hebben van diergezondheid: gezonde dieren </a:t>
            </a:r>
            <a:endParaRPr lang="nl-NL" dirty="0" smtClean="0"/>
          </a:p>
          <a:p>
            <a:r>
              <a:rPr lang="nl-NL" dirty="0" smtClean="0"/>
              <a:t>Kennis </a:t>
            </a:r>
            <a:r>
              <a:rPr lang="nl-NL" dirty="0"/>
              <a:t>hebben van gedrag en gezondheid hond en kat </a:t>
            </a:r>
          </a:p>
          <a:p>
            <a:endParaRPr lang="nl-NL" dirty="0"/>
          </a:p>
        </p:txBody>
      </p:sp>
    </p:spTree>
    <p:extLst>
      <p:ext uri="{BB962C8B-B14F-4D97-AF65-F5344CB8AC3E}">
        <p14:creationId xmlns:p14="http://schemas.microsoft.com/office/powerpoint/2010/main" val="3787623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A</a:t>
            </a:r>
            <a:r>
              <a:rPr lang="nl-NL" dirty="0" smtClean="0"/>
              <a:t>natomie </a:t>
            </a:r>
            <a:r>
              <a:rPr lang="nl-NL" dirty="0"/>
              <a:t>en fysiologie (huid</a:t>
            </a:r>
            <a:r>
              <a:rPr lang="nl-NL" dirty="0" smtClean="0"/>
              <a:t>)</a:t>
            </a:r>
            <a:endParaRPr lang="nl-NL" dirty="0"/>
          </a:p>
        </p:txBody>
      </p:sp>
      <p:sp>
        <p:nvSpPr>
          <p:cNvPr id="3" name="Tijdelijke aanduiding voor inhoud 2"/>
          <p:cNvSpPr>
            <a:spLocks noGrp="1"/>
          </p:cNvSpPr>
          <p:nvPr>
            <p:ph idx="1"/>
          </p:nvPr>
        </p:nvSpPr>
        <p:spPr/>
        <p:txBody>
          <a:bodyPr/>
          <a:lstStyle/>
          <a:p>
            <a:r>
              <a:rPr lang="nl-NL" dirty="0"/>
              <a:t> </a:t>
            </a:r>
            <a:r>
              <a:rPr lang="nl-NL" dirty="0" smtClean="0"/>
              <a:t>Bron: Kenniskiemboek </a:t>
            </a:r>
            <a:r>
              <a:rPr lang="nl-NL" dirty="0"/>
              <a:t>anatomie en </a:t>
            </a:r>
            <a:r>
              <a:rPr lang="nl-NL" dirty="0" smtClean="0"/>
              <a:t>fysiologie</a:t>
            </a:r>
            <a:endParaRPr lang="nl-NL" dirty="0"/>
          </a:p>
        </p:txBody>
      </p:sp>
    </p:spTree>
    <p:extLst>
      <p:ext uri="{BB962C8B-B14F-4D97-AF65-F5344CB8AC3E}">
        <p14:creationId xmlns:p14="http://schemas.microsoft.com/office/powerpoint/2010/main" val="4110767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De huid</a:t>
            </a:r>
            <a:endParaRPr lang="nl-NL" b="1" dirty="0"/>
          </a:p>
        </p:txBody>
      </p:sp>
      <p:sp>
        <p:nvSpPr>
          <p:cNvPr id="3" name="Tijdelijke aanduiding voor inhoud 2"/>
          <p:cNvSpPr>
            <a:spLocks noGrp="1"/>
          </p:cNvSpPr>
          <p:nvPr>
            <p:ph idx="1"/>
          </p:nvPr>
        </p:nvSpPr>
        <p:spPr/>
        <p:txBody>
          <a:bodyPr/>
          <a:lstStyle/>
          <a:p>
            <a:r>
              <a:rPr lang="nl-NL" dirty="0" smtClean="0"/>
              <a:t> Grootste orgaan v/h lichaam </a:t>
            </a:r>
          </a:p>
          <a:p>
            <a:r>
              <a:rPr lang="nl-NL" dirty="0"/>
              <a:t> </a:t>
            </a:r>
            <a:r>
              <a:rPr lang="nl-NL" dirty="0" err="1" smtClean="0"/>
              <a:t>Cutis</a:t>
            </a:r>
            <a:r>
              <a:rPr lang="nl-NL" dirty="0" smtClean="0"/>
              <a:t> ook genoemd</a:t>
            </a:r>
          </a:p>
          <a:p>
            <a:r>
              <a:rPr lang="nl-NL" dirty="0"/>
              <a:t> </a:t>
            </a:r>
            <a:r>
              <a:rPr lang="nl-NL" dirty="0" smtClean="0"/>
              <a:t>Onder huid </a:t>
            </a:r>
            <a:r>
              <a:rPr lang="nl-NL" dirty="0" smtClean="0"/>
              <a:t>behoort:</a:t>
            </a:r>
          </a:p>
          <a:p>
            <a:pPr lvl="1"/>
            <a:r>
              <a:rPr lang="nl-NL" dirty="0" smtClean="0"/>
              <a:t>vel</a:t>
            </a:r>
            <a:r>
              <a:rPr lang="nl-NL" dirty="0" smtClean="0"/>
              <a:t>, </a:t>
            </a:r>
            <a:endParaRPr lang="nl-NL" dirty="0" smtClean="0"/>
          </a:p>
          <a:p>
            <a:pPr lvl="1"/>
            <a:r>
              <a:rPr lang="nl-NL" dirty="0" smtClean="0"/>
              <a:t>nagels,</a:t>
            </a:r>
          </a:p>
          <a:p>
            <a:pPr lvl="1"/>
            <a:r>
              <a:rPr lang="nl-NL" dirty="0" smtClean="0"/>
              <a:t>zoolkussens </a:t>
            </a:r>
            <a:r>
              <a:rPr lang="nl-NL" dirty="0" smtClean="0"/>
              <a:t>en </a:t>
            </a:r>
            <a:endParaRPr lang="nl-NL" dirty="0" smtClean="0"/>
          </a:p>
          <a:p>
            <a:pPr lvl="1"/>
            <a:r>
              <a:rPr lang="nl-NL" dirty="0" smtClean="0"/>
              <a:t>neusspiegel</a:t>
            </a:r>
            <a:endParaRPr lang="nl-NL" dirty="0" smtClean="0"/>
          </a:p>
          <a:p>
            <a:r>
              <a:rPr lang="nl-NL" dirty="0"/>
              <a:t> </a:t>
            </a:r>
            <a:r>
              <a:rPr lang="nl-NL" dirty="0" smtClean="0"/>
              <a:t>Geeft de gezondheid weer </a:t>
            </a:r>
          </a:p>
          <a:p>
            <a:r>
              <a:rPr lang="nl-NL" dirty="0"/>
              <a:t> </a:t>
            </a:r>
            <a:r>
              <a:rPr lang="nl-NL" dirty="0" smtClean="0"/>
              <a:t>Vele functies</a:t>
            </a:r>
            <a:endParaRPr lang="nl-NL" dirty="0"/>
          </a:p>
        </p:txBody>
      </p:sp>
    </p:spTree>
    <p:extLst>
      <p:ext uri="{BB962C8B-B14F-4D97-AF65-F5344CB8AC3E}">
        <p14:creationId xmlns:p14="http://schemas.microsoft.com/office/powerpoint/2010/main" val="39859085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Functies v/d huid</a:t>
            </a:r>
            <a:endParaRPr lang="nl-NL" b="1" dirty="0"/>
          </a:p>
        </p:txBody>
      </p:sp>
      <p:sp>
        <p:nvSpPr>
          <p:cNvPr id="3" name="Tijdelijke aanduiding voor inhoud 2"/>
          <p:cNvSpPr>
            <a:spLocks noGrp="1"/>
          </p:cNvSpPr>
          <p:nvPr>
            <p:ph idx="1"/>
          </p:nvPr>
        </p:nvSpPr>
        <p:spPr/>
        <p:txBody>
          <a:bodyPr>
            <a:normAutofit fontScale="85000" lnSpcReduction="20000"/>
          </a:bodyPr>
          <a:lstStyle/>
          <a:p>
            <a:r>
              <a:rPr lang="nl-NL" dirty="0" smtClean="0"/>
              <a:t> Bescherming</a:t>
            </a:r>
          </a:p>
          <a:p>
            <a:pPr lvl="1"/>
            <a:r>
              <a:rPr lang="nl-NL" dirty="0" smtClean="0"/>
              <a:t>Inlatend</a:t>
            </a:r>
            <a:r>
              <a:rPr lang="nl-NL" dirty="0"/>
              <a:t>: zonlicht, bacteriën, </a:t>
            </a:r>
            <a:r>
              <a:rPr lang="nl-NL" dirty="0" smtClean="0"/>
              <a:t>schadelijke stoffen</a:t>
            </a:r>
          </a:p>
          <a:p>
            <a:pPr lvl="1"/>
            <a:r>
              <a:rPr lang="nl-NL" dirty="0" smtClean="0"/>
              <a:t>Uitlatend</a:t>
            </a:r>
            <a:r>
              <a:rPr lang="nl-NL" dirty="0"/>
              <a:t>: verdamping </a:t>
            </a:r>
          </a:p>
          <a:p>
            <a:r>
              <a:rPr lang="nl-NL" dirty="0" smtClean="0"/>
              <a:t> Lichaamstemperatuur </a:t>
            </a:r>
          </a:p>
          <a:p>
            <a:pPr lvl="1"/>
            <a:r>
              <a:rPr lang="nl-NL" dirty="0" smtClean="0"/>
              <a:t>Isolatie</a:t>
            </a:r>
          </a:p>
          <a:p>
            <a:pPr lvl="1"/>
            <a:r>
              <a:rPr lang="nl-NL" dirty="0" smtClean="0"/>
              <a:t>Afvoeren van warmte</a:t>
            </a:r>
          </a:p>
          <a:p>
            <a:r>
              <a:rPr lang="nl-NL" dirty="0"/>
              <a:t> </a:t>
            </a:r>
            <a:r>
              <a:rPr lang="nl-NL" dirty="0" smtClean="0"/>
              <a:t>Signalen </a:t>
            </a:r>
          </a:p>
          <a:p>
            <a:pPr lvl="1"/>
            <a:r>
              <a:rPr lang="nl-NL" dirty="0" smtClean="0"/>
              <a:t>Druk, pijn en temperatuur</a:t>
            </a:r>
          </a:p>
          <a:p>
            <a:pPr lvl="1"/>
            <a:r>
              <a:rPr lang="nl-NL" dirty="0" smtClean="0"/>
              <a:t>Zenuwen in de huid</a:t>
            </a:r>
          </a:p>
          <a:p>
            <a:pPr lvl="1"/>
            <a:r>
              <a:rPr lang="nl-NL" dirty="0" smtClean="0"/>
              <a:t>Waarschuwen </a:t>
            </a:r>
          </a:p>
          <a:p>
            <a:r>
              <a:rPr lang="nl-NL" dirty="0"/>
              <a:t> </a:t>
            </a:r>
            <a:r>
              <a:rPr lang="nl-NL" dirty="0" smtClean="0"/>
              <a:t>Voeding </a:t>
            </a:r>
          </a:p>
          <a:p>
            <a:pPr lvl="1"/>
            <a:r>
              <a:rPr lang="nl-NL" dirty="0" smtClean="0"/>
              <a:t>Reservestoffen </a:t>
            </a:r>
          </a:p>
          <a:p>
            <a:pPr lvl="1"/>
            <a:r>
              <a:rPr lang="nl-NL" dirty="0" smtClean="0"/>
              <a:t>Vetweefsel o.a. energievoorraad</a:t>
            </a:r>
          </a:p>
          <a:p>
            <a:pPr lvl="1"/>
            <a:r>
              <a:rPr lang="nl-NL" dirty="0" smtClean="0"/>
              <a:t>Aanmaken voedingstoffen (vit D)</a:t>
            </a:r>
          </a:p>
          <a:p>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3585970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Anatomie huid</a:t>
            </a:r>
          </a:p>
        </p:txBody>
      </p:sp>
      <p:pic>
        <p:nvPicPr>
          <p:cNvPr id="4" name="Tijdelijke aanduiding voor inhoud 3"/>
          <p:cNvPicPr>
            <a:picLocks noGrp="1" noChangeAspect="1"/>
          </p:cNvPicPr>
          <p:nvPr>
            <p:ph idx="1"/>
          </p:nvPr>
        </p:nvPicPr>
        <p:blipFill rotWithShape="1">
          <a:blip r:embed="rId2"/>
          <a:srcRect l="27117" t="22676" r="27557" b="17123"/>
          <a:stretch/>
        </p:blipFill>
        <p:spPr>
          <a:xfrm>
            <a:off x="3226279" y="1690689"/>
            <a:ext cx="5917721" cy="4418910"/>
          </a:xfrm>
          <a:prstGeom prst="rect">
            <a:avLst/>
          </a:prstGeom>
        </p:spPr>
      </p:pic>
      <p:sp>
        <p:nvSpPr>
          <p:cNvPr id="5" name="Rechthoek 4"/>
          <p:cNvSpPr/>
          <p:nvPr/>
        </p:nvSpPr>
        <p:spPr>
          <a:xfrm>
            <a:off x="628650" y="1803596"/>
            <a:ext cx="10118785" cy="1384995"/>
          </a:xfrm>
          <a:prstGeom prst="rect">
            <a:avLst/>
          </a:prstGeom>
        </p:spPr>
        <p:txBody>
          <a:bodyPr wrap="square">
            <a:spAutoFit/>
          </a:bodyPr>
          <a:lstStyle/>
          <a:p>
            <a:pPr lvl="1"/>
            <a:r>
              <a:rPr lang="nl-NL" sz="2800" dirty="0"/>
              <a:t>Opperhuid</a:t>
            </a:r>
          </a:p>
          <a:p>
            <a:pPr lvl="1"/>
            <a:r>
              <a:rPr lang="nl-NL" sz="2800" dirty="0" smtClean="0"/>
              <a:t>Lederhuid</a:t>
            </a:r>
            <a:endParaRPr lang="nl-NL" sz="2800" dirty="0"/>
          </a:p>
          <a:p>
            <a:pPr lvl="1"/>
            <a:r>
              <a:rPr lang="nl-NL" sz="2800" dirty="0" smtClean="0"/>
              <a:t>Onderhuid </a:t>
            </a:r>
            <a:endParaRPr lang="nl-NL" sz="2800" dirty="0"/>
          </a:p>
        </p:txBody>
      </p:sp>
    </p:spTree>
    <p:extLst>
      <p:ext uri="{BB962C8B-B14F-4D97-AF65-F5344CB8AC3E}">
        <p14:creationId xmlns:p14="http://schemas.microsoft.com/office/powerpoint/2010/main" val="2369540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t>Anatomie huid</a:t>
            </a:r>
            <a:endParaRPr lang="nl-NL" b="1" dirty="0"/>
          </a:p>
        </p:txBody>
      </p:sp>
      <p:sp>
        <p:nvSpPr>
          <p:cNvPr id="3" name="Tijdelijke aanduiding voor inhoud 2"/>
          <p:cNvSpPr>
            <a:spLocks noGrp="1"/>
          </p:cNvSpPr>
          <p:nvPr>
            <p:ph idx="1"/>
          </p:nvPr>
        </p:nvSpPr>
        <p:spPr/>
        <p:txBody>
          <a:bodyPr>
            <a:normAutofit fontScale="85000" lnSpcReduction="20000"/>
          </a:bodyPr>
          <a:lstStyle/>
          <a:p>
            <a:r>
              <a:rPr lang="nl-NL" dirty="0" smtClean="0"/>
              <a:t> Huidlagen: </a:t>
            </a:r>
          </a:p>
          <a:p>
            <a:pPr lvl="1"/>
            <a:r>
              <a:rPr lang="nl-NL" dirty="0" smtClean="0"/>
              <a:t>Opperhuid</a:t>
            </a:r>
          </a:p>
          <a:p>
            <a:pPr lvl="2"/>
            <a:r>
              <a:rPr lang="nl-NL" dirty="0" smtClean="0"/>
              <a:t>Kiemlaag: Cellen, keratine (bescherming), pigmentcellen</a:t>
            </a:r>
          </a:p>
          <a:p>
            <a:pPr lvl="2"/>
            <a:r>
              <a:rPr lang="nl-NL" dirty="0" smtClean="0"/>
              <a:t>Hoornlaag: Slijt af </a:t>
            </a:r>
            <a:r>
              <a:rPr lang="nl-NL" dirty="0" smtClean="0">
                <a:sym typeface="Wingdings" panose="05000000000000000000" pitchFamily="2" charset="2"/>
              </a:rPr>
              <a:t> huidschilfers. Eelt. </a:t>
            </a:r>
            <a:endParaRPr lang="nl-NL" dirty="0" smtClean="0"/>
          </a:p>
          <a:p>
            <a:pPr lvl="1"/>
            <a:r>
              <a:rPr lang="nl-NL" dirty="0" smtClean="0"/>
              <a:t>Lederhuid</a:t>
            </a:r>
          </a:p>
          <a:p>
            <a:pPr lvl="2"/>
            <a:r>
              <a:rPr lang="nl-NL" dirty="0" smtClean="0"/>
              <a:t>Bindweefsel voor stevigheid </a:t>
            </a:r>
          </a:p>
          <a:p>
            <a:pPr lvl="2"/>
            <a:r>
              <a:rPr lang="nl-NL" dirty="0" smtClean="0"/>
              <a:t>Bloedvaten (voeden de lederhuid en zorgen voor temperatuurregulatie)</a:t>
            </a:r>
          </a:p>
          <a:p>
            <a:pPr lvl="2"/>
            <a:r>
              <a:rPr lang="nl-NL" dirty="0" smtClean="0"/>
              <a:t>Zintuigencellen</a:t>
            </a:r>
          </a:p>
          <a:p>
            <a:pPr lvl="2"/>
            <a:r>
              <a:rPr lang="nl-NL" dirty="0" smtClean="0"/>
              <a:t>Haarzakjes met haarspiertjes</a:t>
            </a:r>
          </a:p>
          <a:p>
            <a:pPr lvl="2"/>
            <a:r>
              <a:rPr lang="nl-NL" dirty="0" smtClean="0"/>
              <a:t>Zweetklieren</a:t>
            </a:r>
          </a:p>
          <a:p>
            <a:pPr lvl="2"/>
            <a:r>
              <a:rPr lang="nl-NL" dirty="0" smtClean="0"/>
              <a:t>Talgklieren </a:t>
            </a:r>
          </a:p>
          <a:p>
            <a:pPr lvl="1"/>
            <a:r>
              <a:rPr lang="nl-NL" dirty="0" smtClean="0"/>
              <a:t>Onderhuid </a:t>
            </a:r>
          </a:p>
          <a:p>
            <a:pPr lvl="2"/>
            <a:r>
              <a:rPr lang="nl-NL" dirty="0" smtClean="0"/>
              <a:t>Bindweefsel </a:t>
            </a:r>
          </a:p>
          <a:p>
            <a:pPr lvl="2"/>
            <a:r>
              <a:rPr lang="nl-NL" dirty="0" smtClean="0"/>
              <a:t>Elastische weefsel </a:t>
            </a:r>
          </a:p>
          <a:p>
            <a:pPr lvl="2"/>
            <a:r>
              <a:rPr lang="nl-NL" dirty="0" smtClean="0"/>
              <a:t>Verbind huid met spieren bv</a:t>
            </a:r>
          </a:p>
          <a:p>
            <a:pPr lvl="2"/>
            <a:r>
              <a:rPr lang="nl-NL" dirty="0" smtClean="0"/>
              <a:t>Vetcellen, isolatie en energiereserve, bescherming, uiterlijk dier</a:t>
            </a:r>
          </a:p>
          <a:p>
            <a:pPr lvl="2"/>
            <a:endParaRPr lang="nl-NL" dirty="0" smtClean="0"/>
          </a:p>
          <a:p>
            <a:pPr lvl="1"/>
            <a:endParaRPr lang="nl-NL" dirty="0"/>
          </a:p>
        </p:txBody>
      </p:sp>
      <p:pic>
        <p:nvPicPr>
          <p:cNvPr id="4" name="Afbeelding 3"/>
          <p:cNvPicPr>
            <a:picLocks noChangeAspect="1"/>
          </p:cNvPicPr>
          <p:nvPr/>
        </p:nvPicPr>
        <p:blipFill rotWithShape="1">
          <a:blip r:embed="rId2"/>
          <a:srcRect l="7170" t="23408" r="57294" b="28715"/>
          <a:stretch/>
        </p:blipFill>
        <p:spPr>
          <a:xfrm>
            <a:off x="5866710" y="201361"/>
            <a:ext cx="2561523" cy="1940259"/>
          </a:xfrm>
          <a:prstGeom prst="rect">
            <a:avLst/>
          </a:prstGeom>
        </p:spPr>
      </p:pic>
    </p:spTree>
    <p:extLst>
      <p:ext uri="{BB962C8B-B14F-4D97-AF65-F5344CB8AC3E}">
        <p14:creationId xmlns:p14="http://schemas.microsoft.com/office/powerpoint/2010/main" val="93545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roeneWelle_v2015">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oeneWelle_v2015" id="{32262DFA-C85B-4B70-8416-EB8247F98055}" vid="{2D1EB2D9-A1FA-4186-9506-712A317FE5F5}"/>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1B260AF2CD54428F973B27AA328C24" ma:contentTypeVersion="0" ma:contentTypeDescription="Een nieuw document maken." ma:contentTypeScope="" ma:versionID="c6d9317de2df74bd22c6a384e3f769fd">
  <xsd:schema xmlns:xsd="http://www.w3.org/2001/XMLSchema" xmlns:xs="http://www.w3.org/2001/XMLSchema" xmlns:p="http://schemas.microsoft.com/office/2006/metadata/properties" targetNamespace="http://schemas.microsoft.com/office/2006/metadata/properties" ma:root="true" ma:fieldsID="5e6333c89b8926f498e5dd200d9e5a5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A6B553D-908A-442A-8CDF-F8B6C364B2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A2A386A-CA85-4C40-B9CF-99C3D8DDDA9C}">
  <ds:schemaRefs>
    <ds:schemaRef ds:uri="http://schemas.microsoft.com/sharepoint/v3/contenttype/forms"/>
  </ds:schemaRefs>
</ds:datastoreItem>
</file>

<file path=customXml/itemProps3.xml><?xml version="1.0" encoding="utf-8"?>
<ds:datastoreItem xmlns:ds="http://schemas.openxmlformats.org/officeDocument/2006/customXml" ds:itemID="{942D300C-45EC-4B6F-B7AC-392F14C798C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GroeneWelle_v2015</Template>
  <TotalTime>920</TotalTime>
  <Words>822</Words>
  <Application>Microsoft Office PowerPoint</Application>
  <PresentationFormat>Diavoorstelling (4:3)</PresentationFormat>
  <Paragraphs>156</Paragraphs>
  <Slides>24</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24</vt:i4>
      </vt:variant>
    </vt:vector>
  </HeadingPairs>
  <TitlesOfParts>
    <vt:vector size="29" baseType="lpstr">
      <vt:lpstr>Arial</vt:lpstr>
      <vt:lpstr>Calibri</vt:lpstr>
      <vt:lpstr>Calibri Light</vt:lpstr>
      <vt:lpstr>Wingdings</vt:lpstr>
      <vt:lpstr>GroeneWelle_v2015</vt:lpstr>
      <vt:lpstr>Samenvatting gedrag en gezondheid les 1</vt:lpstr>
      <vt:lpstr>Lesindeling </vt:lpstr>
      <vt:lpstr>Uitleg G&amp;G</vt:lpstr>
      <vt:lpstr>Leerdoelen G&amp;G </vt:lpstr>
      <vt:lpstr>Anatomie en fysiologie (huid)</vt:lpstr>
      <vt:lpstr>De huid</vt:lpstr>
      <vt:lpstr>Functies v/d huid</vt:lpstr>
      <vt:lpstr>Anatomie huid</vt:lpstr>
      <vt:lpstr>Anatomie huid</vt:lpstr>
      <vt:lpstr>Overige structuren </vt:lpstr>
      <vt:lpstr>Overige structuren </vt:lpstr>
      <vt:lpstr>Klieren </vt:lpstr>
      <vt:lpstr>PowerPoint-presentatie</vt:lpstr>
      <vt:lpstr>Haren, schubben en veren </vt:lpstr>
      <vt:lpstr>Haren, schubben en veren </vt:lpstr>
      <vt:lpstr>Afsluiting </vt:lpstr>
      <vt:lpstr>Lesindeling </vt:lpstr>
      <vt:lpstr>Gedrag: Wat is gedrag: oorzaken van gedrag, prikkels</vt:lpstr>
      <vt:lpstr>Les 1: Wat is gedrag  </vt:lpstr>
      <vt:lpstr>Uitwendige prikkels</vt:lpstr>
      <vt:lpstr>Inwendige prikkels </vt:lpstr>
      <vt:lpstr>Drempelwaarde</vt:lpstr>
      <vt:lpstr>Sleutelprikkel</vt:lpstr>
      <vt:lpstr>Afsluiting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Liza Groot Severt</dc:creator>
  <cp:lastModifiedBy>Janien Zissler</cp:lastModifiedBy>
  <cp:revision>91</cp:revision>
  <dcterms:created xsi:type="dcterms:W3CDTF">2016-05-17T13:10:52Z</dcterms:created>
  <dcterms:modified xsi:type="dcterms:W3CDTF">2019-08-29T11:30:05Z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0x010100FE1B260AF2CD54428F973B27AA328C24</vt:lpwstr>
  </property>
  <property fmtid="{D5CDD505-2E9C-101B-9397-08002B2CF9AE}" pid="3" name="IsMyDocuments">
    <vt:bool>true</vt:bool>
  </property>
</Properties>
</file>