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handoutMasterIdLst>
    <p:handoutMasterId r:id="rId22"/>
  </p:handoutMasterIdLst>
  <p:sldIdLst>
    <p:sldId id="256" r:id="rId5"/>
    <p:sldId id="257" r:id="rId6"/>
    <p:sldId id="261" r:id="rId7"/>
    <p:sldId id="260" r:id="rId8"/>
    <p:sldId id="262" r:id="rId9"/>
    <p:sldId id="265" r:id="rId10"/>
    <p:sldId id="263" r:id="rId11"/>
    <p:sldId id="264" r:id="rId12"/>
    <p:sldId id="266" r:id="rId13"/>
    <p:sldId id="267" r:id="rId14"/>
    <p:sldId id="270" r:id="rId15"/>
    <p:sldId id="275" r:id="rId16"/>
    <p:sldId id="276" r:id="rId17"/>
    <p:sldId id="268" r:id="rId18"/>
    <p:sldId id="269" r:id="rId19"/>
    <p:sldId id="273" r:id="rId20"/>
    <p:sldId id="274" r:id="rId2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279" autoAdjust="0"/>
    <p:restoredTop sz="94660"/>
  </p:normalViewPr>
  <p:slideViewPr>
    <p:cSldViewPr snapToGrid="0">
      <p:cViewPr varScale="1">
        <p:scale>
          <a:sx n="69" d="100"/>
          <a:sy n="69" d="100"/>
        </p:scale>
        <p:origin x="40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8" d="100"/>
          <a:sy n="98" d="100"/>
        </p:scale>
        <p:origin x="351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EB7032-F0D6-4A01-845E-F640D5DCE90C}" type="datetimeFigureOut">
              <a:rPr lang="nl-NL" smtClean="0"/>
              <a:t>9-9-2019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1A04F1-D7F4-4979-9173-69F0753CB5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73098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penings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kstvak 3"/>
          <p:cNvSpPr txBox="1"/>
          <p:nvPr userDrawn="1"/>
        </p:nvSpPr>
        <p:spPr>
          <a:xfrm>
            <a:off x="1087655" y="6098221"/>
            <a:ext cx="6240021" cy="45719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463" y="5787319"/>
            <a:ext cx="6553213" cy="1078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1450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Met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/>
          <a:lstStyle>
            <a:lvl1pPr marL="0" indent="0" algn="l">
              <a:buFontTx/>
              <a:buNone/>
              <a:defRPr sz="1600" baseline="0"/>
            </a:lvl1pPr>
          </a:lstStyle>
          <a:p>
            <a:r>
              <a:rPr lang="nl-NL" dirty="0" smtClean="0"/>
              <a:t>Klik op het pictogram in het midden om een achtergrondafbeelding toe te voegen (19,05 x 27 cm). </a:t>
            </a:r>
            <a:br>
              <a:rPr lang="nl-NL" dirty="0" smtClean="0"/>
            </a:br>
            <a:r>
              <a:rPr lang="nl-NL" dirty="0" smtClean="0"/>
              <a:t>Verplaats deze vervolgens naar de achtergrond om de tekst te typen.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20000" y="3060000"/>
            <a:ext cx="8280000" cy="72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4400" b="1" i="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720000" y="3816000"/>
            <a:ext cx="8280000" cy="72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40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768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Zonder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20000" y="3060000"/>
            <a:ext cx="8280000" cy="72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4400" b="1" i="0" baseline="0">
                <a:solidFill>
                  <a:srgbClr val="1E201F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720000" y="3816000"/>
            <a:ext cx="8280000" cy="72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400" baseline="0">
                <a:solidFill>
                  <a:srgbClr val="1E201F"/>
                </a:solidFill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055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en tekst/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80818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/>
          <a:lstStyle>
            <a:lvl1pPr marL="0" indent="0" algn="l">
              <a:buFontTx/>
              <a:buNone/>
              <a:defRPr sz="1600" baseline="0"/>
            </a:lvl1pPr>
          </a:lstStyle>
          <a:p>
            <a:r>
              <a:rPr lang="nl-NL" dirty="0" smtClean="0"/>
              <a:t>Klik op het pictogram in het midden om een achtergrondafbeelding toe te voegen (19,05 x 27 cm). </a:t>
            </a:r>
            <a:br>
              <a:rPr lang="nl-NL" dirty="0" smtClean="0"/>
            </a:b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888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el,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afbeelding 5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/>
            </a:lvl1pPr>
          </a:lstStyle>
          <a:p>
            <a:r>
              <a:rPr lang="nl-NL" dirty="0" smtClean="0"/>
              <a:t>Klik op het pictogram in het midden om een afbeelding toe te voegen (19,05 x 10 cm).</a:t>
            </a:r>
            <a:r>
              <a:rPr lang="nl-NL" sz="1600" dirty="0" smtClean="0"/>
              <a:t> 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886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,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4932000" cy="7200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 hasCustomPrompt="1"/>
          </p:nvPr>
        </p:nvSpPr>
        <p:spPr>
          <a:xfrm>
            <a:off x="2088000" y="1476000"/>
            <a:ext cx="3600000" cy="4680000"/>
          </a:xfrm>
        </p:spPr>
        <p:txBody>
          <a:bodyPr/>
          <a:lstStyle/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6" name="Tijdelijke aanduiding voor afbeelding 5"/>
          <p:cNvSpPr>
            <a:spLocks noGrp="1"/>
          </p:cNvSpPr>
          <p:nvPr>
            <p:ph type="pic" sz="quarter" idx="11" hasCustomPrompt="1"/>
          </p:nvPr>
        </p:nvSpPr>
        <p:spPr>
          <a:xfrm>
            <a:off x="6120000" y="0"/>
            <a:ext cx="3600000" cy="68580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</a:lstStyle>
          <a:p>
            <a:r>
              <a:rPr lang="nl-NL" dirty="0" smtClean="0"/>
              <a:t>Klik op het pictogram in het midden om een afbeelding toe te voegen (19,05 x 10 cm).</a:t>
            </a:r>
            <a:r>
              <a:rPr lang="nl-NL" sz="1600" dirty="0" smtClean="0"/>
              <a:t> 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399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4932000" cy="7200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 hasCustomPrompt="1"/>
          </p:nvPr>
        </p:nvSpPr>
        <p:spPr>
          <a:xfrm>
            <a:off x="2088000" y="1476000"/>
            <a:ext cx="7200000" cy="4680000"/>
          </a:xfrm>
        </p:spPr>
        <p:txBody>
          <a:bodyPr/>
          <a:lstStyle/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04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ot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kstvak 4"/>
          <p:cNvSpPr txBox="1"/>
          <p:nvPr userDrawn="1"/>
        </p:nvSpPr>
        <p:spPr>
          <a:xfrm>
            <a:off x="1130533" y="6142150"/>
            <a:ext cx="596328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463" y="5787319"/>
            <a:ext cx="6553213" cy="1078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9768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9036000" cy="1080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2052000" y="1728000"/>
            <a:ext cx="7740000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25692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49" r:id="rId2"/>
    <p:sldLayoutId id="2147483652" r:id="rId3"/>
    <p:sldLayoutId id="2147483650" r:id="rId4"/>
    <p:sldLayoutId id="2147483653" r:id="rId5"/>
    <p:sldLayoutId id="2147483657" r:id="rId6"/>
    <p:sldLayoutId id="2147483654" r:id="rId7"/>
    <p:sldLayoutId id="2147483655" r:id="rId8"/>
    <p:sldLayoutId id="214748365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baseline="0">
          <a:solidFill>
            <a:srgbClr val="1E201F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0" indent="-3600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2400" kern="1200" baseline="0">
          <a:solidFill>
            <a:srgbClr val="1E201F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0"/>
        </a:spcBef>
        <a:buFontTx/>
        <a:buNone/>
        <a:defRPr sz="2400" kern="1200" baseline="0">
          <a:solidFill>
            <a:srgbClr val="1E201F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1E201F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E201F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E201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ierenkliniekkenaupark.nl/brachycephaal-obstructief-syndroom-bos" TargetMode="External"/><Relationship Id="rId2" Type="http://schemas.openxmlformats.org/officeDocument/2006/relationships/hyperlink" Target="https://www.dierendokters.com/honden/ziekten/brachycephaal-obstructief-syndroom" TargetMode="Externa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7QlO2P1gITY" TargetMode="External"/><Relationship Id="rId2" Type="http://schemas.openxmlformats.org/officeDocument/2006/relationships/hyperlink" Target="https://www.youtube.com/watch?v=1UyBrb0Hhpk" TargetMode="Externa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www.youtube.com/watch?v=s28oIpVwNlA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mcvoordieren.nl/luchtpijp-aandoening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607362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Bronchien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Bronchitis: begint vaak door een virus.</a:t>
            </a:r>
          </a:p>
          <a:p>
            <a:r>
              <a:rPr lang="nl-NL" dirty="0" smtClean="0"/>
              <a:t>Klachten: hoesten</a:t>
            </a:r>
          </a:p>
          <a:p>
            <a:endParaRPr lang="nl-NL" dirty="0"/>
          </a:p>
          <a:p>
            <a:r>
              <a:rPr lang="nl-NL" dirty="0" smtClean="0"/>
              <a:t>Kat: Feline astma = samentrekken spiertjes rond luchtwegen door </a:t>
            </a:r>
            <a:r>
              <a:rPr lang="nl-NL" dirty="0" err="1" smtClean="0"/>
              <a:t>overgevoeligheids</a:t>
            </a:r>
            <a:r>
              <a:rPr lang="nl-NL" dirty="0" smtClean="0"/>
              <a:t> reactie.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06504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longen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Pneumonie of </a:t>
            </a:r>
            <a:r>
              <a:rPr lang="nl-NL" dirty="0" err="1" smtClean="0"/>
              <a:t>broncho</a:t>
            </a:r>
            <a:r>
              <a:rPr lang="nl-NL" dirty="0" smtClean="0"/>
              <a:t> pneumonie</a:t>
            </a:r>
          </a:p>
          <a:p>
            <a:r>
              <a:rPr lang="nl-NL" dirty="0" smtClean="0"/>
              <a:t>Symptomen lijken op bronchitis maar zijn vaak ernstiger (Hoest, minder uithoudingsvermogen, benauwd, soms koorts en algemeen ziek)</a:t>
            </a:r>
          </a:p>
          <a:p>
            <a:endParaRPr lang="nl-NL" dirty="0"/>
          </a:p>
          <a:p>
            <a:r>
              <a:rPr lang="nl-NL" dirty="0" smtClean="0"/>
              <a:t>Mogelijke oorzaken:</a:t>
            </a:r>
          </a:p>
          <a:p>
            <a:pPr lvl="1"/>
            <a:r>
              <a:rPr lang="nl-NL" dirty="0"/>
              <a:t>	</a:t>
            </a:r>
            <a:r>
              <a:rPr lang="nl-NL" dirty="0" smtClean="0"/>
              <a:t>virussen</a:t>
            </a:r>
          </a:p>
          <a:p>
            <a:pPr lvl="1"/>
            <a:r>
              <a:rPr lang="nl-NL" dirty="0"/>
              <a:t>	</a:t>
            </a:r>
            <a:r>
              <a:rPr lang="nl-NL" dirty="0" smtClean="0"/>
              <a:t>bacteriën</a:t>
            </a:r>
          </a:p>
          <a:p>
            <a:pPr lvl="1"/>
            <a:r>
              <a:rPr lang="nl-NL" dirty="0"/>
              <a:t>	</a:t>
            </a:r>
            <a:r>
              <a:rPr lang="nl-NL" dirty="0" smtClean="0"/>
              <a:t>schimmels en protozoen</a:t>
            </a:r>
          </a:p>
          <a:p>
            <a:pPr lvl="1"/>
            <a:r>
              <a:rPr lang="nl-NL" dirty="0"/>
              <a:t>	</a:t>
            </a:r>
            <a:r>
              <a:rPr lang="nl-NL" dirty="0" smtClean="0"/>
              <a:t>verslikken</a:t>
            </a:r>
          </a:p>
          <a:p>
            <a:pPr lvl="1"/>
            <a:r>
              <a:rPr lang="nl-NL" dirty="0"/>
              <a:t>	</a:t>
            </a:r>
            <a:r>
              <a:rPr lang="nl-NL" dirty="0" smtClean="0"/>
              <a:t>allergie</a:t>
            </a:r>
          </a:p>
          <a:p>
            <a:pPr lvl="1"/>
            <a:r>
              <a:rPr lang="nl-NL" dirty="0"/>
              <a:t>	</a:t>
            </a:r>
            <a:r>
              <a:rPr lang="nl-NL" dirty="0" smtClean="0"/>
              <a:t>prikkelende stoffen</a:t>
            </a:r>
          </a:p>
          <a:p>
            <a:pPr lvl="1"/>
            <a:r>
              <a:rPr lang="nl-NL" dirty="0"/>
              <a:t>	</a:t>
            </a:r>
            <a:r>
              <a:rPr lang="nl-NL" dirty="0" smtClean="0"/>
              <a:t>longworm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79640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Longen (vervolg)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COPD (“dampig” paard)</a:t>
            </a:r>
          </a:p>
          <a:p>
            <a:r>
              <a:rPr lang="nl-NL" dirty="0" smtClean="0"/>
              <a:t>Longoedeem (vanuit hartfalen)</a:t>
            </a:r>
          </a:p>
          <a:p>
            <a:r>
              <a:rPr lang="nl-NL" dirty="0" smtClean="0"/>
              <a:t>Tumoren (vaak metastasen!)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57437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Hernia </a:t>
            </a:r>
            <a:r>
              <a:rPr lang="nl-NL" dirty="0" err="1" smtClean="0"/>
              <a:t>diafragmatica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/>
              <a:t>https://www.mcvoordieren.nl/hernia-diafragmatica</a:t>
            </a:r>
          </a:p>
        </p:txBody>
      </p:sp>
    </p:spTree>
    <p:extLst>
      <p:ext uri="{BB962C8B-B14F-4D97-AF65-F5344CB8AC3E}">
        <p14:creationId xmlns:p14="http://schemas.microsoft.com/office/powerpoint/2010/main" val="2370335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Teken 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Teken de luchtweg van een brachycefale hond die lijdt aan het brachycefaal obstructief syndroom (BOS)</a:t>
            </a:r>
          </a:p>
          <a:p>
            <a:r>
              <a:rPr lang="nl-NL" dirty="0" smtClean="0"/>
              <a:t>Gebruik hiervoor de volgende bronnen:</a:t>
            </a:r>
          </a:p>
          <a:p>
            <a:pPr lvl="1"/>
            <a:r>
              <a:rPr lang="nl-NL" dirty="0"/>
              <a:t>	 </a:t>
            </a:r>
            <a:r>
              <a:rPr lang="nl-NL" dirty="0">
                <a:hlinkClick r:id="rId2"/>
              </a:rPr>
              <a:t>https://</a:t>
            </a:r>
            <a:r>
              <a:rPr lang="nl-NL" dirty="0" smtClean="0">
                <a:hlinkClick r:id="rId2"/>
              </a:rPr>
              <a:t>www.dierendokters.com/honden/ziekten/brachycephaal-obstructief-syndroom</a:t>
            </a:r>
            <a:endParaRPr lang="nl-NL" dirty="0" smtClean="0"/>
          </a:p>
          <a:p>
            <a:pPr lvl="1"/>
            <a:endParaRPr lang="nl-NL" dirty="0"/>
          </a:p>
          <a:p>
            <a:pPr lvl="1"/>
            <a:r>
              <a:rPr lang="nl-NL" dirty="0">
                <a:hlinkClick r:id="rId3"/>
              </a:rPr>
              <a:t>https://</a:t>
            </a:r>
            <a:r>
              <a:rPr lang="nl-NL" dirty="0" smtClean="0">
                <a:hlinkClick r:id="rId3"/>
              </a:rPr>
              <a:t>www.dierenkliniekkenaupark.nl/brachycephaal-obstructief-syndroom-bos</a:t>
            </a:r>
            <a:endParaRPr lang="nl-NL" dirty="0" smtClean="0"/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36459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Zoek 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Zoek minimaal 6 rassen op die een brachycefale snuit hebben</a:t>
            </a:r>
          </a:p>
          <a:p>
            <a:r>
              <a:rPr lang="nl-NL" dirty="0"/>
              <a:t>Vermeld de website waar je het antwoord hebt </a:t>
            </a:r>
            <a:r>
              <a:rPr lang="nl-NL" dirty="0" smtClean="0"/>
              <a:t>gevonden</a:t>
            </a:r>
          </a:p>
          <a:p>
            <a:endParaRPr lang="nl-NL" dirty="0"/>
          </a:p>
          <a:p>
            <a:endParaRPr lang="nl-NL" dirty="0" smtClean="0"/>
          </a:p>
          <a:p>
            <a:pPr indent="0">
              <a:buNone/>
            </a:pPr>
            <a:r>
              <a:rPr lang="nl-NL" dirty="0" smtClean="0"/>
              <a:t>Besmettelijke ziekten van de ademhaling:</a:t>
            </a:r>
          </a:p>
          <a:p>
            <a:pPr indent="0">
              <a:buNone/>
            </a:pPr>
            <a:r>
              <a:rPr lang="nl-NL" dirty="0" smtClean="0"/>
              <a:t>Zoek op wat kennelhoest (</a:t>
            </a:r>
            <a:r>
              <a:rPr lang="nl-NL" dirty="0" err="1" smtClean="0"/>
              <a:t>Bordetella</a:t>
            </a:r>
            <a:r>
              <a:rPr lang="nl-NL" dirty="0" smtClean="0"/>
              <a:t>) en niesziekte is.</a:t>
            </a:r>
          </a:p>
          <a:p>
            <a:pPr marL="342900" indent="-342900">
              <a:buFontTx/>
              <a:buChar char="-"/>
            </a:pPr>
            <a:r>
              <a:rPr lang="nl-NL" dirty="0" smtClean="0"/>
              <a:t>Welke diersoorten worden ziek?</a:t>
            </a:r>
          </a:p>
          <a:p>
            <a:pPr marL="342900" indent="-342900">
              <a:buFontTx/>
              <a:buChar char="-"/>
            </a:pPr>
            <a:r>
              <a:rPr lang="nl-NL" dirty="0" smtClean="0"/>
              <a:t>Welk deel van de ademhaling wordt aangetast?</a:t>
            </a:r>
          </a:p>
          <a:p>
            <a:pPr marL="342900" indent="-342900">
              <a:buFontTx/>
              <a:buChar char="-"/>
            </a:pPr>
            <a:r>
              <a:rPr lang="nl-NL" dirty="0" smtClean="0"/>
              <a:t>Kun je het voorkomen door middel van vaccinatie?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91703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Lees opdracht: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Bekijk BSAVA </a:t>
            </a:r>
            <a:r>
              <a:rPr lang="nl-NL" dirty="0" err="1" smtClean="0"/>
              <a:t>blz</a:t>
            </a:r>
            <a:r>
              <a:rPr lang="nl-NL" dirty="0" smtClean="0"/>
              <a:t> 537-540 (Hoofdstuk “</a:t>
            </a:r>
            <a:r>
              <a:rPr lang="nl-NL" dirty="0" err="1" smtClean="0"/>
              <a:t>upper</a:t>
            </a:r>
            <a:r>
              <a:rPr lang="nl-NL" dirty="0" smtClean="0"/>
              <a:t> </a:t>
            </a:r>
            <a:r>
              <a:rPr lang="nl-NL" dirty="0" err="1" smtClean="0"/>
              <a:t>respiratory</a:t>
            </a:r>
            <a:r>
              <a:rPr lang="nl-NL" dirty="0" smtClean="0"/>
              <a:t> </a:t>
            </a:r>
            <a:r>
              <a:rPr lang="nl-NL" dirty="0" err="1" smtClean="0"/>
              <a:t>tract</a:t>
            </a:r>
            <a:r>
              <a:rPr lang="nl-NL" dirty="0" smtClean="0"/>
              <a:t> </a:t>
            </a:r>
            <a:r>
              <a:rPr lang="nl-NL" dirty="0" err="1" smtClean="0"/>
              <a:t>disease</a:t>
            </a:r>
            <a:r>
              <a:rPr lang="nl-NL" dirty="0" smtClean="0"/>
              <a:t> en </a:t>
            </a:r>
            <a:r>
              <a:rPr lang="nl-NL" dirty="0" err="1" smtClean="0"/>
              <a:t>lower</a:t>
            </a:r>
            <a:r>
              <a:rPr lang="nl-NL" dirty="0" smtClean="0"/>
              <a:t> </a:t>
            </a:r>
            <a:r>
              <a:rPr lang="nl-NL" dirty="0" err="1" smtClean="0"/>
              <a:t>respiratory</a:t>
            </a:r>
            <a:r>
              <a:rPr lang="nl-NL" dirty="0" smtClean="0"/>
              <a:t> </a:t>
            </a:r>
            <a:r>
              <a:rPr lang="nl-NL" dirty="0" err="1" smtClean="0"/>
              <a:t>tract</a:t>
            </a:r>
            <a:r>
              <a:rPr lang="nl-NL" dirty="0" smtClean="0"/>
              <a:t> </a:t>
            </a:r>
            <a:r>
              <a:rPr lang="nl-NL" dirty="0" err="1" smtClean="0"/>
              <a:t>disease</a:t>
            </a:r>
            <a:r>
              <a:rPr lang="nl-NL" dirty="0" smtClean="0"/>
              <a:t>”)</a:t>
            </a:r>
          </a:p>
          <a:p>
            <a:r>
              <a:rPr lang="nl-NL" dirty="0" smtClean="0"/>
              <a:t>Welke woorden ken/ herken je nu?</a:t>
            </a:r>
          </a:p>
          <a:p>
            <a:r>
              <a:rPr lang="nl-NL" dirty="0" smtClean="0"/>
              <a:t>Welke “</a:t>
            </a:r>
            <a:r>
              <a:rPr lang="nl-NL" dirty="0" err="1" smtClean="0"/>
              <a:t>diagnostics</a:t>
            </a:r>
            <a:r>
              <a:rPr lang="nl-NL" dirty="0" smtClean="0"/>
              <a:t>” worden ingezet bij luchtweg patiënten?</a:t>
            </a:r>
          </a:p>
          <a:p>
            <a:r>
              <a:rPr lang="nl-NL" dirty="0" smtClean="0"/>
              <a:t>Welke zorg (“</a:t>
            </a:r>
            <a:r>
              <a:rPr lang="nl-NL" dirty="0" err="1" smtClean="0"/>
              <a:t>nursing</a:t>
            </a:r>
            <a:r>
              <a:rPr lang="nl-NL" dirty="0" smtClean="0"/>
              <a:t> care”) geeft de paraveterinair aan patiënten met afwijkingen aan de ademhaling?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19984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 voor de toekomst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Verwerk de input uit deze </a:t>
            </a:r>
            <a:r>
              <a:rPr lang="nl-NL" dirty="0" err="1" smtClean="0"/>
              <a:t>ppt</a:t>
            </a:r>
            <a:r>
              <a:rPr lang="nl-NL" dirty="0" smtClean="0"/>
              <a:t>, de les, het BSAVA boek en de door jou gevonden bronnen tot een leerinstrument.</a:t>
            </a:r>
          </a:p>
          <a:p>
            <a:endParaRPr lang="nl-NL" dirty="0"/>
          </a:p>
          <a:p>
            <a:r>
              <a:rPr lang="nl-NL" dirty="0" smtClean="0"/>
              <a:t>Dit leerinstrument kan je gebruiken bij het studeren voor de toets; de eindtoetsen leerjaar 2 en 3; het kennis examen in leerjaar 4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19271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Pathologie van het respiratie apparaat</a:t>
            </a:r>
            <a:endParaRPr lang="nl-NL" dirty="0"/>
          </a:p>
        </p:txBody>
      </p:sp>
      <p:sp>
        <p:nvSpPr>
          <p:cNvPr id="6" name="Ondertitel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356724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Symptomen die kunnen wijzen op een afwijking in het respiratie apparaat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r>
              <a:rPr lang="nl-NL" dirty="0" err="1" smtClean="0"/>
              <a:t>Stridor</a:t>
            </a:r>
            <a:r>
              <a:rPr lang="nl-NL" dirty="0" smtClean="0"/>
              <a:t> (bijv. niezen, snurken, piepen/ </a:t>
            </a:r>
            <a:r>
              <a:rPr lang="nl-NL" dirty="0" err="1" smtClean="0"/>
              <a:t>wheezen</a:t>
            </a:r>
            <a:r>
              <a:rPr lang="nl-NL" dirty="0" smtClean="0"/>
              <a:t>)</a:t>
            </a:r>
            <a:endParaRPr lang="nl-NL" dirty="0" smtClean="0"/>
          </a:p>
          <a:p>
            <a:r>
              <a:rPr lang="nl-NL" dirty="0" smtClean="0"/>
              <a:t>Neus uitvloeiing</a:t>
            </a:r>
          </a:p>
          <a:p>
            <a:r>
              <a:rPr lang="nl-NL" dirty="0" smtClean="0"/>
              <a:t>Bloedneus (epistaxis</a:t>
            </a:r>
            <a:r>
              <a:rPr lang="nl-NL" dirty="0" smtClean="0"/>
              <a:t>)</a:t>
            </a:r>
            <a:endParaRPr lang="nl-NL" dirty="0"/>
          </a:p>
          <a:p>
            <a:r>
              <a:rPr lang="nl-NL" dirty="0" smtClean="0"/>
              <a:t>Zwelling in aangezicht</a:t>
            </a:r>
          </a:p>
          <a:p>
            <a:r>
              <a:rPr lang="nl-NL" dirty="0" smtClean="0"/>
              <a:t>Hoesten</a:t>
            </a:r>
          </a:p>
          <a:p>
            <a:r>
              <a:rPr lang="nl-NL" dirty="0" smtClean="0"/>
              <a:t>Benauwd/ dyspneu</a:t>
            </a:r>
          </a:p>
          <a:p>
            <a:r>
              <a:rPr lang="nl-NL" dirty="0" smtClean="0"/>
              <a:t>Verminderd uithoudingsvermogen</a:t>
            </a:r>
          </a:p>
          <a:p>
            <a:r>
              <a:rPr lang="nl-NL" dirty="0" err="1" smtClean="0"/>
              <a:t>Tachypneu</a:t>
            </a:r>
            <a:endParaRPr lang="nl-NL" dirty="0" smtClean="0"/>
          </a:p>
          <a:p>
            <a:r>
              <a:rPr lang="nl-NL" dirty="0" smtClean="0"/>
              <a:t>Cyanose</a:t>
            </a:r>
          </a:p>
          <a:p>
            <a:r>
              <a:rPr lang="nl-NL" dirty="0" smtClean="0"/>
              <a:t>collaps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41801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Stridor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 smtClean="0"/>
              <a:t>Expiratoir</a:t>
            </a:r>
            <a:endParaRPr lang="nl-NL" dirty="0" smtClean="0"/>
          </a:p>
          <a:p>
            <a:r>
              <a:rPr lang="nl-NL" dirty="0" err="1" smtClean="0"/>
              <a:t>Inspiratoir</a:t>
            </a:r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r>
              <a:rPr lang="nl-NL" dirty="0" smtClean="0"/>
              <a:t>Nasaal</a:t>
            </a:r>
          </a:p>
          <a:p>
            <a:r>
              <a:rPr lang="nl-NL" dirty="0" err="1" smtClean="0"/>
              <a:t>Faryngeaal</a:t>
            </a:r>
            <a:r>
              <a:rPr lang="nl-NL" dirty="0" smtClean="0"/>
              <a:t>/ </a:t>
            </a:r>
            <a:r>
              <a:rPr lang="nl-NL" dirty="0" err="1" smtClean="0"/>
              <a:t>pharyngeaal</a:t>
            </a:r>
            <a:endParaRPr lang="nl-NL" dirty="0" smtClean="0"/>
          </a:p>
          <a:p>
            <a:r>
              <a:rPr lang="nl-NL" dirty="0" err="1" smtClean="0"/>
              <a:t>laryngeaal</a:t>
            </a: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333051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Neus uitvloeiing = </a:t>
            </a:r>
            <a:r>
              <a:rPr lang="nl-NL" dirty="0" err="1" smtClean="0"/>
              <a:t>nasal</a:t>
            </a:r>
            <a:r>
              <a:rPr lang="nl-NL" dirty="0" smtClean="0"/>
              <a:t> discharge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Waterig = </a:t>
            </a:r>
            <a:r>
              <a:rPr lang="nl-NL" dirty="0" err="1" smtClean="0"/>
              <a:t>sereus</a:t>
            </a:r>
            <a:endParaRPr lang="nl-NL" dirty="0" smtClean="0"/>
          </a:p>
          <a:p>
            <a:r>
              <a:rPr lang="nl-NL" dirty="0" smtClean="0"/>
              <a:t>Slijmig = </a:t>
            </a:r>
            <a:r>
              <a:rPr lang="nl-NL" dirty="0" err="1" smtClean="0"/>
              <a:t>muceus</a:t>
            </a:r>
            <a:endParaRPr lang="nl-NL" dirty="0" smtClean="0"/>
          </a:p>
          <a:p>
            <a:r>
              <a:rPr lang="nl-NL" dirty="0" err="1" smtClean="0"/>
              <a:t>Pussig</a:t>
            </a:r>
            <a:r>
              <a:rPr lang="nl-NL" dirty="0" smtClean="0"/>
              <a:t> = purulent</a:t>
            </a:r>
          </a:p>
          <a:p>
            <a:r>
              <a:rPr lang="nl-NL" dirty="0" smtClean="0"/>
              <a:t>Bloederig/ </a:t>
            </a:r>
            <a:r>
              <a:rPr lang="nl-NL" dirty="0" err="1" smtClean="0"/>
              <a:t>pussig</a:t>
            </a:r>
            <a:r>
              <a:rPr lang="nl-NL" dirty="0" smtClean="0"/>
              <a:t> = </a:t>
            </a:r>
            <a:r>
              <a:rPr lang="nl-NL" dirty="0" err="1" smtClean="0"/>
              <a:t>hemopurulent</a:t>
            </a:r>
            <a:endParaRPr lang="nl-NL" dirty="0" smtClean="0"/>
          </a:p>
          <a:p>
            <a:r>
              <a:rPr lang="nl-NL" dirty="0" smtClean="0"/>
              <a:t>Afstervend weefsel = necrose</a:t>
            </a:r>
          </a:p>
          <a:p>
            <a:endParaRPr lang="nl-NL" dirty="0"/>
          </a:p>
          <a:p>
            <a:r>
              <a:rPr lang="nl-NL" dirty="0" smtClean="0"/>
              <a:t>Bloedneus = epistaxis</a:t>
            </a:r>
          </a:p>
          <a:p>
            <a:endParaRPr lang="nl-NL" dirty="0"/>
          </a:p>
          <a:p>
            <a:r>
              <a:rPr lang="nl-NL" dirty="0" smtClean="0"/>
              <a:t>Check: uit één of uit beide neusgaten?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386073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Rhinitis: oorzaken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Corpus </a:t>
            </a:r>
            <a:r>
              <a:rPr lang="nl-NL" dirty="0" err="1" smtClean="0"/>
              <a:t>alienum</a:t>
            </a:r>
            <a:endParaRPr lang="nl-NL" dirty="0" smtClean="0"/>
          </a:p>
          <a:p>
            <a:r>
              <a:rPr lang="nl-NL" dirty="0" smtClean="0"/>
              <a:t>Infecties (virussen, bacteriën, </a:t>
            </a:r>
            <a:r>
              <a:rPr lang="nl-NL" dirty="0" smtClean="0"/>
              <a:t>schimmels)</a:t>
            </a:r>
            <a:endParaRPr lang="nl-NL" dirty="0" smtClean="0"/>
          </a:p>
          <a:p>
            <a:r>
              <a:rPr lang="nl-NL" dirty="0" smtClean="0"/>
              <a:t>tumor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1625" y="3487344"/>
            <a:ext cx="2705100" cy="298132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475" y="3276600"/>
            <a:ext cx="3609975" cy="35814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36750" y="3771467"/>
            <a:ext cx="4295775" cy="3305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043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Farynx/ </a:t>
            </a:r>
            <a:r>
              <a:rPr lang="nl-NL" dirty="0" err="1" smtClean="0"/>
              <a:t>Pharynx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Congenitaal: Hyperplasie palatum </a:t>
            </a:r>
            <a:r>
              <a:rPr lang="nl-NL" dirty="0" err="1" smtClean="0"/>
              <a:t>molle</a:t>
            </a:r>
            <a:r>
              <a:rPr lang="nl-NL" dirty="0" smtClean="0"/>
              <a:t> bij </a:t>
            </a:r>
            <a:r>
              <a:rPr lang="nl-NL" dirty="0" err="1" smtClean="0"/>
              <a:t>brachycefalen</a:t>
            </a:r>
            <a:endParaRPr lang="nl-NL" dirty="0" smtClean="0"/>
          </a:p>
          <a:p>
            <a:r>
              <a:rPr lang="nl-NL" dirty="0" smtClean="0"/>
              <a:t>Faryngitis door infecties of corpus </a:t>
            </a:r>
            <a:r>
              <a:rPr lang="nl-NL" dirty="0" err="1" smtClean="0"/>
              <a:t>alienum</a:t>
            </a:r>
            <a:r>
              <a:rPr lang="nl-NL" dirty="0" smtClean="0"/>
              <a:t> (stok!)</a:t>
            </a:r>
          </a:p>
          <a:p>
            <a:endParaRPr lang="nl-NL" dirty="0" smtClean="0"/>
          </a:p>
          <a:p>
            <a:endParaRPr lang="nl-NL" dirty="0"/>
          </a:p>
          <a:p>
            <a:r>
              <a:rPr lang="nl-NL" dirty="0" smtClean="0"/>
              <a:t>Ernstig of niet? </a:t>
            </a:r>
            <a:r>
              <a:rPr lang="nl-NL" dirty="0" err="1" smtClean="0"/>
              <a:t>Reversed</a:t>
            </a:r>
            <a:r>
              <a:rPr lang="nl-NL" dirty="0" smtClean="0"/>
              <a:t> </a:t>
            </a:r>
            <a:r>
              <a:rPr lang="nl-NL" dirty="0" err="1" smtClean="0"/>
              <a:t>sneezing</a:t>
            </a:r>
            <a:r>
              <a:rPr lang="nl-NL" dirty="0"/>
              <a:t>: </a:t>
            </a:r>
            <a:r>
              <a:rPr lang="nl-NL" dirty="0">
                <a:hlinkClick r:id="rId2"/>
              </a:rPr>
              <a:t>https://</a:t>
            </a:r>
            <a:r>
              <a:rPr lang="nl-NL" dirty="0" smtClean="0">
                <a:hlinkClick r:id="rId2"/>
              </a:rPr>
              <a:t>www.youtube.com/watch?v=1UyBrb0Hhpk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100 seconden dierenarts kennelhoest</a:t>
            </a:r>
            <a:r>
              <a:rPr lang="nl-NL" dirty="0"/>
              <a:t> </a:t>
            </a:r>
            <a:r>
              <a:rPr lang="nl-NL" dirty="0">
                <a:hlinkClick r:id="rId3"/>
              </a:rPr>
              <a:t>https://</a:t>
            </a:r>
            <a:r>
              <a:rPr lang="nl-NL" dirty="0" smtClean="0">
                <a:hlinkClick r:id="rId3"/>
              </a:rPr>
              <a:t>www.youtube.com/watch?v=7QlO2P1gITY</a:t>
            </a:r>
            <a:endParaRPr lang="nl-NL" dirty="0" smtClean="0"/>
          </a:p>
          <a:p>
            <a:r>
              <a:rPr lang="nl-NL" dirty="0" smtClean="0"/>
              <a:t>Het geluid  </a:t>
            </a:r>
            <a:r>
              <a:rPr lang="nl-NL" dirty="0">
                <a:hlinkClick r:id="rId4"/>
              </a:rPr>
              <a:t>https://www.youtube.com/watch?v=s28oIpVwNlA</a:t>
            </a:r>
            <a:endParaRPr lang="nl-NL" dirty="0" smtClean="0"/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612628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Larynx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Laryngitis: hoesten; kokhalzen; verlies van stem</a:t>
            </a:r>
          </a:p>
          <a:p>
            <a:r>
              <a:rPr lang="nl-NL" dirty="0" smtClean="0"/>
              <a:t>Larynx paralyse: </a:t>
            </a:r>
            <a:r>
              <a:rPr lang="nl-NL" dirty="0" err="1" smtClean="0"/>
              <a:t>stridor</a:t>
            </a:r>
            <a:r>
              <a:rPr lang="nl-NL" dirty="0" smtClean="0"/>
              <a:t> (</a:t>
            </a:r>
            <a:r>
              <a:rPr lang="nl-NL" dirty="0" err="1" smtClean="0"/>
              <a:t>cornage</a:t>
            </a:r>
            <a:r>
              <a:rPr lang="nl-NL" dirty="0" smtClean="0"/>
              <a:t>!); benauwdheid</a:t>
            </a:r>
            <a:endParaRPr lang="nl-NL" dirty="0"/>
          </a:p>
          <a:p>
            <a:r>
              <a:rPr lang="nl-NL" dirty="0" smtClean="0"/>
              <a:t>Larynx oedeem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41258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Trachea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 smtClean="0"/>
              <a:t>Tracheitis</a:t>
            </a:r>
            <a:endParaRPr lang="nl-NL" dirty="0" smtClean="0"/>
          </a:p>
          <a:p>
            <a:r>
              <a:rPr lang="nl-NL" dirty="0" smtClean="0"/>
              <a:t>Trachea collaps (onderdeel van “BOS”)</a:t>
            </a:r>
          </a:p>
          <a:p>
            <a:r>
              <a:rPr lang="nl-NL" dirty="0" smtClean="0"/>
              <a:t>Corpus </a:t>
            </a:r>
            <a:r>
              <a:rPr lang="nl-NL" dirty="0" err="1" smtClean="0"/>
              <a:t>alienum</a:t>
            </a:r>
            <a:endParaRPr lang="nl-NL" dirty="0" smtClean="0"/>
          </a:p>
          <a:p>
            <a:r>
              <a:rPr lang="nl-NL" dirty="0" smtClean="0"/>
              <a:t>Trauma</a:t>
            </a:r>
          </a:p>
          <a:p>
            <a:endParaRPr lang="nl-NL" dirty="0" smtClean="0"/>
          </a:p>
          <a:p>
            <a:endParaRPr lang="nl-NL" dirty="0"/>
          </a:p>
          <a:p>
            <a:r>
              <a:rPr lang="nl-NL" dirty="0" err="1" smtClean="0"/>
              <a:t>Mcvoordieren</a:t>
            </a:r>
            <a:r>
              <a:rPr lang="nl-NL" dirty="0" smtClean="0"/>
              <a:t>: video </a:t>
            </a:r>
            <a:r>
              <a:rPr lang="nl-NL" dirty="0"/>
              <a:t>trachea collaps </a:t>
            </a:r>
            <a:r>
              <a:rPr lang="nl-NL" dirty="0">
                <a:hlinkClick r:id="rId2"/>
              </a:rPr>
              <a:t>https://</a:t>
            </a:r>
            <a:r>
              <a:rPr lang="nl-NL" dirty="0" smtClean="0">
                <a:hlinkClick r:id="rId2"/>
              </a:rPr>
              <a:t>www.mcvoordieren.nl/luchtpijp-aandoening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Trachea collaps klinkt als: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27710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GroeneWell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e zone college.potx" id="{5BE10315-6621-4603-BCB1-7813A36D2C47}" vid="{864B3A44-6AB3-4355-99FE-34D5E4837786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Unknown Document Type" ma:contentTypeID="0x010104" ma:contentTypeVersion="0" ma:contentTypeDescription="" ma:contentTypeScope="" ma:versionID="05d83ceaa0bbd2e3bc716e6e66bd857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3d69fe45253d5ff147bb69036b756a7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2122A53-09D7-421F-8002-4B08AD95418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68EDA1D-CAED-4F2C-9690-3594FED1E039}">
  <ds:schemaRefs>
    <ds:schemaRef ds:uri="http://schemas.microsoft.com/office/2006/metadata/properties"/>
    <ds:schemaRef ds:uri="http://purl.org/dc/elements/1.1/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033CA261-34BE-4911-A3A6-EA2111D9574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Presentatie zone college</Template>
  <TotalTime>188</TotalTime>
  <Words>462</Words>
  <Application>Microsoft Office PowerPoint</Application>
  <PresentationFormat>Breedbeeld</PresentationFormat>
  <Paragraphs>106</Paragraphs>
  <Slides>17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20" baseType="lpstr">
      <vt:lpstr>Arial</vt:lpstr>
      <vt:lpstr>Calibri</vt:lpstr>
      <vt:lpstr>Kantoorthema</vt:lpstr>
      <vt:lpstr>PowerPoint-presentatie</vt:lpstr>
      <vt:lpstr>Pathologie van het respiratie apparaat</vt:lpstr>
      <vt:lpstr>Symptomen die kunnen wijzen op een afwijking in het respiratie apparaat</vt:lpstr>
      <vt:lpstr>Stridor</vt:lpstr>
      <vt:lpstr>Neus uitvloeiing = nasal discharge</vt:lpstr>
      <vt:lpstr>Rhinitis: oorzaken</vt:lpstr>
      <vt:lpstr>Farynx/ Pharynx</vt:lpstr>
      <vt:lpstr>Larynx</vt:lpstr>
      <vt:lpstr>Trachea</vt:lpstr>
      <vt:lpstr>Bronchien</vt:lpstr>
      <vt:lpstr>longen</vt:lpstr>
      <vt:lpstr>Longen (vervolg)</vt:lpstr>
      <vt:lpstr>Hernia diafragmatica</vt:lpstr>
      <vt:lpstr>Teken opdracht</vt:lpstr>
      <vt:lpstr>Zoek opdracht</vt:lpstr>
      <vt:lpstr>Lees opdracht:</vt:lpstr>
      <vt:lpstr>Opdracht voor de toekomst</vt:lpstr>
    </vt:vector>
  </TitlesOfParts>
  <Company>GroeneWelle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Mariëlle Boerman - de Lange</dc:creator>
  <cp:lastModifiedBy>Angelique Withaar</cp:lastModifiedBy>
  <cp:revision>39</cp:revision>
  <dcterms:created xsi:type="dcterms:W3CDTF">2018-10-08T12:02:05Z</dcterms:created>
  <dcterms:modified xsi:type="dcterms:W3CDTF">2019-09-09T14:16:22Z</dcterms:modified>
</cp:coreProperties>
</file>