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56" r:id="rId2"/>
    <p:sldId id="257" r:id="rId3"/>
    <p:sldId id="258" r:id="rId4"/>
    <p:sldId id="259" r:id="rId5"/>
    <p:sldId id="260" r:id="rId6"/>
    <p:sldId id="267" r:id="rId7"/>
    <p:sldId id="261" r:id="rId8"/>
    <p:sldId id="273" r:id="rId9"/>
    <p:sldId id="268" r:id="rId10"/>
    <p:sldId id="272" r:id="rId11"/>
    <p:sldId id="274" r:id="rId12"/>
    <p:sldId id="270" r:id="rId13"/>
    <p:sldId id="271" r:id="rId14"/>
    <p:sldId id="269" r:id="rId15"/>
    <p:sldId id="263" r:id="rId16"/>
    <p:sldId id="264" r:id="rId17"/>
    <p:sldId id="265" r:id="rId18"/>
    <p:sldId id="266"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80" autoAdjust="0"/>
    <p:restoredTop sz="71169" autoAdjust="0"/>
  </p:normalViewPr>
  <p:slideViewPr>
    <p:cSldViewPr snapToGrid="0">
      <p:cViewPr varScale="1">
        <p:scale>
          <a:sx n="49" d="100"/>
          <a:sy n="49" d="100"/>
        </p:scale>
        <p:origin x="1148" y="40"/>
      </p:cViewPr>
      <p:guideLst/>
    </p:cSldViewPr>
  </p:slideViewPr>
  <p:notesTextViewPr>
    <p:cViewPr>
      <p:scale>
        <a:sx n="1" d="1"/>
        <a:sy n="1" d="1"/>
      </p:scale>
      <p:origin x="0" y="0"/>
    </p:cViewPr>
  </p:notesTextViewPr>
  <p:sorterViewPr>
    <p:cViewPr>
      <p:scale>
        <a:sx n="130" d="100"/>
        <a:sy n="130" d="100"/>
      </p:scale>
      <p:origin x="0" y="-161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D34DA5-1DD2-44AC-952F-570D6791B4AF}" type="datetimeFigureOut">
              <a:rPr lang="nl-NL" smtClean="0"/>
              <a:t>28-8-2019</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8FBEAF0-7F9D-403C-A7BA-6EAEEC6E3EA1}" type="slidenum">
              <a:rPr lang="nl-NL" smtClean="0"/>
              <a:t>‹nr.›</a:t>
            </a:fld>
            <a:endParaRPr lang="nl-NL"/>
          </a:p>
        </p:txBody>
      </p:sp>
    </p:spTree>
    <p:extLst>
      <p:ext uri="{BB962C8B-B14F-4D97-AF65-F5344CB8AC3E}">
        <p14:creationId xmlns:p14="http://schemas.microsoft.com/office/powerpoint/2010/main" val="24534290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58FBEAF0-7F9D-403C-A7BA-6EAEEC6E3EA1}" type="slidenum">
              <a:rPr lang="nl-NL" smtClean="0"/>
              <a:t>6</a:t>
            </a:fld>
            <a:endParaRPr lang="nl-NL"/>
          </a:p>
        </p:txBody>
      </p:sp>
    </p:spTree>
    <p:extLst>
      <p:ext uri="{BB962C8B-B14F-4D97-AF65-F5344CB8AC3E}">
        <p14:creationId xmlns:p14="http://schemas.microsoft.com/office/powerpoint/2010/main" val="7352563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58FBEAF0-7F9D-403C-A7BA-6EAEEC6E3EA1}" type="slidenum">
              <a:rPr lang="nl-NL" smtClean="0"/>
              <a:t>7</a:t>
            </a:fld>
            <a:endParaRPr lang="nl-NL"/>
          </a:p>
        </p:txBody>
      </p:sp>
    </p:spTree>
    <p:extLst>
      <p:ext uri="{BB962C8B-B14F-4D97-AF65-F5344CB8AC3E}">
        <p14:creationId xmlns:p14="http://schemas.microsoft.com/office/powerpoint/2010/main" val="13645457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58FBEAF0-7F9D-403C-A7BA-6EAEEC6E3EA1}" type="slidenum">
              <a:rPr lang="nl-NL" smtClean="0"/>
              <a:t>8</a:t>
            </a:fld>
            <a:endParaRPr lang="nl-NL"/>
          </a:p>
        </p:txBody>
      </p:sp>
    </p:spTree>
    <p:extLst>
      <p:ext uri="{BB962C8B-B14F-4D97-AF65-F5344CB8AC3E}">
        <p14:creationId xmlns:p14="http://schemas.microsoft.com/office/powerpoint/2010/main" val="17607409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5"/>
          </p:nvPr>
        </p:nvSpPr>
        <p:spPr/>
        <p:txBody>
          <a:bodyPr/>
          <a:lstStyle/>
          <a:p>
            <a:fld id="{58FBEAF0-7F9D-403C-A7BA-6EAEEC6E3EA1}" type="slidenum">
              <a:rPr lang="nl-NL" smtClean="0"/>
              <a:t>10</a:t>
            </a:fld>
            <a:endParaRPr lang="nl-NL"/>
          </a:p>
        </p:txBody>
      </p:sp>
    </p:spTree>
    <p:extLst>
      <p:ext uri="{BB962C8B-B14F-4D97-AF65-F5344CB8AC3E}">
        <p14:creationId xmlns:p14="http://schemas.microsoft.com/office/powerpoint/2010/main" val="42012324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FF62F3B1-27E8-4E2E-8FE8-6334631B5145}" type="datetimeFigureOut">
              <a:rPr lang="nl-NL" smtClean="0"/>
              <a:t>28-8-2019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B3B24A48-6DA1-473C-9D11-F0AB57B20F3E}" type="slidenum">
              <a:rPr lang="nl-NL" smtClean="0"/>
              <a:t>‹nr.›</a:t>
            </a:fld>
            <a:endParaRPr lang="nl-NL"/>
          </a:p>
        </p:txBody>
      </p:sp>
    </p:spTree>
    <p:extLst>
      <p:ext uri="{BB962C8B-B14F-4D97-AF65-F5344CB8AC3E}">
        <p14:creationId xmlns:p14="http://schemas.microsoft.com/office/powerpoint/2010/main" val="23145303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FF62F3B1-27E8-4E2E-8FE8-6334631B5145}" type="datetimeFigureOut">
              <a:rPr lang="nl-NL" smtClean="0"/>
              <a:t>28-8-2019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B3B24A48-6DA1-473C-9D11-F0AB57B20F3E}" type="slidenum">
              <a:rPr lang="nl-NL" smtClean="0"/>
              <a:t>‹nr.›</a:t>
            </a:fld>
            <a:endParaRPr lang="nl-NL"/>
          </a:p>
        </p:txBody>
      </p:sp>
    </p:spTree>
    <p:extLst>
      <p:ext uri="{BB962C8B-B14F-4D97-AF65-F5344CB8AC3E}">
        <p14:creationId xmlns:p14="http://schemas.microsoft.com/office/powerpoint/2010/main" val="11538371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FF62F3B1-27E8-4E2E-8FE8-6334631B5145}" type="datetimeFigureOut">
              <a:rPr lang="nl-NL" smtClean="0"/>
              <a:t>28-8-2019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B3B24A48-6DA1-473C-9D11-F0AB57B20F3E}" type="slidenum">
              <a:rPr lang="nl-NL" smtClean="0"/>
              <a:t>‹nr.›</a:t>
            </a:fld>
            <a:endParaRPr lang="nl-NL"/>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5827282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FF62F3B1-27E8-4E2E-8FE8-6334631B5145}" type="datetimeFigureOut">
              <a:rPr lang="nl-NL" smtClean="0"/>
              <a:t>28-8-2019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B3B24A48-6DA1-473C-9D11-F0AB57B20F3E}" type="slidenum">
              <a:rPr lang="nl-NL" smtClean="0"/>
              <a:t>‹nr.›</a:t>
            </a:fld>
            <a:endParaRPr lang="nl-NL"/>
          </a:p>
        </p:txBody>
      </p:sp>
    </p:spTree>
    <p:extLst>
      <p:ext uri="{BB962C8B-B14F-4D97-AF65-F5344CB8AC3E}">
        <p14:creationId xmlns:p14="http://schemas.microsoft.com/office/powerpoint/2010/main" val="7581945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FF62F3B1-27E8-4E2E-8FE8-6334631B5145}" type="datetimeFigureOut">
              <a:rPr lang="nl-NL" smtClean="0"/>
              <a:t>28-8-2019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B3B24A48-6DA1-473C-9D11-F0AB57B20F3E}" type="slidenum">
              <a:rPr lang="nl-NL" smtClean="0"/>
              <a:t>‹nr.›</a:t>
            </a:fld>
            <a:endParaRPr lang="nl-NL"/>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8714504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FF62F3B1-27E8-4E2E-8FE8-6334631B5145}" type="datetimeFigureOut">
              <a:rPr lang="nl-NL" smtClean="0"/>
              <a:t>28-8-2019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B3B24A48-6DA1-473C-9D11-F0AB57B20F3E}" type="slidenum">
              <a:rPr lang="nl-NL" smtClean="0"/>
              <a:t>‹nr.›</a:t>
            </a:fld>
            <a:endParaRPr lang="nl-NL"/>
          </a:p>
        </p:txBody>
      </p:sp>
    </p:spTree>
    <p:extLst>
      <p:ext uri="{BB962C8B-B14F-4D97-AF65-F5344CB8AC3E}">
        <p14:creationId xmlns:p14="http://schemas.microsoft.com/office/powerpoint/2010/main" val="11856552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FF62F3B1-27E8-4E2E-8FE8-6334631B5145}" type="datetimeFigureOut">
              <a:rPr lang="nl-NL" smtClean="0"/>
              <a:t>28-8-2019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B3B24A48-6DA1-473C-9D11-F0AB57B20F3E}" type="slidenum">
              <a:rPr lang="nl-NL" smtClean="0"/>
              <a:t>‹nr.›</a:t>
            </a:fld>
            <a:endParaRPr lang="nl-NL"/>
          </a:p>
        </p:txBody>
      </p:sp>
    </p:spTree>
    <p:extLst>
      <p:ext uri="{BB962C8B-B14F-4D97-AF65-F5344CB8AC3E}">
        <p14:creationId xmlns:p14="http://schemas.microsoft.com/office/powerpoint/2010/main" val="31810928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FF62F3B1-27E8-4E2E-8FE8-6334631B5145}" type="datetimeFigureOut">
              <a:rPr lang="nl-NL" smtClean="0"/>
              <a:t>28-8-2019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B3B24A48-6DA1-473C-9D11-F0AB57B20F3E}" type="slidenum">
              <a:rPr lang="nl-NL" smtClean="0"/>
              <a:t>‹nr.›</a:t>
            </a:fld>
            <a:endParaRPr lang="nl-NL"/>
          </a:p>
        </p:txBody>
      </p:sp>
    </p:spTree>
    <p:extLst>
      <p:ext uri="{BB962C8B-B14F-4D97-AF65-F5344CB8AC3E}">
        <p14:creationId xmlns:p14="http://schemas.microsoft.com/office/powerpoint/2010/main" val="12222020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FF62F3B1-27E8-4E2E-8FE8-6334631B5145}" type="datetimeFigureOut">
              <a:rPr lang="nl-NL" smtClean="0"/>
              <a:t>28-8-2019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B3B24A48-6DA1-473C-9D11-F0AB57B20F3E}" type="slidenum">
              <a:rPr lang="nl-NL" smtClean="0"/>
              <a:t>‹nr.›</a:t>
            </a:fld>
            <a:endParaRPr lang="nl-NL"/>
          </a:p>
        </p:txBody>
      </p:sp>
    </p:spTree>
    <p:extLst>
      <p:ext uri="{BB962C8B-B14F-4D97-AF65-F5344CB8AC3E}">
        <p14:creationId xmlns:p14="http://schemas.microsoft.com/office/powerpoint/2010/main" val="8612032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FF62F3B1-27E8-4E2E-8FE8-6334631B5145}" type="datetimeFigureOut">
              <a:rPr lang="nl-NL" smtClean="0"/>
              <a:t>28-8-2019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B3B24A48-6DA1-473C-9D11-F0AB57B20F3E}" type="slidenum">
              <a:rPr lang="nl-NL" smtClean="0"/>
              <a:t>‹nr.›</a:t>
            </a:fld>
            <a:endParaRPr lang="nl-NL"/>
          </a:p>
        </p:txBody>
      </p:sp>
    </p:spTree>
    <p:extLst>
      <p:ext uri="{BB962C8B-B14F-4D97-AF65-F5344CB8AC3E}">
        <p14:creationId xmlns:p14="http://schemas.microsoft.com/office/powerpoint/2010/main" val="25608631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FF62F3B1-27E8-4E2E-8FE8-6334631B5145}" type="datetimeFigureOut">
              <a:rPr lang="nl-NL" smtClean="0"/>
              <a:t>28-8-2019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B3B24A48-6DA1-473C-9D11-F0AB57B20F3E}" type="slidenum">
              <a:rPr lang="nl-NL" smtClean="0"/>
              <a:t>‹nr.›</a:t>
            </a:fld>
            <a:endParaRPr lang="nl-NL"/>
          </a:p>
        </p:txBody>
      </p:sp>
    </p:spTree>
    <p:extLst>
      <p:ext uri="{BB962C8B-B14F-4D97-AF65-F5344CB8AC3E}">
        <p14:creationId xmlns:p14="http://schemas.microsoft.com/office/powerpoint/2010/main" val="35356220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FF62F3B1-27E8-4E2E-8FE8-6334631B5145}" type="datetimeFigureOut">
              <a:rPr lang="nl-NL" smtClean="0"/>
              <a:t>28-8-2019</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B3B24A48-6DA1-473C-9D11-F0AB57B20F3E}" type="slidenum">
              <a:rPr lang="nl-NL" smtClean="0"/>
              <a:t>‹nr.›</a:t>
            </a:fld>
            <a:endParaRPr lang="nl-NL"/>
          </a:p>
        </p:txBody>
      </p:sp>
    </p:spTree>
    <p:extLst>
      <p:ext uri="{BB962C8B-B14F-4D97-AF65-F5344CB8AC3E}">
        <p14:creationId xmlns:p14="http://schemas.microsoft.com/office/powerpoint/2010/main" val="11322331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FF62F3B1-27E8-4E2E-8FE8-6334631B5145}" type="datetimeFigureOut">
              <a:rPr lang="nl-NL" smtClean="0"/>
              <a:t>28-8-2019</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B3B24A48-6DA1-473C-9D11-F0AB57B20F3E}" type="slidenum">
              <a:rPr lang="nl-NL" smtClean="0"/>
              <a:t>‹nr.›</a:t>
            </a:fld>
            <a:endParaRPr lang="nl-NL"/>
          </a:p>
        </p:txBody>
      </p:sp>
    </p:spTree>
    <p:extLst>
      <p:ext uri="{BB962C8B-B14F-4D97-AF65-F5344CB8AC3E}">
        <p14:creationId xmlns:p14="http://schemas.microsoft.com/office/powerpoint/2010/main" val="36562263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62F3B1-27E8-4E2E-8FE8-6334631B5145}" type="datetimeFigureOut">
              <a:rPr lang="nl-NL" smtClean="0"/>
              <a:t>28-8-2019</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B3B24A48-6DA1-473C-9D11-F0AB57B20F3E}" type="slidenum">
              <a:rPr lang="nl-NL" smtClean="0"/>
              <a:t>‹nr.›</a:t>
            </a:fld>
            <a:endParaRPr lang="nl-NL"/>
          </a:p>
        </p:txBody>
      </p:sp>
    </p:spTree>
    <p:extLst>
      <p:ext uri="{BB962C8B-B14F-4D97-AF65-F5344CB8AC3E}">
        <p14:creationId xmlns:p14="http://schemas.microsoft.com/office/powerpoint/2010/main" val="2261272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a:t>Tekststijl van het model bewerken</a:t>
            </a:r>
          </a:p>
        </p:txBody>
      </p:sp>
      <p:sp>
        <p:nvSpPr>
          <p:cNvPr id="5" name="Date Placeholder 4"/>
          <p:cNvSpPr>
            <a:spLocks noGrp="1"/>
          </p:cNvSpPr>
          <p:nvPr>
            <p:ph type="dt" sz="half" idx="10"/>
          </p:nvPr>
        </p:nvSpPr>
        <p:spPr/>
        <p:txBody>
          <a:bodyPr/>
          <a:lstStyle/>
          <a:p>
            <a:fld id="{FF62F3B1-27E8-4E2E-8FE8-6334631B5145}" type="datetimeFigureOut">
              <a:rPr lang="nl-NL" smtClean="0"/>
              <a:t>28-8-2019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B3B24A48-6DA1-473C-9D11-F0AB57B20F3E}" type="slidenum">
              <a:rPr lang="nl-NL" smtClean="0"/>
              <a:t>‹nr.›</a:t>
            </a:fld>
            <a:endParaRPr lang="nl-NL"/>
          </a:p>
        </p:txBody>
      </p:sp>
    </p:spTree>
    <p:extLst>
      <p:ext uri="{BB962C8B-B14F-4D97-AF65-F5344CB8AC3E}">
        <p14:creationId xmlns:p14="http://schemas.microsoft.com/office/powerpoint/2010/main" val="12246854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FF62F3B1-27E8-4E2E-8FE8-6334631B5145}" type="datetimeFigureOut">
              <a:rPr lang="nl-NL" smtClean="0"/>
              <a:t>28-8-2019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B3B24A48-6DA1-473C-9D11-F0AB57B20F3E}" type="slidenum">
              <a:rPr lang="nl-NL" smtClean="0"/>
              <a:t>‹nr.›</a:t>
            </a:fld>
            <a:endParaRPr lang="nl-NL"/>
          </a:p>
        </p:txBody>
      </p:sp>
    </p:spTree>
    <p:extLst>
      <p:ext uri="{BB962C8B-B14F-4D97-AF65-F5344CB8AC3E}">
        <p14:creationId xmlns:p14="http://schemas.microsoft.com/office/powerpoint/2010/main" val="24760964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F62F3B1-27E8-4E2E-8FE8-6334631B5145}" type="datetimeFigureOut">
              <a:rPr lang="nl-NL" smtClean="0"/>
              <a:t>28-8-2019</a:t>
            </a:fld>
            <a:endParaRPr lang="nl-NL"/>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B3B24A48-6DA1-473C-9D11-F0AB57B20F3E}" type="slidenum">
              <a:rPr lang="nl-NL" smtClean="0"/>
              <a:t>‹nr.›</a:t>
            </a:fld>
            <a:endParaRPr lang="nl-NL"/>
          </a:p>
        </p:txBody>
      </p:sp>
    </p:spTree>
    <p:extLst>
      <p:ext uri="{BB962C8B-B14F-4D97-AF65-F5344CB8AC3E}">
        <p14:creationId xmlns:p14="http://schemas.microsoft.com/office/powerpoint/2010/main" val="23422720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gddiergezondheid.nl/"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gddiergezondheid.nl/de-gd/over-de-gd"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252248" y="2404534"/>
            <a:ext cx="10641723" cy="1646302"/>
          </a:xfrm>
        </p:spPr>
        <p:txBody>
          <a:bodyPr/>
          <a:lstStyle/>
          <a:p>
            <a:r>
              <a:rPr lang="nl-NL" sz="4800" dirty="0"/>
              <a:t>Voorbereiding van bezoek aan de GD</a:t>
            </a:r>
          </a:p>
        </p:txBody>
      </p:sp>
      <p:sp>
        <p:nvSpPr>
          <p:cNvPr id="3" name="Ondertitel 2"/>
          <p:cNvSpPr>
            <a:spLocks noGrp="1"/>
          </p:cNvSpPr>
          <p:nvPr>
            <p:ph type="subTitle" idx="1"/>
          </p:nvPr>
        </p:nvSpPr>
        <p:spPr/>
        <p:txBody>
          <a:bodyPr/>
          <a:lstStyle/>
          <a:p>
            <a:r>
              <a:rPr lang="nl-NL" dirty="0"/>
              <a:t>De gezondheidsdienst Deventer.</a:t>
            </a:r>
          </a:p>
          <a:p>
            <a:r>
              <a:rPr lang="nl-NL" dirty="0"/>
              <a:t>ZONE college – opleiding dierenartsassistent paraveterinair.</a:t>
            </a:r>
          </a:p>
        </p:txBody>
      </p:sp>
      <p:pic>
        <p:nvPicPr>
          <p:cNvPr id="4" name="Afbeelding 3"/>
          <p:cNvPicPr>
            <a:picLocks noChangeAspect="1"/>
          </p:cNvPicPr>
          <p:nvPr/>
        </p:nvPicPr>
        <p:blipFill>
          <a:blip r:embed="rId2"/>
          <a:stretch>
            <a:fillRect/>
          </a:stretch>
        </p:blipFill>
        <p:spPr>
          <a:xfrm>
            <a:off x="3887077" y="630621"/>
            <a:ext cx="3372064" cy="2179418"/>
          </a:xfrm>
          <a:prstGeom prst="rect">
            <a:avLst/>
          </a:prstGeom>
        </p:spPr>
      </p:pic>
    </p:spTree>
    <p:extLst>
      <p:ext uri="{BB962C8B-B14F-4D97-AF65-F5344CB8AC3E}">
        <p14:creationId xmlns:p14="http://schemas.microsoft.com/office/powerpoint/2010/main" val="17138499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Praktische organisatie van het bezoek:</a:t>
            </a:r>
          </a:p>
        </p:txBody>
      </p:sp>
      <p:sp>
        <p:nvSpPr>
          <p:cNvPr id="4" name="Tekstvak 3"/>
          <p:cNvSpPr txBox="1"/>
          <p:nvPr/>
        </p:nvSpPr>
        <p:spPr>
          <a:xfrm>
            <a:off x="773723" y="1781908"/>
            <a:ext cx="7139354" cy="400110"/>
          </a:xfrm>
          <a:prstGeom prst="rect">
            <a:avLst/>
          </a:prstGeom>
          <a:noFill/>
        </p:spPr>
        <p:txBody>
          <a:bodyPr wrap="square" rtlCol="0">
            <a:spAutoFit/>
          </a:bodyPr>
          <a:lstStyle/>
          <a:p>
            <a:r>
              <a:rPr lang="nl-NL" sz="2000" dirty="0"/>
              <a:t>Maatregelen in de sectiezaal en </a:t>
            </a:r>
            <a:r>
              <a:rPr lang="nl-NL" sz="2000" dirty="0" err="1"/>
              <a:t>labruimte</a:t>
            </a:r>
            <a:r>
              <a:rPr lang="nl-NL" sz="2000" dirty="0"/>
              <a:t>:</a:t>
            </a:r>
          </a:p>
        </p:txBody>
      </p:sp>
      <p:sp>
        <p:nvSpPr>
          <p:cNvPr id="7" name="Tijdelijke aanduiding voor inhoud 2">
            <a:extLst>
              <a:ext uri="{FF2B5EF4-FFF2-40B4-BE49-F238E27FC236}">
                <a16:creationId xmlns:a16="http://schemas.microsoft.com/office/drawing/2014/main" id="{97C665EE-0CAD-42F2-BE12-2E924AFA3771}"/>
              </a:ext>
            </a:extLst>
          </p:cNvPr>
          <p:cNvSpPr>
            <a:spLocks noGrp="1"/>
          </p:cNvSpPr>
          <p:nvPr>
            <p:ph idx="1"/>
          </p:nvPr>
        </p:nvSpPr>
        <p:spPr>
          <a:xfrm>
            <a:off x="677334" y="2538484"/>
            <a:ext cx="8596668" cy="3502878"/>
          </a:xfrm>
        </p:spPr>
        <p:txBody>
          <a:bodyPr>
            <a:normAutofit/>
          </a:bodyPr>
          <a:lstStyle/>
          <a:p>
            <a:endParaRPr lang="nl-NL" dirty="0"/>
          </a:p>
          <a:p>
            <a:r>
              <a:rPr lang="nl-NL" sz="2000" dirty="0"/>
              <a:t>Denk aan je eigen hygiëne:</a:t>
            </a:r>
          </a:p>
          <a:p>
            <a:pPr lvl="1"/>
            <a:r>
              <a:rPr lang="nl-NL" sz="2000" dirty="0"/>
              <a:t>Lab: mouwen van kleding mogen niet buiten de </a:t>
            </a:r>
            <a:r>
              <a:rPr lang="nl-NL" sz="2000" dirty="0" err="1"/>
              <a:t>labjas</a:t>
            </a:r>
            <a:r>
              <a:rPr lang="nl-NL" sz="2000" dirty="0"/>
              <a:t> uitsteken</a:t>
            </a:r>
          </a:p>
          <a:p>
            <a:pPr lvl="1"/>
            <a:r>
              <a:rPr lang="nl-NL" sz="2000" dirty="0"/>
              <a:t>zorg voor korte nagels, lang haar bijeenbinden op opsteken</a:t>
            </a:r>
          </a:p>
          <a:p>
            <a:pPr lvl="1"/>
            <a:r>
              <a:rPr lang="nl-NL" sz="2000" dirty="0"/>
              <a:t>niet aan etiketten likken</a:t>
            </a:r>
          </a:p>
          <a:p>
            <a:pPr lvl="1"/>
            <a:r>
              <a:rPr lang="nl-NL" sz="2000" dirty="0"/>
              <a:t>geen contactlenzen inbrengen of verwijderen</a:t>
            </a:r>
          </a:p>
        </p:txBody>
      </p:sp>
    </p:spTree>
    <p:extLst>
      <p:ext uri="{BB962C8B-B14F-4D97-AF65-F5344CB8AC3E}">
        <p14:creationId xmlns:p14="http://schemas.microsoft.com/office/powerpoint/2010/main" val="32465223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Praktische organisatie van het bezoek:</a:t>
            </a:r>
          </a:p>
        </p:txBody>
      </p:sp>
      <p:sp>
        <p:nvSpPr>
          <p:cNvPr id="4" name="Tekstvak 3"/>
          <p:cNvSpPr txBox="1"/>
          <p:nvPr/>
        </p:nvSpPr>
        <p:spPr>
          <a:xfrm>
            <a:off x="773723" y="1713667"/>
            <a:ext cx="7139354" cy="400110"/>
          </a:xfrm>
          <a:prstGeom prst="rect">
            <a:avLst/>
          </a:prstGeom>
          <a:noFill/>
        </p:spPr>
        <p:txBody>
          <a:bodyPr wrap="square" rtlCol="0">
            <a:spAutoFit/>
          </a:bodyPr>
          <a:lstStyle/>
          <a:p>
            <a:r>
              <a:rPr lang="nl-NL" sz="2000" dirty="0"/>
              <a:t>Maatregelen als je de sectieruimte verlaat:</a:t>
            </a:r>
          </a:p>
        </p:txBody>
      </p:sp>
      <p:sp>
        <p:nvSpPr>
          <p:cNvPr id="7" name="Tijdelijke aanduiding voor inhoud 2">
            <a:extLst>
              <a:ext uri="{FF2B5EF4-FFF2-40B4-BE49-F238E27FC236}">
                <a16:creationId xmlns:a16="http://schemas.microsoft.com/office/drawing/2014/main" id="{99A594C1-3C4B-408D-BFBA-224E549F360F}"/>
              </a:ext>
            </a:extLst>
          </p:cNvPr>
          <p:cNvSpPr>
            <a:spLocks noGrp="1"/>
          </p:cNvSpPr>
          <p:nvPr>
            <p:ph idx="1"/>
          </p:nvPr>
        </p:nvSpPr>
        <p:spPr>
          <a:xfrm>
            <a:off x="677334" y="2442949"/>
            <a:ext cx="8596668" cy="4160074"/>
          </a:xfrm>
        </p:spPr>
        <p:txBody>
          <a:bodyPr>
            <a:normAutofit/>
          </a:bodyPr>
          <a:lstStyle/>
          <a:p>
            <a:r>
              <a:rPr lang="nl-NL" sz="2000" dirty="0"/>
              <a:t>Start uiterlijk om 10.30 uur met eerste groepje van 3</a:t>
            </a:r>
          </a:p>
          <a:p>
            <a:r>
              <a:rPr lang="nl-NL" sz="2000" dirty="0"/>
              <a:t>Handschoenen in de daarvoor bestemde afvalbak</a:t>
            </a:r>
          </a:p>
          <a:p>
            <a:r>
              <a:rPr lang="nl-NL" sz="2000" dirty="0"/>
              <a:t>Maak je laarzen schoon</a:t>
            </a:r>
          </a:p>
          <a:p>
            <a:r>
              <a:rPr lang="nl-NL" sz="2000" dirty="0"/>
              <a:t>Was je handen en gebruik het desinfectans</a:t>
            </a:r>
          </a:p>
          <a:p>
            <a:r>
              <a:rPr lang="nl-NL" sz="2000" dirty="0"/>
              <a:t>Dan door de doorloopbak laarzen ontsmetten</a:t>
            </a:r>
          </a:p>
          <a:p>
            <a:r>
              <a:rPr lang="nl-NL" sz="2000" dirty="0"/>
              <a:t>Zet de laarzen op maat in de kast</a:t>
            </a:r>
          </a:p>
          <a:p>
            <a:r>
              <a:rPr lang="nl-NL" sz="2000" dirty="0"/>
              <a:t>Ga naar de doucheruimte:</a:t>
            </a:r>
          </a:p>
        </p:txBody>
      </p:sp>
    </p:spTree>
    <p:extLst>
      <p:ext uri="{BB962C8B-B14F-4D97-AF65-F5344CB8AC3E}">
        <p14:creationId xmlns:p14="http://schemas.microsoft.com/office/powerpoint/2010/main" val="40770210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Praktische organisatie van het bezoek:</a:t>
            </a:r>
          </a:p>
        </p:txBody>
      </p:sp>
      <p:sp>
        <p:nvSpPr>
          <p:cNvPr id="4" name="Tekstvak 3"/>
          <p:cNvSpPr txBox="1"/>
          <p:nvPr/>
        </p:nvSpPr>
        <p:spPr>
          <a:xfrm>
            <a:off x="773723" y="1495300"/>
            <a:ext cx="7139354" cy="400110"/>
          </a:xfrm>
          <a:prstGeom prst="rect">
            <a:avLst/>
          </a:prstGeom>
          <a:noFill/>
        </p:spPr>
        <p:txBody>
          <a:bodyPr wrap="square" rtlCol="0">
            <a:spAutoFit/>
          </a:bodyPr>
          <a:lstStyle/>
          <a:p>
            <a:r>
              <a:rPr lang="nl-NL" sz="2000" dirty="0"/>
              <a:t>Maatregelen in de doucheruimte:</a:t>
            </a:r>
          </a:p>
        </p:txBody>
      </p:sp>
      <p:sp>
        <p:nvSpPr>
          <p:cNvPr id="7" name="Tijdelijke aanduiding voor inhoud 2">
            <a:extLst>
              <a:ext uri="{FF2B5EF4-FFF2-40B4-BE49-F238E27FC236}">
                <a16:creationId xmlns:a16="http://schemas.microsoft.com/office/drawing/2014/main" id="{99A594C1-3C4B-408D-BFBA-224E549F360F}"/>
              </a:ext>
            </a:extLst>
          </p:cNvPr>
          <p:cNvSpPr>
            <a:spLocks noGrp="1"/>
          </p:cNvSpPr>
          <p:nvPr>
            <p:ph idx="1"/>
          </p:nvPr>
        </p:nvSpPr>
        <p:spPr>
          <a:xfrm>
            <a:off x="677334" y="2265527"/>
            <a:ext cx="9135406" cy="4337495"/>
          </a:xfrm>
        </p:spPr>
        <p:txBody>
          <a:bodyPr>
            <a:normAutofit/>
          </a:bodyPr>
          <a:lstStyle/>
          <a:p>
            <a:r>
              <a:rPr lang="nl-NL" sz="2000" dirty="0"/>
              <a:t>In de doucheruimte:			     </a:t>
            </a:r>
            <a:r>
              <a:rPr lang="nl-NL" sz="2000" dirty="0">
                <a:solidFill>
                  <a:srgbClr val="FF0000"/>
                </a:solidFill>
              </a:rPr>
              <a:t>personeel dat binnenkomt heeft voorrang!</a:t>
            </a:r>
          </a:p>
          <a:p>
            <a:pPr lvl="1"/>
            <a:r>
              <a:rPr lang="nl-NL" sz="2000" dirty="0"/>
              <a:t>Trek de bedrijfskleding uit en doe het in de wasmand.</a:t>
            </a:r>
          </a:p>
          <a:p>
            <a:pPr lvl="1"/>
            <a:r>
              <a:rPr lang="nl-NL" sz="2000" dirty="0"/>
              <a:t>Pak een handdoek, pak je tasje en ga douchen, afdrogen, </a:t>
            </a:r>
          </a:p>
          <a:p>
            <a:pPr lvl="2"/>
            <a:r>
              <a:rPr lang="nl-NL" sz="1800" dirty="0"/>
              <a:t>schoon ondergoed aan</a:t>
            </a:r>
          </a:p>
          <a:p>
            <a:pPr lvl="1"/>
            <a:r>
              <a:rPr lang="nl-NL" sz="2000" dirty="0"/>
              <a:t>Laat weten dat je klaar bent met douchen! </a:t>
            </a:r>
          </a:p>
          <a:p>
            <a:pPr lvl="2"/>
            <a:r>
              <a:rPr lang="nl-NL" sz="1800" dirty="0"/>
              <a:t>zodat de volgende kan douchen </a:t>
            </a:r>
          </a:p>
          <a:p>
            <a:pPr lvl="1"/>
            <a:r>
              <a:rPr lang="nl-NL" sz="2000" dirty="0"/>
              <a:t>Ga naar kleedruimte: aankleden, wit jasje aan </a:t>
            </a:r>
          </a:p>
          <a:p>
            <a:pPr lvl="2"/>
            <a:r>
              <a:rPr lang="nl-NL" sz="1800" dirty="0"/>
              <a:t>handdoek in wasmand</a:t>
            </a:r>
          </a:p>
          <a:p>
            <a:pPr lvl="2"/>
            <a:r>
              <a:rPr lang="nl-NL" sz="1800" dirty="0"/>
              <a:t>op de gang wachten!</a:t>
            </a:r>
          </a:p>
          <a:p>
            <a:pPr lvl="1"/>
            <a:r>
              <a:rPr lang="nl-NL" sz="2000" dirty="0"/>
              <a:t>Als groep met docent naar hygiënesluis</a:t>
            </a:r>
          </a:p>
        </p:txBody>
      </p:sp>
    </p:spTree>
    <p:extLst>
      <p:ext uri="{BB962C8B-B14F-4D97-AF65-F5344CB8AC3E}">
        <p14:creationId xmlns:p14="http://schemas.microsoft.com/office/powerpoint/2010/main" val="24000096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Praktische organisatie van het bezoek:</a:t>
            </a:r>
          </a:p>
        </p:txBody>
      </p:sp>
      <p:sp>
        <p:nvSpPr>
          <p:cNvPr id="4" name="Tekstvak 3"/>
          <p:cNvSpPr txBox="1"/>
          <p:nvPr/>
        </p:nvSpPr>
        <p:spPr>
          <a:xfrm>
            <a:off x="773723" y="1781908"/>
            <a:ext cx="7139354" cy="400110"/>
          </a:xfrm>
          <a:prstGeom prst="rect">
            <a:avLst/>
          </a:prstGeom>
          <a:noFill/>
        </p:spPr>
        <p:txBody>
          <a:bodyPr wrap="square" rtlCol="0">
            <a:spAutoFit/>
          </a:bodyPr>
          <a:lstStyle/>
          <a:p>
            <a:r>
              <a:rPr lang="nl-NL" sz="2000" dirty="0"/>
              <a:t>Maatregelen als je de </a:t>
            </a:r>
            <a:r>
              <a:rPr lang="nl-NL" sz="2000" dirty="0" err="1"/>
              <a:t>labruimte</a:t>
            </a:r>
            <a:r>
              <a:rPr lang="nl-NL" sz="2000" dirty="0"/>
              <a:t> verlaat:</a:t>
            </a:r>
          </a:p>
        </p:txBody>
      </p:sp>
      <p:sp>
        <p:nvSpPr>
          <p:cNvPr id="7" name="Tijdelijke aanduiding voor inhoud 2">
            <a:extLst>
              <a:ext uri="{FF2B5EF4-FFF2-40B4-BE49-F238E27FC236}">
                <a16:creationId xmlns:a16="http://schemas.microsoft.com/office/drawing/2014/main" id="{97C665EE-0CAD-42F2-BE12-2E924AFA3771}"/>
              </a:ext>
            </a:extLst>
          </p:cNvPr>
          <p:cNvSpPr>
            <a:spLocks noGrp="1"/>
          </p:cNvSpPr>
          <p:nvPr>
            <p:ph idx="1"/>
          </p:nvPr>
        </p:nvSpPr>
        <p:spPr>
          <a:xfrm>
            <a:off x="677334" y="2579427"/>
            <a:ext cx="8596668" cy="3461935"/>
          </a:xfrm>
        </p:spPr>
        <p:txBody>
          <a:bodyPr>
            <a:normAutofit/>
          </a:bodyPr>
          <a:lstStyle/>
          <a:p>
            <a:endParaRPr lang="nl-NL" dirty="0"/>
          </a:p>
          <a:p>
            <a:r>
              <a:rPr lang="nl-NL" sz="2000" dirty="0"/>
              <a:t>Gebruikte materialen schoonmaken en opruimen</a:t>
            </a:r>
          </a:p>
          <a:p>
            <a:r>
              <a:rPr lang="nl-NL" sz="2000" dirty="0"/>
              <a:t>Tafels desinfecteren, 10 minuten laten inwerken, dan afnemen</a:t>
            </a:r>
          </a:p>
          <a:p>
            <a:r>
              <a:rPr lang="nl-NL" sz="2000" dirty="0"/>
              <a:t>Was je handen en gebruik het desinfectans</a:t>
            </a:r>
          </a:p>
          <a:p>
            <a:r>
              <a:rPr lang="nl-NL" sz="2000" dirty="0"/>
              <a:t>Als groep naar de hygiënesluis</a:t>
            </a:r>
            <a:endParaRPr lang="nl-NL" dirty="0"/>
          </a:p>
        </p:txBody>
      </p:sp>
    </p:spTree>
    <p:extLst>
      <p:ext uri="{BB962C8B-B14F-4D97-AF65-F5344CB8AC3E}">
        <p14:creationId xmlns:p14="http://schemas.microsoft.com/office/powerpoint/2010/main" val="895434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2"/>
          <a:stretch>
            <a:fillRect/>
          </a:stretch>
        </p:blipFill>
        <p:spPr>
          <a:xfrm>
            <a:off x="7839808" y="1482784"/>
            <a:ext cx="3988777" cy="1231104"/>
          </a:xfrm>
          <a:prstGeom prst="rect">
            <a:avLst/>
          </a:prstGeom>
        </p:spPr>
      </p:pic>
      <p:sp>
        <p:nvSpPr>
          <p:cNvPr id="6" name="Titel 1">
            <a:extLst>
              <a:ext uri="{FF2B5EF4-FFF2-40B4-BE49-F238E27FC236}">
                <a16:creationId xmlns:a16="http://schemas.microsoft.com/office/drawing/2014/main" id="{6BF617ED-9F34-438F-B6DC-B1E55264B82B}"/>
              </a:ext>
            </a:extLst>
          </p:cNvPr>
          <p:cNvSpPr>
            <a:spLocks noGrp="1"/>
          </p:cNvSpPr>
          <p:nvPr>
            <p:ph type="title"/>
          </p:nvPr>
        </p:nvSpPr>
        <p:spPr>
          <a:xfrm>
            <a:off x="677334" y="609600"/>
            <a:ext cx="8596668" cy="1320800"/>
          </a:xfrm>
        </p:spPr>
        <p:txBody>
          <a:bodyPr/>
          <a:lstStyle/>
          <a:p>
            <a:r>
              <a:rPr lang="nl-NL" dirty="0"/>
              <a:t>Praktische organisatie van het bezoek:</a:t>
            </a:r>
          </a:p>
        </p:txBody>
      </p:sp>
      <p:sp>
        <p:nvSpPr>
          <p:cNvPr id="7" name="Tekstvak 6">
            <a:extLst>
              <a:ext uri="{FF2B5EF4-FFF2-40B4-BE49-F238E27FC236}">
                <a16:creationId xmlns:a16="http://schemas.microsoft.com/office/drawing/2014/main" id="{CD63D62B-0374-4395-9263-835D3D2A6222}"/>
              </a:ext>
            </a:extLst>
          </p:cNvPr>
          <p:cNvSpPr txBox="1"/>
          <p:nvPr/>
        </p:nvSpPr>
        <p:spPr>
          <a:xfrm>
            <a:off x="773723" y="1781908"/>
            <a:ext cx="7139354" cy="400110"/>
          </a:xfrm>
          <a:prstGeom prst="rect">
            <a:avLst/>
          </a:prstGeom>
          <a:noFill/>
        </p:spPr>
        <p:txBody>
          <a:bodyPr wrap="square" rtlCol="0">
            <a:spAutoFit/>
          </a:bodyPr>
          <a:lstStyle/>
          <a:p>
            <a:r>
              <a:rPr lang="nl-NL" sz="2000" dirty="0"/>
              <a:t>Maatregelen als je de hygiënesluis verlaat:</a:t>
            </a:r>
          </a:p>
        </p:txBody>
      </p:sp>
      <p:sp>
        <p:nvSpPr>
          <p:cNvPr id="8" name="Tijdelijke aanduiding voor inhoud 2">
            <a:extLst>
              <a:ext uri="{FF2B5EF4-FFF2-40B4-BE49-F238E27FC236}">
                <a16:creationId xmlns:a16="http://schemas.microsoft.com/office/drawing/2014/main" id="{C0C8CC4A-2618-44CF-88DB-F7C8ABEC8ED1}"/>
              </a:ext>
            </a:extLst>
          </p:cNvPr>
          <p:cNvSpPr>
            <a:spLocks noGrp="1"/>
          </p:cNvSpPr>
          <p:nvPr>
            <p:ph idx="1"/>
          </p:nvPr>
        </p:nvSpPr>
        <p:spPr>
          <a:xfrm>
            <a:off x="677334" y="2481142"/>
            <a:ext cx="8596668" cy="3560220"/>
          </a:xfrm>
        </p:spPr>
        <p:txBody>
          <a:bodyPr>
            <a:normAutofit/>
          </a:bodyPr>
          <a:lstStyle/>
          <a:p>
            <a:endParaRPr lang="nl-NL" dirty="0"/>
          </a:p>
          <a:p>
            <a:r>
              <a:rPr lang="nl-NL" sz="2000" dirty="0"/>
              <a:t>Witte jassen ophangen achteraan links</a:t>
            </a:r>
          </a:p>
          <a:p>
            <a:r>
              <a:rPr lang="nl-NL" sz="2000" dirty="0"/>
              <a:t>Blauwe jassen in de </a:t>
            </a:r>
            <a:r>
              <a:rPr lang="nl-NL" sz="2000" dirty="0" err="1"/>
              <a:t>wascontainer</a:t>
            </a:r>
            <a:endParaRPr lang="nl-NL" sz="2000" dirty="0"/>
          </a:p>
          <a:p>
            <a:r>
              <a:rPr lang="nl-NL" sz="2000" dirty="0"/>
              <a:t>Je mag handen desinfecteren</a:t>
            </a:r>
          </a:p>
          <a:p>
            <a:r>
              <a:rPr lang="nl-NL" sz="2000" dirty="0"/>
              <a:t>Jassen, tassen, spullen uit kast meenemen</a:t>
            </a:r>
            <a:endParaRPr lang="nl-NL" sz="2000" i="1" dirty="0">
              <a:solidFill>
                <a:srgbClr val="FF0000"/>
              </a:solidFill>
            </a:endParaRPr>
          </a:p>
          <a:p>
            <a:r>
              <a:rPr lang="nl-NL" sz="2000" dirty="0"/>
              <a:t>Je mag </a:t>
            </a:r>
            <a:r>
              <a:rPr lang="nl-NL" sz="2000" dirty="0" err="1"/>
              <a:t>handcreme</a:t>
            </a:r>
            <a:r>
              <a:rPr lang="nl-NL" sz="2000" dirty="0"/>
              <a:t> gebruiken</a:t>
            </a:r>
          </a:p>
          <a:p>
            <a:r>
              <a:rPr lang="nl-NL" sz="2000" dirty="0"/>
              <a:t>Als groep naar de receptie</a:t>
            </a:r>
          </a:p>
          <a:p>
            <a:r>
              <a:rPr lang="nl-NL" sz="2000" dirty="0"/>
              <a:t>Docent meldt je als groep af bij de receptie</a:t>
            </a:r>
            <a:endParaRPr lang="nl-NL" dirty="0"/>
          </a:p>
        </p:txBody>
      </p:sp>
    </p:spTree>
    <p:extLst>
      <p:ext uri="{BB962C8B-B14F-4D97-AF65-F5344CB8AC3E}">
        <p14:creationId xmlns:p14="http://schemas.microsoft.com/office/powerpoint/2010/main" val="41227465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10752666" cy="1320800"/>
          </a:xfrm>
        </p:spPr>
        <p:txBody>
          <a:bodyPr/>
          <a:lstStyle/>
          <a:p>
            <a:r>
              <a:rPr lang="nl-NL" dirty="0"/>
              <a:t>Hoe was je en desinfecteer je de  handen:</a:t>
            </a:r>
          </a:p>
        </p:txBody>
      </p:sp>
      <p:pic>
        <p:nvPicPr>
          <p:cNvPr id="4" name="Tijdelijke aanduiding voor inhoud 3"/>
          <p:cNvPicPr>
            <a:picLocks noGrp="1" noChangeAspect="1"/>
          </p:cNvPicPr>
          <p:nvPr>
            <p:ph idx="1"/>
          </p:nvPr>
        </p:nvPicPr>
        <p:blipFill>
          <a:blip r:embed="rId2"/>
          <a:stretch>
            <a:fillRect/>
          </a:stretch>
        </p:blipFill>
        <p:spPr>
          <a:xfrm>
            <a:off x="677334" y="1625600"/>
            <a:ext cx="9847383" cy="4994469"/>
          </a:xfrm>
          <a:prstGeom prst="rect">
            <a:avLst/>
          </a:prstGeom>
        </p:spPr>
      </p:pic>
    </p:spTree>
    <p:extLst>
      <p:ext uri="{BB962C8B-B14F-4D97-AF65-F5344CB8AC3E}">
        <p14:creationId xmlns:p14="http://schemas.microsoft.com/office/powerpoint/2010/main" val="16250996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Eten en drinken:</a:t>
            </a:r>
          </a:p>
        </p:txBody>
      </p:sp>
      <p:sp>
        <p:nvSpPr>
          <p:cNvPr id="3" name="Tijdelijke aanduiding voor inhoud 2"/>
          <p:cNvSpPr>
            <a:spLocks noGrp="1"/>
          </p:cNvSpPr>
          <p:nvPr>
            <p:ph idx="1"/>
          </p:nvPr>
        </p:nvSpPr>
        <p:spPr/>
        <p:txBody>
          <a:bodyPr>
            <a:normAutofit/>
          </a:bodyPr>
          <a:lstStyle/>
          <a:p>
            <a:r>
              <a:rPr lang="nl-NL" sz="2000" dirty="0"/>
              <a:t>In de kleedruimtes en praktijklokalen kun je </a:t>
            </a:r>
            <a:r>
              <a:rPr lang="nl-NL" sz="2000" b="1" dirty="0"/>
              <a:t>niet</a:t>
            </a:r>
            <a:r>
              <a:rPr lang="nl-NL" sz="2000" dirty="0"/>
              <a:t> eten en drinken.</a:t>
            </a:r>
          </a:p>
          <a:p>
            <a:r>
              <a:rPr lang="nl-NL" sz="2000" dirty="0"/>
              <a:t>Eten en drinken is mogelijk in de kantine.</a:t>
            </a:r>
          </a:p>
          <a:p>
            <a:r>
              <a:rPr lang="nl-NL" sz="2000" dirty="0"/>
              <a:t>Roken liever helemaal niet, maar anders alleen op de daarvoor aangegeven plekken.</a:t>
            </a:r>
          </a:p>
        </p:txBody>
      </p:sp>
      <p:pic>
        <p:nvPicPr>
          <p:cNvPr id="4" name="Afbeelding 3"/>
          <p:cNvPicPr>
            <a:picLocks noChangeAspect="1"/>
          </p:cNvPicPr>
          <p:nvPr/>
        </p:nvPicPr>
        <p:blipFill>
          <a:blip r:embed="rId2"/>
          <a:stretch>
            <a:fillRect/>
          </a:stretch>
        </p:blipFill>
        <p:spPr>
          <a:xfrm>
            <a:off x="1231609" y="4464168"/>
            <a:ext cx="1816391" cy="1824087"/>
          </a:xfrm>
          <a:prstGeom prst="rect">
            <a:avLst/>
          </a:prstGeom>
        </p:spPr>
      </p:pic>
      <p:pic>
        <p:nvPicPr>
          <p:cNvPr id="5" name="Afbeelding 4"/>
          <p:cNvPicPr>
            <a:picLocks noChangeAspect="1"/>
          </p:cNvPicPr>
          <p:nvPr/>
        </p:nvPicPr>
        <p:blipFill>
          <a:blip r:embed="rId3"/>
          <a:stretch>
            <a:fillRect/>
          </a:stretch>
        </p:blipFill>
        <p:spPr>
          <a:xfrm>
            <a:off x="5100587" y="4464168"/>
            <a:ext cx="3105567" cy="1746881"/>
          </a:xfrm>
          <a:prstGeom prst="rect">
            <a:avLst/>
          </a:prstGeom>
        </p:spPr>
      </p:pic>
    </p:spTree>
    <p:extLst>
      <p:ext uri="{BB962C8B-B14F-4D97-AF65-F5344CB8AC3E}">
        <p14:creationId xmlns:p14="http://schemas.microsoft.com/office/powerpoint/2010/main" val="14197603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Telefoongebruik:</a:t>
            </a:r>
          </a:p>
        </p:txBody>
      </p:sp>
      <p:sp>
        <p:nvSpPr>
          <p:cNvPr id="3" name="Tijdelijke aanduiding voor inhoud 2"/>
          <p:cNvSpPr>
            <a:spLocks noGrp="1"/>
          </p:cNvSpPr>
          <p:nvPr>
            <p:ph idx="1"/>
          </p:nvPr>
        </p:nvSpPr>
        <p:spPr/>
        <p:txBody>
          <a:bodyPr>
            <a:normAutofit/>
          </a:bodyPr>
          <a:lstStyle/>
          <a:p>
            <a:r>
              <a:rPr lang="nl-NL" sz="2000" dirty="0"/>
              <a:t>Maak geen foto’s en geen filmpjes tijdens je bezoek aan de GD.</a:t>
            </a:r>
          </a:p>
          <a:p>
            <a:r>
              <a:rPr lang="nl-NL" sz="2000" dirty="0"/>
              <a:t>Laat je telefoon in de hygiënesluis bij je andere spullen</a:t>
            </a:r>
          </a:p>
          <a:p>
            <a:r>
              <a:rPr lang="nl-NL" sz="2000" dirty="0"/>
              <a:t>Zet geen beelden op </a:t>
            </a:r>
            <a:r>
              <a:rPr lang="nl-NL" sz="2000" dirty="0" err="1"/>
              <a:t>social</a:t>
            </a:r>
            <a:r>
              <a:rPr lang="nl-NL" sz="2000" dirty="0"/>
              <a:t> media.</a:t>
            </a:r>
          </a:p>
        </p:txBody>
      </p:sp>
      <p:pic>
        <p:nvPicPr>
          <p:cNvPr id="4" name="Afbeelding 3"/>
          <p:cNvPicPr>
            <a:picLocks noChangeAspect="1"/>
          </p:cNvPicPr>
          <p:nvPr/>
        </p:nvPicPr>
        <p:blipFill>
          <a:blip r:embed="rId2"/>
          <a:stretch>
            <a:fillRect/>
          </a:stretch>
        </p:blipFill>
        <p:spPr>
          <a:xfrm>
            <a:off x="3798277" y="3704492"/>
            <a:ext cx="3160102" cy="2567059"/>
          </a:xfrm>
          <a:prstGeom prst="rect">
            <a:avLst/>
          </a:prstGeom>
        </p:spPr>
      </p:pic>
    </p:spTree>
    <p:extLst>
      <p:ext uri="{BB962C8B-B14F-4D97-AF65-F5344CB8AC3E}">
        <p14:creationId xmlns:p14="http://schemas.microsoft.com/office/powerpoint/2010/main" val="27894387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Maak het een succes!</a:t>
            </a:r>
          </a:p>
        </p:txBody>
      </p:sp>
      <p:sp>
        <p:nvSpPr>
          <p:cNvPr id="3" name="Tijdelijke aanduiding voor inhoud 2"/>
          <p:cNvSpPr>
            <a:spLocks noGrp="1"/>
          </p:cNvSpPr>
          <p:nvPr>
            <p:ph idx="1"/>
          </p:nvPr>
        </p:nvSpPr>
        <p:spPr/>
        <p:txBody>
          <a:bodyPr/>
          <a:lstStyle/>
          <a:p>
            <a:r>
              <a:rPr lang="nl-NL" sz="2000" dirty="0"/>
              <a:t>Bereid de lessen voor.</a:t>
            </a:r>
          </a:p>
          <a:p>
            <a:r>
              <a:rPr lang="nl-NL" sz="2000" dirty="0"/>
              <a:t>Let een beetje op elkaar.</a:t>
            </a:r>
          </a:p>
          <a:p>
            <a:r>
              <a:rPr lang="nl-NL" sz="2000" dirty="0"/>
              <a:t>Help elkaar, de sectiezaal is niet altijd een feestje..</a:t>
            </a:r>
          </a:p>
          <a:p>
            <a:r>
              <a:rPr lang="nl-NL" sz="2000" dirty="0"/>
              <a:t>Rond de lessen op school af en help elkaar ook daarbij.</a:t>
            </a:r>
            <a:endParaRPr lang="nl-NL" dirty="0"/>
          </a:p>
        </p:txBody>
      </p:sp>
      <p:pic>
        <p:nvPicPr>
          <p:cNvPr id="4" name="Afbeelding 3"/>
          <p:cNvPicPr>
            <a:picLocks noChangeAspect="1"/>
          </p:cNvPicPr>
          <p:nvPr/>
        </p:nvPicPr>
        <p:blipFill>
          <a:blip r:embed="rId2"/>
          <a:stretch>
            <a:fillRect/>
          </a:stretch>
        </p:blipFill>
        <p:spPr>
          <a:xfrm>
            <a:off x="3317630" y="5087039"/>
            <a:ext cx="5087449" cy="1500231"/>
          </a:xfrm>
          <a:prstGeom prst="rect">
            <a:avLst/>
          </a:prstGeom>
        </p:spPr>
      </p:pic>
    </p:spTree>
    <p:extLst>
      <p:ext uri="{BB962C8B-B14F-4D97-AF65-F5344CB8AC3E}">
        <p14:creationId xmlns:p14="http://schemas.microsoft.com/office/powerpoint/2010/main" val="30895542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De GD als bedrijf:</a:t>
            </a:r>
          </a:p>
        </p:txBody>
      </p:sp>
      <p:pic>
        <p:nvPicPr>
          <p:cNvPr id="4" name="Tijdelijke aanduiding voor inhoud 3"/>
          <p:cNvPicPr>
            <a:picLocks noGrp="1" noChangeAspect="1"/>
          </p:cNvPicPr>
          <p:nvPr>
            <p:ph idx="1"/>
          </p:nvPr>
        </p:nvPicPr>
        <p:blipFill rotWithShape="1">
          <a:blip r:embed="rId2"/>
          <a:srcRect l="6451" t="7157" r="28004" b="9482"/>
          <a:stretch/>
        </p:blipFill>
        <p:spPr>
          <a:xfrm>
            <a:off x="6248401" y="1886765"/>
            <a:ext cx="5829118" cy="4167970"/>
          </a:xfrm>
          <a:prstGeom prst="rect">
            <a:avLst/>
          </a:prstGeom>
        </p:spPr>
      </p:pic>
      <p:sp>
        <p:nvSpPr>
          <p:cNvPr id="6" name="Tekstvak 5"/>
          <p:cNvSpPr txBox="1"/>
          <p:nvPr/>
        </p:nvSpPr>
        <p:spPr>
          <a:xfrm>
            <a:off x="949569" y="2016369"/>
            <a:ext cx="5509846" cy="3908762"/>
          </a:xfrm>
          <a:prstGeom prst="rect">
            <a:avLst/>
          </a:prstGeom>
          <a:noFill/>
        </p:spPr>
        <p:txBody>
          <a:bodyPr wrap="square" rtlCol="0">
            <a:spAutoFit/>
          </a:bodyPr>
          <a:lstStyle/>
          <a:p>
            <a:r>
              <a:rPr lang="nl-NL" dirty="0"/>
              <a:t>Locatie: </a:t>
            </a:r>
            <a:r>
              <a:rPr lang="nl-NL" dirty="0" err="1"/>
              <a:t>Arnsbergstraat</a:t>
            </a:r>
            <a:r>
              <a:rPr lang="nl-NL" dirty="0"/>
              <a:t> 7 Deventer (buslijn 7)</a:t>
            </a:r>
          </a:p>
          <a:p>
            <a:r>
              <a:rPr lang="nl-NL" dirty="0"/>
              <a:t>	</a:t>
            </a:r>
          </a:p>
          <a:p>
            <a:r>
              <a:rPr lang="nl-NL" dirty="0"/>
              <a:t>Website: </a:t>
            </a:r>
            <a:r>
              <a:rPr lang="nl-NL" dirty="0">
                <a:hlinkClick r:id="rId3"/>
              </a:rPr>
              <a:t>https://www.gddiergezondheid.nl/</a:t>
            </a:r>
            <a:endParaRPr lang="nl-NL" dirty="0"/>
          </a:p>
          <a:p>
            <a:endParaRPr lang="nl-NL" dirty="0"/>
          </a:p>
          <a:p>
            <a:r>
              <a:rPr lang="nl-NL" dirty="0"/>
              <a:t>Missie GD: </a:t>
            </a:r>
            <a:r>
              <a:rPr lang="nl-NL" sz="1400" dirty="0"/>
              <a:t>Samen werken aan diergezondheid, in het belang van dier, dierhouder en samenleving. Dat is de missie waar we bij de Gezondheidsdienst voor Dieren (GD) al bijna honderd jaar voor staan. </a:t>
            </a:r>
          </a:p>
          <a:p>
            <a:endParaRPr lang="nl-NL" sz="1400" dirty="0"/>
          </a:p>
          <a:p>
            <a:r>
              <a:rPr lang="nl-NL" dirty="0"/>
              <a:t>Werkzaamheden GD: </a:t>
            </a:r>
            <a:r>
              <a:rPr lang="nl-NL" sz="1400" dirty="0"/>
              <a:t>Met zo’n 400 medewerkers werken we elke dag op een innovatieve manier aan de gezondheid van landbouwhuisdieren en gezelschapsdieren. We doen dit samen met dierhouders, dierenartspraktijken, overheden en het bedrijfsleven. Onze onderneming in Deventer is actief op de Nederlandse en internationale markt en heeft een omzet van ongeveer 55 miljoen euro.</a:t>
            </a:r>
          </a:p>
        </p:txBody>
      </p:sp>
    </p:spTree>
    <p:extLst>
      <p:ext uri="{BB962C8B-B14F-4D97-AF65-F5344CB8AC3E}">
        <p14:creationId xmlns:p14="http://schemas.microsoft.com/office/powerpoint/2010/main" val="12880837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Bedrijfsfilm GD – samenwerken aan diergezondheid:</a:t>
            </a:r>
          </a:p>
        </p:txBody>
      </p:sp>
      <p:sp>
        <p:nvSpPr>
          <p:cNvPr id="3" name="Tijdelijke aanduiding voor inhoud 2"/>
          <p:cNvSpPr>
            <a:spLocks noGrp="1"/>
          </p:cNvSpPr>
          <p:nvPr>
            <p:ph idx="1"/>
          </p:nvPr>
        </p:nvSpPr>
        <p:spPr/>
        <p:txBody>
          <a:bodyPr/>
          <a:lstStyle/>
          <a:p>
            <a:r>
              <a:rPr lang="nl-NL" dirty="0">
                <a:hlinkClick r:id="rId2"/>
              </a:rPr>
              <a:t>https://www.gddiergezondheid.nl/de-gd/over-de-gd</a:t>
            </a:r>
            <a:endParaRPr lang="nl-NL" dirty="0"/>
          </a:p>
          <a:p>
            <a:endParaRPr lang="nl-NL" dirty="0"/>
          </a:p>
        </p:txBody>
      </p:sp>
      <p:pic>
        <p:nvPicPr>
          <p:cNvPr id="4" name="Afbeelding 3"/>
          <p:cNvPicPr>
            <a:picLocks noChangeAspect="1"/>
          </p:cNvPicPr>
          <p:nvPr/>
        </p:nvPicPr>
        <p:blipFill rotWithShape="1">
          <a:blip r:embed="rId3"/>
          <a:srcRect l="8294" t="21598" r="30386" b="41207"/>
          <a:stretch/>
        </p:blipFill>
        <p:spPr>
          <a:xfrm>
            <a:off x="677334" y="3317631"/>
            <a:ext cx="6359549" cy="2168769"/>
          </a:xfrm>
          <a:prstGeom prst="rect">
            <a:avLst/>
          </a:prstGeom>
        </p:spPr>
      </p:pic>
    </p:spTree>
    <p:extLst>
      <p:ext uri="{BB962C8B-B14F-4D97-AF65-F5344CB8AC3E}">
        <p14:creationId xmlns:p14="http://schemas.microsoft.com/office/powerpoint/2010/main" val="29726725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Wat gebeurt er bij de GD?</a:t>
            </a:r>
          </a:p>
        </p:txBody>
      </p:sp>
      <p:sp>
        <p:nvSpPr>
          <p:cNvPr id="3" name="Tijdelijke aanduiding voor inhoud 2"/>
          <p:cNvSpPr>
            <a:spLocks noGrp="1"/>
          </p:cNvSpPr>
          <p:nvPr>
            <p:ph idx="1"/>
          </p:nvPr>
        </p:nvSpPr>
        <p:spPr/>
        <p:txBody>
          <a:bodyPr>
            <a:normAutofit/>
          </a:bodyPr>
          <a:lstStyle/>
          <a:p>
            <a:r>
              <a:rPr lang="nl-NL" dirty="0"/>
              <a:t>Laboratoriumbepalingen</a:t>
            </a:r>
          </a:p>
          <a:p>
            <a:r>
              <a:rPr lang="nl-NL" dirty="0"/>
              <a:t>Praktijkonderzoeken en monitoring van bedrijven.</a:t>
            </a:r>
          </a:p>
          <a:p>
            <a:r>
              <a:rPr lang="nl-NL" dirty="0"/>
              <a:t>Producten en diensten om diergezondheid te verbeteren.</a:t>
            </a:r>
          </a:p>
          <a:p>
            <a:r>
              <a:rPr lang="nl-NL" dirty="0"/>
              <a:t>Opleidings- en trainingsinstituut.</a:t>
            </a:r>
          </a:p>
          <a:p>
            <a:endParaRPr lang="nl-NL" dirty="0"/>
          </a:p>
          <a:p>
            <a:r>
              <a:rPr lang="nl-NL" b="1" i="1" dirty="0"/>
              <a:t>GD in cijfers*:</a:t>
            </a:r>
            <a:endParaRPr lang="nl-NL" i="1" dirty="0"/>
          </a:p>
          <a:p>
            <a:pPr marL="360363" indent="-360363"/>
            <a:r>
              <a:rPr lang="nl-NL" i="1" dirty="0"/>
              <a:t>•    57 miljoen euro omzet in 2016</a:t>
            </a:r>
            <a:br>
              <a:rPr lang="nl-NL" i="1" dirty="0"/>
            </a:br>
            <a:r>
              <a:rPr lang="nl-NL" i="1" dirty="0"/>
              <a:t>•    4,8 miljoen lab-bepalingen per jaar</a:t>
            </a:r>
            <a:br>
              <a:rPr lang="nl-NL" i="1" dirty="0"/>
            </a:br>
            <a:r>
              <a:rPr lang="nl-NL" i="1" dirty="0"/>
              <a:t>•    9000 secties</a:t>
            </a:r>
          </a:p>
          <a:p>
            <a:pPr marL="360363" indent="0">
              <a:spcBef>
                <a:spcPts val="0"/>
              </a:spcBef>
              <a:buNone/>
            </a:pPr>
            <a:r>
              <a:rPr lang="nl-NL" i="1" dirty="0"/>
              <a:t>•    430 medewerkers </a:t>
            </a:r>
            <a:br>
              <a:rPr lang="nl-NL" i="1" dirty="0"/>
            </a:br>
            <a:r>
              <a:rPr lang="nl-NL" i="1" dirty="0"/>
              <a:t>•    90 onderzoekers en gespecialiseerde dierenartsen</a:t>
            </a:r>
          </a:p>
          <a:p>
            <a:endParaRPr lang="nl-NL" dirty="0"/>
          </a:p>
        </p:txBody>
      </p:sp>
    </p:spTree>
    <p:extLst>
      <p:ext uri="{BB962C8B-B14F-4D97-AF65-F5344CB8AC3E}">
        <p14:creationId xmlns:p14="http://schemas.microsoft.com/office/powerpoint/2010/main" val="752228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Jouw bezoeken aan de GD:</a:t>
            </a:r>
          </a:p>
        </p:txBody>
      </p:sp>
      <p:sp>
        <p:nvSpPr>
          <p:cNvPr id="3" name="Tijdelijke aanduiding voor inhoud 2"/>
          <p:cNvSpPr>
            <a:spLocks noGrp="1"/>
          </p:cNvSpPr>
          <p:nvPr>
            <p:ph idx="1"/>
          </p:nvPr>
        </p:nvSpPr>
        <p:spPr/>
        <p:txBody>
          <a:bodyPr/>
          <a:lstStyle/>
          <a:p>
            <a:r>
              <a:rPr lang="nl-NL" dirty="0"/>
              <a:t>In leerjaar 2,3 en 4 bezoek je in totaal 10 keer de GD.</a:t>
            </a:r>
          </a:p>
          <a:p>
            <a:r>
              <a:rPr lang="nl-NL" dirty="0"/>
              <a:t>Je gaat in totaal 5 keer naar de sectiezaal.</a:t>
            </a:r>
          </a:p>
          <a:p>
            <a:r>
              <a:rPr lang="nl-NL" dirty="0"/>
              <a:t>Je gaat in totaal 5 keer naar het laboratorium.</a:t>
            </a:r>
          </a:p>
          <a:p>
            <a:endParaRPr lang="nl-NL" dirty="0"/>
          </a:p>
        </p:txBody>
      </p:sp>
      <p:pic>
        <p:nvPicPr>
          <p:cNvPr id="4" name="Afbeelding 3"/>
          <p:cNvPicPr>
            <a:picLocks noChangeAspect="1"/>
          </p:cNvPicPr>
          <p:nvPr/>
        </p:nvPicPr>
        <p:blipFill>
          <a:blip r:embed="rId2"/>
          <a:stretch>
            <a:fillRect/>
          </a:stretch>
        </p:blipFill>
        <p:spPr>
          <a:xfrm>
            <a:off x="7409794" y="1242452"/>
            <a:ext cx="4016037" cy="2840818"/>
          </a:xfrm>
          <a:prstGeom prst="rect">
            <a:avLst/>
          </a:prstGeom>
        </p:spPr>
      </p:pic>
      <p:pic>
        <p:nvPicPr>
          <p:cNvPr id="5" name="Afbeelding 4"/>
          <p:cNvPicPr>
            <a:picLocks noChangeAspect="1"/>
          </p:cNvPicPr>
          <p:nvPr/>
        </p:nvPicPr>
        <p:blipFill>
          <a:blip r:embed="rId3"/>
          <a:stretch>
            <a:fillRect/>
          </a:stretch>
        </p:blipFill>
        <p:spPr>
          <a:xfrm>
            <a:off x="1133147" y="4100974"/>
            <a:ext cx="5701384" cy="1940387"/>
          </a:xfrm>
          <a:prstGeom prst="rect">
            <a:avLst/>
          </a:prstGeom>
        </p:spPr>
      </p:pic>
    </p:spTree>
    <p:extLst>
      <p:ext uri="{BB962C8B-B14F-4D97-AF65-F5344CB8AC3E}">
        <p14:creationId xmlns:p14="http://schemas.microsoft.com/office/powerpoint/2010/main" val="22128125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Praktische organisatie van het bezoek:</a:t>
            </a:r>
          </a:p>
        </p:txBody>
      </p:sp>
      <p:sp>
        <p:nvSpPr>
          <p:cNvPr id="3" name="Tijdelijke aanduiding voor inhoud 2"/>
          <p:cNvSpPr>
            <a:spLocks noGrp="1"/>
          </p:cNvSpPr>
          <p:nvPr>
            <p:ph idx="1"/>
          </p:nvPr>
        </p:nvSpPr>
        <p:spPr>
          <a:xfrm>
            <a:off x="677334" y="2286000"/>
            <a:ext cx="8596668" cy="4101151"/>
          </a:xfrm>
        </p:spPr>
        <p:txBody>
          <a:bodyPr>
            <a:normAutofit/>
          </a:bodyPr>
          <a:lstStyle/>
          <a:p>
            <a:r>
              <a:rPr lang="nl-NL" sz="1900" dirty="0"/>
              <a:t>Bereid de les voor </a:t>
            </a:r>
            <a:r>
              <a:rPr lang="nl-NL" sz="1900" dirty="0" err="1"/>
              <a:t>mbv</a:t>
            </a:r>
            <a:r>
              <a:rPr lang="nl-NL" sz="1900" dirty="0"/>
              <a:t> de opdracht; de docent bespreekt wat je kunt verwachten</a:t>
            </a:r>
          </a:p>
          <a:p>
            <a:r>
              <a:rPr lang="nl-NL" sz="1900" dirty="0"/>
              <a:t>Zorg voor een goede bodem. Neem thuis een goed ontbijt! </a:t>
            </a:r>
          </a:p>
          <a:p>
            <a:r>
              <a:rPr lang="nl-NL" sz="1900" dirty="0"/>
              <a:t>In de kleedruimtes en praktijkruimtes mag je niet eten of drinken!</a:t>
            </a:r>
          </a:p>
          <a:p>
            <a:r>
              <a:rPr lang="nl-NL" sz="1900" dirty="0"/>
              <a:t>Persoonlijke spullen zoals sieraden: thuis laten!</a:t>
            </a:r>
          </a:p>
          <a:p>
            <a:r>
              <a:rPr lang="nl-NL" sz="1900" dirty="0"/>
              <a:t>Géén sandalen, open schoenen of hakken</a:t>
            </a:r>
          </a:p>
          <a:p>
            <a:r>
              <a:rPr lang="nl-NL" sz="1900" dirty="0"/>
              <a:t>Tijdens de bezoeken aan sectiezaal of lab is er van “buiten” af geen communicatie mogelijk met je docent(en)</a:t>
            </a:r>
          </a:p>
          <a:p>
            <a:r>
              <a:rPr lang="nl-NL" sz="1900" dirty="0"/>
              <a:t>Telaatkomers: in de kantine wachten tot iedereen klaar is</a:t>
            </a:r>
          </a:p>
          <a:p>
            <a:pPr lvl="1"/>
            <a:r>
              <a:rPr lang="nl-NL" sz="1700" dirty="0"/>
              <a:t>eventueel kan de docent lab je ophalen als je dat tijdig hebt aangegeven</a:t>
            </a:r>
          </a:p>
        </p:txBody>
      </p:sp>
      <p:sp>
        <p:nvSpPr>
          <p:cNvPr id="4" name="Tekstvak 3"/>
          <p:cNvSpPr txBox="1"/>
          <p:nvPr/>
        </p:nvSpPr>
        <p:spPr>
          <a:xfrm>
            <a:off x="773723" y="1536245"/>
            <a:ext cx="7139354" cy="400110"/>
          </a:xfrm>
          <a:prstGeom prst="rect">
            <a:avLst/>
          </a:prstGeom>
          <a:noFill/>
        </p:spPr>
        <p:txBody>
          <a:bodyPr wrap="square" rtlCol="0">
            <a:spAutoFit/>
          </a:bodyPr>
          <a:lstStyle/>
          <a:p>
            <a:r>
              <a:rPr lang="nl-NL" sz="2000" dirty="0"/>
              <a:t>Maatregelen voordat je naar de GD gaat:</a:t>
            </a:r>
          </a:p>
        </p:txBody>
      </p:sp>
      <p:pic>
        <p:nvPicPr>
          <p:cNvPr id="5" name="Afbeelding 4">
            <a:extLst>
              <a:ext uri="{FF2B5EF4-FFF2-40B4-BE49-F238E27FC236}">
                <a16:creationId xmlns:a16="http://schemas.microsoft.com/office/drawing/2014/main" id="{CA66EED6-3DFD-47D1-ABFE-214EB1C6B3D2}"/>
              </a:ext>
            </a:extLst>
          </p:cNvPr>
          <p:cNvPicPr>
            <a:picLocks noChangeAspect="1"/>
          </p:cNvPicPr>
          <p:nvPr/>
        </p:nvPicPr>
        <p:blipFill>
          <a:blip r:embed="rId3"/>
          <a:stretch>
            <a:fillRect/>
          </a:stretch>
        </p:blipFill>
        <p:spPr>
          <a:xfrm>
            <a:off x="8865851" y="3003770"/>
            <a:ext cx="2647619" cy="1571429"/>
          </a:xfrm>
          <a:prstGeom prst="rect">
            <a:avLst/>
          </a:prstGeom>
        </p:spPr>
      </p:pic>
    </p:spTree>
    <p:extLst>
      <p:ext uri="{BB962C8B-B14F-4D97-AF65-F5344CB8AC3E}">
        <p14:creationId xmlns:p14="http://schemas.microsoft.com/office/powerpoint/2010/main" val="32055434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Praktische organisatie van het bezoek:</a:t>
            </a:r>
          </a:p>
        </p:txBody>
      </p:sp>
      <p:sp>
        <p:nvSpPr>
          <p:cNvPr id="3" name="Tijdelijke aanduiding voor inhoud 2"/>
          <p:cNvSpPr>
            <a:spLocks noGrp="1"/>
          </p:cNvSpPr>
          <p:nvPr>
            <p:ph idx="1"/>
          </p:nvPr>
        </p:nvSpPr>
        <p:spPr>
          <a:xfrm>
            <a:off x="677333" y="2490721"/>
            <a:ext cx="9667669" cy="3962400"/>
          </a:xfrm>
        </p:spPr>
        <p:txBody>
          <a:bodyPr>
            <a:normAutofit/>
          </a:bodyPr>
          <a:lstStyle/>
          <a:p>
            <a:r>
              <a:rPr lang="nl-NL" sz="2000" dirty="0"/>
              <a:t>Verzamelen in de kantine, eventueel koffie of thee</a:t>
            </a:r>
          </a:p>
          <a:p>
            <a:r>
              <a:rPr lang="nl-NL" sz="2000" dirty="0"/>
              <a:t>De docent meldt je als groep aan bij de receptie</a:t>
            </a:r>
          </a:p>
          <a:p>
            <a:r>
              <a:rPr lang="nl-NL" sz="2000" dirty="0"/>
              <a:t>Bezoek </a:t>
            </a:r>
            <a:r>
              <a:rPr lang="nl-NL" sz="2000" dirty="0" err="1"/>
              <a:t>evt</a:t>
            </a:r>
            <a:r>
              <a:rPr lang="nl-NL" sz="2000" dirty="0"/>
              <a:t> het toilet</a:t>
            </a:r>
          </a:p>
          <a:p>
            <a:r>
              <a:rPr lang="nl-NL" sz="2000" dirty="0"/>
              <a:t>Dan rond 8.30 uur naar de hygiënesluis </a:t>
            </a:r>
          </a:p>
          <a:p>
            <a:endParaRPr lang="nl-NL" dirty="0"/>
          </a:p>
        </p:txBody>
      </p:sp>
      <p:sp>
        <p:nvSpPr>
          <p:cNvPr id="4" name="Tekstvak 3"/>
          <p:cNvSpPr txBox="1"/>
          <p:nvPr/>
        </p:nvSpPr>
        <p:spPr>
          <a:xfrm>
            <a:off x="773723" y="1781908"/>
            <a:ext cx="7139354" cy="400110"/>
          </a:xfrm>
          <a:prstGeom prst="rect">
            <a:avLst/>
          </a:prstGeom>
          <a:noFill/>
        </p:spPr>
        <p:txBody>
          <a:bodyPr wrap="square" rtlCol="0">
            <a:spAutoFit/>
          </a:bodyPr>
          <a:lstStyle/>
          <a:p>
            <a:r>
              <a:rPr lang="nl-NL" sz="2000" dirty="0"/>
              <a:t>Maatregelen als je binnenkomt bij de GD:</a:t>
            </a:r>
          </a:p>
        </p:txBody>
      </p:sp>
    </p:spTree>
    <p:extLst>
      <p:ext uri="{BB962C8B-B14F-4D97-AF65-F5344CB8AC3E}">
        <p14:creationId xmlns:p14="http://schemas.microsoft.com/office/powerpoint/2010/main" val="7437924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Praktische organisatie van het bezoek:</a:t>
            </a:r>
          </a:p>
        </p:txBody>
      </p:sp>
      <p:sp>
        <p:nvSpPr>
          <p:cNvPr id="3" name="Tijdelijke aanduiding voor inhoud 2"/>
          <p:cNvSpPr>
            <a:spLocks noGrp="1"/>
          </p:cNvSpPr>
          <p:nvPr>
            <p:ph idx="1"/>
          </p:nvPr>
        </p:nvSpPr>
        <p:spPr>
          <a:xfrm>
            <a:off x="450377" y="2545311"/>
            <a:ext cx="10003808" cy="3962400"/>
          </a:xfrm>
        </p:spPr>
        <p:txBody>
          <a:bodyPr>
            <a:normAutofit/>
          </a:bodyPr>
          <a:lstStyle/>
          <a:p>
            <a:pPr lvl="1"/>
            <a:r>
              <a:rPr lang="nl-NL" dirty="0"/>
              <a:t>(groep sectiezaal het eerst naar binnen, deuren bedienen via knoppen, NIET duwen)</a:t>
            </a:r>
            <a:endParaRPr lang="nl-NL" sz="2000" dirty="0"/>
          </a:p>
          <a:p>
            <a:pPr lvl="1"/>
            <a:r>
              <a:rPr lang="nl-NL" sz="2000" dirty="0"/>
              <a:t>Belangrijke spullen kunnen in één kast </a:t>
            </a:r>
            <a:r>
              <a:rPr lang="nl-NL" sz="1800" dirty="0"/>
              <a:t>(voor de hele groep)</a:t>
            </a:r>
            <a:r>
              <a:rPr lang="nl-NL" sz="2000" dirty="0"/>
              <a:t> worden opgeborgen</a:t>
            </a:r>
          </a:p>
          <a:p>
            <a:pPr lvl="1"/>
            <a:r>
              <a:rPr lang="nl-NL" sz="2000" dirty="0"/>
              <a:t>Doe haren vast, sierraden en horloge af (kleine oorbellen mogen </a:t>
            </a:r>
            <a:r>
              <a:rPr lang="nl-NL" sz="2000" dirty="0" err="1"/>
              <a:t>evt</a:t>
            </a:r>
            <a:r>
              <a:rPr lang="nl-NL" sz="2000" dirty="0"/>
              <a:t>)</a:t>
            </a:r>
          </a:p>
          <a:p>
            <a:r>
              <a:rPr lang="nl-NL" sz="2000" dirty="0"/>
              <a:t>Dan naar ruimte om jasjes aan te trekken: </a:t>
            </a:r>
          </a:p>
          <a:p>
            <a:pPr lvl="1"/>
            <a:r>
              <a:rPr lang="nl-NL" sz="2000" dirty="0"/>
              <a:t>Plastic tasje met schoon ondergoed en toiletspullen meenemen</a:t>
            </a:r>
          </a:p>
          <a:p>
            <a:pPr lvl="1"/>
            <a:r>
              <a:rPr lang="nl-NL" sz="2000" dirty="0"/>
              <a:t>sectiezaal disposable wit, lab blauw met logo</a:t>
            </a:r>
          </a:p>
          <a:p>
            <a:r>
              <a:rPr lang="nl-NL" sz="2000" dirty="0"/>
              <a:t>1</a:t>
            </a:r>
            <a:r>
              <a:rPr lang="nl-NL" sz="2000" baseline="30000" dirty="0"/>
              <a:t>e</a:t>
            </a:r>
            <a:r>
              <a:rPr lang="nl-NL" sz="2000" dirty="0"/>
              <a:t> groep naar kleed- en doucheruimte  /  2</a:t>
            </a:r>
            <a:r>
              <a:rPr lang="nl-NL" sz="2000" baseline="30000" dirty="0"/>
              <a:t>e</a:t>
            </a:r>
            <a:r>
              <a:rPr lang="nl-NL" sz="2000" dirty="0"/>
              <a:t> groep naar lab</a:t>
            </a:r>
          </a:p>
          <a:p>
            <a:endParaRPr lang="nl-NL" dirty="0"/>
          </a:p>
        </p:txBody>
      </p:sp>
      <p:sp>
        <p:nvSpPr>
          <p:cNvPr id="4" name="Tekstvak 3"/>
          <p:cNvSpPr txBox="1"/>
          <p:nvPr/>
        </p:nvSpPr>
        <p:spPr>
          <a:xfrm>
            <a:off x="773723" y="1781908"/>
            <a:ext cx="7139354" cy="400110"/>
          </a:xfrm>
          <a:prstGeom prst="rect">
            <a:avLst/>
          </a:prstGeom>
          <a:noFill/>
        </p:spPr>
        <p:txBody>
          <a:bodyPr wrap="square" rtlCol="0">
            <a:spAutoFit/>
          </a:bodyPr>
          <a:lstStyle/>
          <a:p>
            <a:r>
              <a:rPr lang="nl-NL" sz="2000" dirty="0"/>
              <a:t>Maatregelen hygiënesluis :</a:t>
            </a:r>
          </a:p>
        </p:txBody>
      </p:sp>
    </p:spTree>
    <p:extLst>
      <p:ext uri="{BB962C8B-B14F-4D97-AF65-F5344CB8AC3E}">
        <p14:creationId xmlns:p14="http://schemas.microsoft.com/office/powerpoint/2010/main" val="940315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Praktische organisatie van het bezoek:</a:t>
            </a:r>
          </a:p>
        </p:txBody>
      </p:sp>
      <p:sp>
        <p:nvSpPr>
          <p:cNvPr id="3" name="Tijdelijke aanduiding voor inhoud 2"/>
          <p:cNvSpPr>
            <a:spLocks noGrp="1"/>
          </p:cNvSpPr>
          <p:nvPr>
            <p:ph idx="1"/>
          </p:nvPr>
        </p:nvSpPr>
        <p:spPr>
          <a:xfrm>
            <a:off x="677333" y="2545313"/>
            <a:ext cx="9517545" cy="3755362"/>
          </a:xfrm>
        </p:spPr>
        <p:txBody>
          <a:bodyPr>
            <a:normAutofit/>
          </a:bodyPr>
          <a:lstStyle/>
          <a:p>
            <a:r>
              <a:rPr lang="nl-NL" sz="2000" dirty="0"/>
              <a:t>Jas aan kapstok of in kastje</a:t>
            </a:r>
          </a:p>
          <a:p>
            <a:r>
              <a:rPr lang="nl-NL" sz="2000" dirty="0"/>
              <a:t>Uitkleden tot op je ondergoed, schoenen onder de banken, kleding in kastjes </a:t>
            </a:r>
          </a:p>
          <a:p>
            <a:pPr lvl="1"/>
            <a:r>
              <a:rPr lang="nl-NL" sz="1800" dirty="0"/>
              <a:t>evt. van meerdere mensen in één kastje, sleutels in kastje laten zitten </a:t>
            </a:r>
          </a:p>
          <a:p>
            <a:pPr lvl="1"/>
            <a:r>
              <a:rPr lang="nl-NL" sz="1800" dirty="0"/>
              <a:t>bezoek toilet kan nog</a:t>
            </a:r>
          </a:p>
          <a:p>
            <a:pPr lvl="1"/>
            <a:r>
              <a:rPr lang="nl-NL" sz="1800" dirty="0"/>
              <a:t>aankleden: sokken, evt. extra T-shirt, polo met broek of overall aan</a:t>
            </a:r>
          </a:p>
          <a:p>
            <a:r>
              <a:rPr lang="nl-NL" sz="2000" dirty="0"/>
              <a:t>Door de doucheruimte lopen met je tasje met ondergoed en dan:</a:t>
            </a:r>
          </a:p>
          <a:p>
            <a:pPr lvl="1"/>
            <a:r>
              <a:rPr lang="nl-NL" sz="1800" dirty="0"/>
              <a:t>meerdere tasjes in kluisje, sleutel in kastje laten zitten</a:t>
            </a:r>
          </a:p>
          <a:p>
            <a:pPr lvl="1"/>
            <a:r>
              <a:rPr lang="nl-NL" sz="1800" dirty="0"/>
              <a:t>dan op je sokken naar sectiezaal, dáár doe je </a:t>
            </a:r>
            <a:r>
              <a:rPr lang="nl-NL" sz="1800" u="sng" dirty="0"/>
              <a:t>witte</a:t>
            </a:r>
            <a:r>
              <a:rPr lang="nl-NL" sz="1800" dirty="0"/>
              <a:t> laarzen aan </a:t>
            </a:r>
          </a:p>
          <a:p>
            <a:pPr lvl="1"/>
            <a:r>
              <a:rPr lang="nl-NL" sz="1800" dirty="0"/>
              <a:t>zorg voor een buddy ! </a:t>
            </a:r>
          </a:p>
          <a:p>
            <a:endParaRPr lang="nl-NL" dirty="0"/>
          </a:p>
        </p:txBody>
      </p:sp>
      <p:sp>
        <p:nvSpPr>
          <p:cNvPr id="4" name="Tekstvak 3"/>
          <p:cNvSpPr txBox="1"/>
          <p:nvPr/>
        </p:nvSpPr>
        <p:spPr>
          <a:xfrm>
            <a:off x="773723" y="1781908"/>
            <a:ext cx="7139354" cy="400110"/>
          </a:xfrm>
          <a:prstGeom prst="rect">
            <a:avLst/>
          </a:prstGeom>
          <a:noFill/>
        </p:spPr>
        <p:txBody>
          <a:bodyPr wrap="square" rtlCol="0">
            <a:spAutoFit/>
          </a:bodyPr>
          <a:lstStyle/>
          <a:p>
            <a:r>
              <a:rPr lang="nl-NL" sz="2000" dirty="0"/>
              <a:t>Maatregelen in de kleed- en doucheruimte:</a:t>
            </a:r>
          </a:p>
        </p:txBody>
      </p:sp>
    </p:spTree>
    <p:extLst>
      <p:ext uri="{BB962C8B-B14F-4D97-AF65-F5344CB8AC3E}">
        <p14:creationId xmlns:p14="http://schemas.microsoft.com/office/powerpoint/2010/main" val="47095007"/>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319</TotalTime>
  <Words>802</Words>
  <Application>Microsoft Office PowerPoint</Application>
  <PresentationFormat>Breedbeeld</PresentationFormat>
  <Paragraphs>126</Paragraphs>
  <Slides>18</Slides>
  <Notes>4</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18</vt:i4>
      </vt:variant>
    </vt:vector>
  </HeadingPairs>
  <TitlesOfParts>
    <vt:vector size="23" baseType="lpstr">
      <vt:lpstr>Arial</vt:lpstr>
      <vt:lpstr>Calibri</vt:lpstr>
      <vt:lpstr>Trebuchet MS</vt:lpstr>
      <vt:lpstr>Wingdings 3</vt:lpstr>
      <vt:lpstr>Facet</vt:lpstr>
      <vt:lpstr>Voorbereiding van bezoek aan de GD</vt:lpstr>
      <vt:lpstr>De GD als bedrijf:</vt:lpstr>
      <vt:lpstr>Bedrijfsfilm GD – samenwerken aan diergezondheid:</vt:lpstr>
      <vt:lpstr>Wat gebeurt er bij de GD?</vt:lpstr>
      <vt:lpstr>Jouw bezoeken aan de GD:</vt:lpstr>
      <vt:lpstr>Praktische organisatie van het bezoek:</vt:lpstr>
      <vt:lpstr>Praktische organisatie van het bezoek:</vt:lpstr>
      <vt:lpstr>Praktische organisatie van het bezoek:</vt:lpstr>
      <vt:lpstr>Praktische organisatie van het bezoek:</vt:lpstr>
      <vt:lpstr>Praktische organisatie van het bezoek:</vt:lpstr>
      <vt:lpstr>Praktische organisatie van het bezoek:</vt:lpstr>
      <vt:lpstr>Praktische organisatie van het bezoek:</vt:lpstr>
      <vt:lpstr>Praktische organisatie van het bezoek:</vt:lpstr>
      <vt:lpstr>Praktische organisatie van het bezoek:</vt:lpstr>
      <vt:lpstr>Hoe was je en desinfecteer je de  handen:</vt:lpstr>
      <vt:lpstr>Eten en drinken:</vt:lpstr>
      <vt:lpstr>Telefoongebruik:</vt:lpstr>
      <vt:lpstr>Maak het een succes!</vt:lpstr>
    </vt:vector>
  </TitlesOfParts>
  <Company>AOC Oost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Voorbereiding van bezoek aan de GD</dc:title>
  <dc:creator>Nienke Dijkerman</dc:creator>
  <cp:lastModifiedBy>Angelique Withaar</cp:lastModifiedBy>
  <cp:revision>33</cp:revision>
  <dcterms:created xsi:type="dcterms:W3CDTF">2018-06-06T10:05:54Z</dcterms:created>
  <dcterms:modified xsi:type="dcterms:W3CDTF">2019-08-28T09:22:33Z</dcterms:modified>
</cp:coreProperties>
</file>