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71" r:id="rId5"/>
    <p:sldId id="272" r:id="rId6"/>
    <p:sldId id="265" r:id="rId7"/>
    <p:sldId id="301" r:id="rId8"/>
    <p:sldId id="305" r:id="rId9"/>
    <p:sldId id="307" r:id="rId10"/>
    <p:sldId id="306" r:id="rId11"/>
  </p:sldIdLst>
  <p:sldSz cx="12188825" cy="6858000"/>
  <p:notesSz cx="6858000" cy="9144000"/>
  <p:defaultTextStyle>
    <a:defPPr rtl="0"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599" autoAdjust="0"/>
  </p:normalViewPr>
  <p:slideViewPr>
    <p:cSldViewPr>
      <p:cViewPr varScale="1">
        <p:scale>
          <a:sx n="68" d="100"/>
          <a:sy n="68" d="100"/>
        </p:scale>
        <p:origin x="616" y="4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8" d="100"/>
          <a:sy n="88" d="100"/>
        </p:scale>
        <p:origin x="2916" y="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0C66D14-5CD3-4EE9-88C1-E0E0745FC62F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850423A-8BCE-448E-A97B-03A88B2B12C1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CDD20F-CAB5-4F3D-801E-267BF0D45B7B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1F2A70B-78F2-4DCF-B53B-C990D2FAFB8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01F2A70B-78F2-4DCF-B53B-C990D2FAFB8A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2933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6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9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/>
              <a:t>Klikken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Vrije v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962EAD9-7313-4352-A34B-E634A10492E7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7" name="lijn" descr="Afbeelding van lijn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3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4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5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6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7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8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45C041E-204D-45DB-AE00-84DB2FF0C6D1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7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5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6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7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8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9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0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41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6317E5C-2583-4CB2-AD3B-6702C46CE7A5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255" name="lijn" descr="Afbeelding van lijn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Vrije v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7" name="Vrije v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8" name="Vrije v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59" name="Vrije v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0" name="Vrije v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1" name="Vrije v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2" name="Vrije v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3" name="Vrije v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4" name="Vrije v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5" name="Vrije v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6" name="Vrije v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7" name="Vrije v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8" name="Vrije v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69" name="Vrije v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0" name="Vrije v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1" name="Vrije v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2" name="Vrije v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3" name="Vrije v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4" name="Vrije v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5" name="Vrije v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6" name="Vrije v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7" name="Vrije v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8" name="Vrije v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79" name="Vrije v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0" name="Vrije v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1" name="Vrije v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2" name="Vrije v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3" name="Vrije v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4" name="Vrije v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5" name="Vrije v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6" name="Vrije v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7" name="Vrije v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8" name="Vrije v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89" name="Vrije v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0" name="Vrije v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1" name="Vrije v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2" name="Vrije v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3" name="Vrije v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4" name="Vrije v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5" name="Vrije v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6" name="Vrije v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7" name="Vrije v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8" name="Vrije v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299" name="Vrije v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0" name="Vrije v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1" name="Vrije v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2" name="Vrije v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3" name="Vrije v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4" name="Vrije v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5" name="Vrije v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6" name="Vrije v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7" name="Vrije v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8" name="Vrije v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09" name="Vrije v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0" name="Vrije v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1" name="Vrije v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2" name="Vrije v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3" name="Vrije v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4" name="Vrije v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5" name="Vrije v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6" name="Vrije v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7" name="Vrije v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8" name="Vrije v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19" name="Vrije v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0" name="Vrije v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1" name="Vrije v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2" name="Vrije v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3" name="Vrije v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4" name="Vrije v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5" name="Vrije v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6" name="Vrije v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7" name="Vrije v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8" name="Vrije v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29" name="Vrije v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0" name="Vrije v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1" name="Vrije v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2" name="Vrije v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3" name="Vrije v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4" name="Vrije v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5" name="Vrije v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6" name="Vrije v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7" name="Vrije v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8" name="Vrije v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39" name="Vrije v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0" name="Vrije v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1" name="Vrije v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2" name="Vrije v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3" name="Vrije v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4" name="Vrije v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5" name="Vrije v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6" name="Vrije v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7" name="Vrije v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8" name="Vrije v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49" name="Vrije v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0" name="Vrije v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1" name="Vrije v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2" name="Vrije v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3" name="Vrije v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4" name="Vrije v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5" name="Vrije v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6" name="Vrije v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7" name="Vrije v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8" name="Vrije v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59" name="Vrije v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0" name="Vrije v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1" name="Vrije v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2" name="Vrije v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3" name="Vrije v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4" name="Vrije v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5" name="Vrije v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6" name="Vrije v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7" name="Vrije v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8" name="Vrije v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69" name="Vrije v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0" name="Vrije v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1" name="Vrije v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2" name="Vrije v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3" name="Vrije v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4" name="Vrije v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5" name="Vrije v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6" name="Vrije v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7" name="Vrije v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  <p:sp>
          <p:nvSpPr>
            <p:cNvPr id="378" name="Vrije v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/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4B533B-F90F-4F9B-A5D4-3D47686AA61C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8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30F3EA-90CE-4E5A-81D1-30613A2D91A9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60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Vrije v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1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2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3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4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9BD0B91-EF26-43B9-ADFF-74CD5B2524BF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5" name="Tijdelijke aanduiding voor inhoud 3"/>
          <p:cNvSpPr>
            <a:spLocks noGrp="1"/>
          </p:cNvSpPr>
          <p:nvPr>
            <p:ph sz="half" idx="13"/>
          </p:nvPr>
        </p:nvSpPr>
        <p:spPr>
          <a:xfrm>
            <a:off x="6249860" y="2819400"/>
            <a:ext cx="4416552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grpSp>
        <p:nvGrpSpPr>
          <p:cNvPr id="156" name="lijn" descr="Afbeelding van lijn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Vrije v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8" name="Vrije v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59" name="Vrije v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0" name="Vrije v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1" name="Vrije v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2" name="Vrije v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3" name="Vrije v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4" name="Vrije v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5" name="Vrije v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6" name="Vrije v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7" name="Vrije v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8" name="Vrije v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69" name="Vrije v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0" name="Vrije v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1" name="Vrije v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2" name="Vrije v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3" name="Vrije v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4" name="Vrije v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5" name="Vrije v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6" name="Vrije v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7" name="Vrije v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8" name="Vrije v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79" name="Vrije v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0" name="Vrije v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1" name="Vrije v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2" name="Vrije v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3" name="Vrije v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4" name="Vrije v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5" name="Vrije v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6" name="Vrije v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7" name="Vrije v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8" name="Vrije v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89" name="Vrije v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0" name="Vrije v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1" name="Vrije v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2" name="Vrije v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3" name="Vrije v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4" name="Vrije v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5" name="Vrije v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6" name="Vrije v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7" name="Vrije v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8" name="Vrije v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199" name="Vrije v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0" name="Vrije v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1" name="Vrije v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2" name="Vrije v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3" name="Vrije v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4" name="Vrije v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5" name="Vrije v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6" name="Vrije v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7" name="Vrije v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8" name="Vrije v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09" name="Vrije v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0" name="Vrije v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1" name="Vrije v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2" name="Vrije v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3" name="Vrije v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4" name="Vrije v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5" name="Vrije v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6" name="Vrije v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7" name="Vrije v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8" name="Vrije v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19" name="Vrije v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0" name="Vrije v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1" name="Vrije v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2" name="Vrije v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3" name="Vrije v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4" name="Vrije v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5" name="Vrije v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6" name="Vrije v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7" name="Vrije v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8" name="Vrije v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29" name="Vrije v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  <p:sp>
          <p:nvSpPr>
            <p:cNvPr id="230" name="Vrije v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nl-NL" dirty="0">
                <a:ln>
                  <a:noFill/>
                </a:ln>
              </a:endParaRPr>
            </a:p>
          </p:txBody>
        </p:sp>
      </p:grp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E8064BC-C299-4982-8575-0E9FE687D6BA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04B9DF-C999-4E28-8EF8-0EFEBA1D75BA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nl-NL"/>
              <a:t>Tekststijl van het model bewerken</a:t>
            </a:r>
          </a:p>
          <a:p>
            <a:pPr lvl="1" rtl="0"/>
            <a:r>
              <a:rPr lang="nl-NL"/>
              <a:t>Tweede niveau</a:t>
            </a:r>
          </a:p>
          <a:p>
            <a:pPr lvl="2" rtl="0"/>
            <a:r>
              <a:rPr lang="nl-NL"/>
              <a:t>Derde niveau</a:t>
            </a:r>
          </a:p>
          <a:p>
            <a:pPr lvl="3" rtl="0"/>
            <a:r>
              <a:rPr lang="nl-NL"/>
              <a:t>Vierde niveau</a:t>
            </a:r>
          </a:p>
          <a:p>
            <a:pPr lvl="4" rtl="0"/>
            <a:r>
              <a:rPr lang="nl-NL"/>
              <a:t>Vijfde niveau</a:t>
            </a:r>
            <a:endParaRPr lang="nl-NL" dirty="0"/>
          </a:p>
        </p:txBody>
      </p:sp>
      <p:grpSp>
        <p:nvGrpSpPr>
          <p:cNvPr id="615" name="kader" descr="Afbeelding van vak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e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e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e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e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e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e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4071D7F-E1EA-4640-8E6B-E45DEB77ABC6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afbeelding 2" descr="Een lege tijdelijke aanduiding om een afbeelding toe te voegen. Klik op de tijdelijke aanduiding en selecteer de afbeelding die u wilt toevoegen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nl-NL"/>
              <a:t>Klik op het pictogram als u een afbeelding wilt toevoegen</a:t>
            </a:r>
            <a:endParaRPr lang="nl-NL" dirty="0"/>
          </a:p>
        </p:txBody>
      </p:sp>
      <p:grpSp>
        <p:nvGrpSpPr>
          <p:cNvPr id="614" name="kader" descr="Afbeelding van vak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e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e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Vrije v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Vrije v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Vrije v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e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Vrije v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Vrije v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Vrije v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e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e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Vrije v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Vrije v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Vrije v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Vrije v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Vrije v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Vrije v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Vrije v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Vrije v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Vrije v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Vrije v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Vrije v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Vrije v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Vrije v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Vrije v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Vrije v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Vrije v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Vrije v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Vrije v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Vrije v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Vrije v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Vrije v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Vrije v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Vrije v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Vrije v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Vrije v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Vrije v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Vrije v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Vrije v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Vrije v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Vrije v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Vrije v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Vrije v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Vrije v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Vrije v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Vrije v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Vrije v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Vrije v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Vrije v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Vrije v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Vrije v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Vrije v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Vrije v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Vrije v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Vrije v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Vrije v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Vrije v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Vrije v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Vrije v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Vrije v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Vrije v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Vrije v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Vrije v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Vrije v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Vrije v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Vrije v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Vrije v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Vrije v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Vrije v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Vrije v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Vrije v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Vrije v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Vrije v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Vrije v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Vrije v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Vrije v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Vrije v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Vrije v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Vrije v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Vrije v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Vrije v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Vrije v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Vrije v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Vrije v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Vrije v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e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Vrije v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Vrije v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Vrije v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Vrije v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Vrije v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Vrije v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Vrije v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Vrije v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Vrije v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Vrije v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Vrije v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Vrije v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Vrije v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Vrije v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Vrije v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Vrije v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Vrije v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Vrije v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Vrije v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Vrije v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Vrije v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Vrije v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Vrije v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Vrije v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Vrije v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Vrije v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Vrije v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Vrije v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Vrije v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Vrije v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Vrije v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Vrije v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Vrije v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Vrije v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Vrije v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Vrije v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Vrije v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Vrije v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Vrije v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Vrije v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Vrije v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Vrije v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Vrije v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Vrije v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Vrije v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Vrije v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Vrije v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Vrije v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Vrije v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Vrije v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Vrije v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Vrije v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Vrije v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Vrije v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Vrije v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Vrije v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Vrije v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Vrije v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Vrije v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Vrije v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Vrije v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Vrije v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Vrije v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Vrije v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Vrije v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Vrije v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Vrije v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Vrije v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Vrije v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Vrije v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Vrije v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Vrije v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Vrije v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Vrije v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nl-NL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F48A747-FE5B-407B-AA5A-A4957B9C5E9C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25BA54BD-C84D-46CE-8B72-31BFB26ABA43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dirty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nl-NL" dirty="0"/>
              <a:t>Klik om de tekststijlen van het model te bewerken</a:t>
            </a:r>
          </a:p>
          <a:p>
            <a:pPr lvl="1" rtl="0"/>
            <a:r>
              <a:rPr lang="nl-NL" dirty="0"/>
              <a:t>Tweede niveau</a:t>
            </a:r>
          </a:p>
          <a:p>
            <a:pPr lvl="2" rtl="0"/>
            <a:r>
              <a:rPr lang="nl-NL" dirty="0"/>
              <a:t>Derde niveau</a:t>
            </a:r>
          </a:p>
          <a:p>
            <a:pPr lvl="3" rtl="0"/>
            <a:r>
              <a:rPr lang="nl-NL" dirty="0"/>
              <a:t>Vierde niveau</a:t>
            </a:r>
          </a:p>
          <a:p>
            <a:pPr lvl="4" rtl="0"/>
            <a:r>
              <a:rPr lang="nl-NL" dirty="0"/>
              <a:t>Vijfde niveau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02EFDAAA-1B16-43E8-8F08-084664AE5AE3}" type="datetime1">
              <a:rPr lang="nl-NL" smtClean="0"/>
              <a:t>20-11-2019</a:t>
            </a:fld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25BA54BD-C84D-46CE-8B72-31BFB26ABA43}" type="slidenum">
              <a:rPr lang="nl-NL" smtClean="0"/>
              <a:pPr rtl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nl-NL" dirty="0"/>
              <a:t>Ethiek / ethische dilemma’s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nl-NL" dirty="0"/>
              <a:t>Thema promo</a:t>
            </a:r>
          </a:p>
          <a:p>
            <a:pPr rtl="0"/>
            <a:r>
              <a:rPr lang="nl-NL" dirty="0"/>
              <a:t>BBL</a:t>
            </a:r>
          </a:p>
        </p:txBody>
      </p:sp>
    </p:spTree>
    <p:extLst>
      <p:ext uri="{BB962C8B-B14F-4D97-AF65-F5344CB8AC3E}">
        <p14:creationId xmlns:p14="http://schemas.microsoft.com/office/powerpoint/2010/main" val="3683320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Wat is ethiek?</a:t>
            </a:r>
          </a:p>
          <a:p>
            <a:pPr marL="0" indent="0">
              <a:buNone/>
            </a:pPr>
            <a:endParaRPr lang="nl-NL" dirty="0"/>
          </a:p>
          <a:p>
            <a:pPr lvl="0"/>
            <a:r>
              <a:rPr lang="nl-NL" b="1" dirty="0">
                <a:solidFill>
                  <a:srgbClr val="FFFF00"/>
                </a:solidFill>
              </a:rPr>
              <a:t>Ethiek</a:t>
            </a:r>
            <a:r>
              <a:rPr lang="nl-NL" dirty="0">
                <a:solidFill>
                  <a:prstClr val="white"/>
                </a:solidFill>
              </a:rPr>
              <a:t> is nadenken over goed handelen. 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Centraal staat de vraag naar </a:t>
            </a:r>
            <a:r>
              <a:rPr lang="nl-NL" b="1" dirty="0">
                <a:solidFill>
                  <a:prstClr val="white"/>
                </a:solidFill>
              </a:rPr>
              <a:t>wat</a:t>
            </a:r>
            <a:r>
              <a:rPr lang="nl-NL" dirty="0">
                <a:solidFill>
                  <a:prstClr val="white"/>
                </a:solidFill>
              </a:rPr>
              <a:t> goed is om te doen in concrete situaties. </a:t>
            </a:r>
          </a:p>
          <a:p>
            <a:pPr lvl="0"/>
            <a:r>
              <a:rPr lang="nl-NL" dirty="0">
                <a:solidFill>
                  <a:prstClr val="white"/>
                </a:solidFill>
              </a:rPr>
              <a:t>Van oudsher is </a:t>
            </a:r>
            <a:r>
              <a:rPr lang="nl-NL" b="1" dirty="0">
                <a:solidFill>
                  <a:prstClr val="white"/>
                </a:solidFill>
              </a:rPr>
              <a:t>ethiek</a:t>
            </a:r>
            <a:r>
              <a:rPr lang="nl-NL" dirty="0">
                <a:solidFill>
                  <a:prstClr val="white"/>
                </a:solidFill>
              </a:rPr>
              <a:t> een onderdeel van de filosofie.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116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6D618E-B605-4234-B1DE-FA81695E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8D2A71-6F57-42CC-A3C9-A59B0C44A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2414" y="1905000"/>
            <a:ext cx="9684566" cy="4267200"/>
          </a:xfrm>
        </p:spPr>
        <p:txBody>
          <a:bodyPr/>
          <a:lstStyle/>
          <a:p>
            <a:pPr marL="0" lvl="0" indent="0" algn="ctr">
              <a:buNone/>
            </a:pPr>
            <a:endParaRPr lang="nl-NL" sz="4000" dirty="0">
              <a:solidFill>
                <a:prstClr val="white"/>
              </a:solidFill>
            </a:endParaRPr>
          </a:p>
          <a:p>
            <a:pPr marL="0" lvl="0" indent="0" algn="ctr">
              <a:buNone/>
            </a:pPr>
            <a:r>
              <a:rPr lang="nl-NL" sz="4000" dirty="0">
                <a:solidFill>
                  <a:prstClr val="white"/>
                </a:solidFill>
              </a:rPr>
              <a:t>Een </a:t>
            </a:r>
            <a:r>
              <a:rPr lang="nl-NL" sz="4000" dirty="0" err="1">
                <a:solidFill>
                  <a:prstClr val="white"/>
                </a:solidFill>
              </a:rPr>
              <a:t>obese</a:t>
            </a:r>
            <a:r>
              <a:rPr lang="nl-NL" sz="4000" dirty="0">
                <a:solidFill>
                  <a:prstClr val="white"/>
                </a:solidFill>
              </a:rPr>
              <a:t> patiënt moet geweigerd kunnen worden bij een verzorgingshuis vanwege zijn/haar gewicht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7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Beginselen zorgethiek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niet schaden</a:t>
            </a:r>
          </a:p>
          <a:p>
            <a:r>
              <a:rPr lang="nl-NL" dirty="0"/>
              <a:t>weldoen</a:t>
            </a:r>
          </a:p>
          <a:p>
            <a:r>
              <a:rPr lang="nl-NL" dirty="0"/>
              <a:t>autonomie</a:t>
            </a:r>
          </a:p>
          <a:p>
            <a:r>
              <a:rPr lang="nl-NL" dirty="0"/>
              <a:t>rechtvaardigheid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745" y="1798381"/>
            <a:ext cx="5836666" cy="326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2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…Stappenplan ethisch dilemma…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Stap 1. situatie beschrijving</a:t>
            </a:r>
          </a:p>
          <a:p>
            <a:r>
              <a:rPr lang="nl-NL" dirty="0"/>
              <a:t>Stap 2. analyse</a:t>
            </a:r>
          </a:p>
          <a:p>
            <a:r>
              <a:rPr lang="nl-NL" dirty="0"/>
              <a:t>Stap 3. afweging keuzes</a:t>
            </a:r>
          </a:p>
          <a:p>
            <a:r>
              <a:rPr lang="nl-NL" dirty="0"/>
              <a:t>Stap 4. besluitvorming en evaluatie</a:t>
            </a:r>
          </a:p>
        </p:txBody>
      </p:sp>
    </p:spTree>
    <p:extLst>
      <p:ext uri="{BB962C8B-B14F-4D97-AF65-F5344CB8AC3E}">
        <p14:creationId xmlns:p14="http://schemas.microsoft.com/office/powerpoint/2010/main" val="26424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3E182F-8321-49C2-B625-F5AFDEA6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Koppeling naar werkprocessen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2BE86-AC4E-4A2E-8867-DDDCD350C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P1-K2-W2	}</a:t>
            </a:r>
          </a:p>
          <a:p>
            <a:r>
              <a:rPr lang="nl-NL" dirty="0"/>
              <a:t>P6-K1-W1	}	MZ</a:t>
            </a:r>
          </a:p>
          <a:p>
            <a:r>
              <a:rPr lang="nl-NL" dirty="0"/>
              <a:t>P6-K1-W5	}</a:t>
            </a:r>
          </a:p>
          <a:p>
            <a:endParaRPr lang="nl-NL" dirty="0"/>
          </a:p>
          <a:p>
            <a:r>
              <a:rPr lang="nl-NL" dirty="0"/>
              <a:t>B1-K2-W	}	SW</a:t>
            </a:r>
          </a:p>
          <a:p>
            <a:r>
              <a:rPr lang="nl-NL" dirty="0"/>
              <a:t>P2-K1-W3	}</a:t>
            </a:r>
          </a:p>
        </p:txBody>
      </p:sp>
    </p:spTree>
    <p:extLst>
      <p:ext uri="{BB962C8B-B14F-4D97-AF65-F5344CB8AC3E}">
        <p14:creationId xmlns:p14="http://schemas.microsoft.com/office/powerpoint/2010/main" val="349202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82CD68-7496-4105-A971-2014207DF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Opbouw thema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0749D7-EBC2-47B6-A72D-E58F3B2BB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Theorie</a:t>
            </a:r>
          </a:p>
          <a:p>
            <a:pPr lvl="1"/>
            <a:r>
              <a:rPr lang="nl-NL" sz="2400" dirty="0"/>
              <a:t>Moreel denken op basis van theorieën</a:t>
            </a:r>
          </a:p>
          <a:p>
            <a:pPr lvl="1"/>
            <a:r>
              <a:rPr lang="nl-NL" sz="2400" dirty="0"/>
              <a:t>Wat is moreel beraad?</a:t>
            </a:r>
          </a:p>
          <a:p>
            <a:r>
              <a:rPr lang="nl-NL" dirty="0"/>
              <a:t>Oefenen</a:t>
            </a:r>
          </a:p>
          <a:p>
            <a:pPr lvl="1"/>
            <a:r>
              <a:rPr lang="nl-NL" sz="2400" dirty="0"/>
              <a:t>Cases</a:t>
            </a:r>
          </a:p>
          <a:p>
            <a:pPr lvl="1"/>
            <a:r>
              <a:rPr lang="nl-NL" sz="2400" dirty="0"/>
              <a:t>Zelf cases inbrengen</a:t>
            </a:r>
          </a:p>
          <a:p>
            <a:r>
              <a:rPr lang="nl-NL" dirty="0"/>
              <a:t>(veel) discussie </a:t>
            </a:r>
            <a:r>
              <a:rPr lang="nl-NL" dirty="0">
                <a:solidFill>
                  <a:srgbClr val="FFFF00"/>
                </a:solidFill>
                <a:sym typeface="Wingdings" panose="05000000000000000000" pitchFamily="2" charset="2"/>
              </a:rPr>
              <a:t></a:t>
            </a:r>
            <a:endParaRPr lang="nl-N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243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oolbo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29499_TF02804846_TF02804846" id="{C94990DC-43D7-4EDA-AD9F-2CC864971898}" vid="{43BD6323-6600-4C9E-A44A-05BED6317C3C}"/>
    </a:ext>
  </a:extLst>
</a:theme>
</file>

<file path=ppt/theme/theme2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62f3085fd7cb8d9ea273e0ee4216180f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0f9bf6f3c5bf72a60ccecc636f7542b1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A623FFC-299F-4C21-AFF1-3CFAE4FECA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300E064-8F66-4EB6-BB40-0E6BB7385E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0E618C-3CED-4D85-9BE2-1298E17A049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69eb86d-0fb8-4364-bb17-d27f6b2029d0"/>
    <ds:schemaRef ds:uri="0bfbde32-856c-4dfd-bc38-4322d606c322"/>
    <ds:schemaRef ds:uri="http://www.w3.org/XML/1998/namespace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Schoolbordpresentatie voor het onderwijs (breedbeeld)</Template>
  <TotalTime>1</TotalTime>
  <Words>91</Words>
  <Application>Microsoft Office PowerPoint</Application>
  <PresentationFormat>Aangepast</PresentationFormat>
  <Paragraphs>39</Paragraphs>
  <Slides>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Consolas</vt:lpstr>
      <vt:lpstr>Corbel</vt:lpstr>
      <vt:lpstr>Wingdings</vt:lpstr>
      <vt:lpstr>Schoolbord 16x9</vt:lpstr>
      <vt:lpstr>Ethiek / ethische dilemma’s</vt:lpstr>
      <vt:lpstr>Ethiek…</vt:lpstr>
      <vt:lpstr>PowerPoint-presentatie</vt:lpstr>
      <vt:lpstr>Beginselen zorgethiek</vt:lpstr>
      <vt:lpstr>…Stappenplan ethisch dilemma…</vt:lpstr>
      <vt:lpstr>Koppeling naar werkprocessen</vt:lpstr>
      <vt:lpstr>Opbouw thema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Ethiek / ethische dilemma’s</dc:title>
  <dc:creator>Sieger Rinzema</dc:creator>
  <cp:lastModifiedBy>Sieger Rinzema</cp:lastModifiedBy>
  <cp:revision>1</cp:revision>
  <dcterms:created xsi:type="dcterms:W3CDTF">2019-11-20T11:47:04Z</dcterms:created>
  <dcterms:modified xsi:type="dcterms:W3CDTF">2019-11-20T11:48:48Z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