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handoutMasterIdLst>
    <p:handoutMasterId r:id="rId19"/>
  </p:handoutMasterIdLst>
  <p:sldIdLst>
    <p:sldId id="256" r:id="rId5"/>
    <p:sldId id="266" r:id="rId6"/>
    <p:sldId id="285" r:id="rId7"/>
    <p:sldId id="257" r:id="rId8"/>
    <p:sldId id="262" r:id="rId9"/>
    <p:sldId id="284" r:id="rId10"/>
    <p:sldId id="287" r:id="rId11"/>
    <p:sldId id="290" r:id="rId12"/>
    <p:sldId id="288" r:id="rId13"/>
    <p:sldId id="289" r:id="rId14"/>
    <p:sldId id="291" r:id="rId15"/>
    <p:sldId id="292" r:id="rId16"/>
    <p:sldId id="286" r:id="rId17"/>
  </p:sldIdLst>
  <p:sldSz cx="12188825"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2229E6-C3C9-4F71-AB9F-4D5A2961DF2F}" v="140" dt="2019-09-18T08:32:54.406"/>
  </p1510:revLst>
</p1510:revInfo>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599" autoAdjust="0"/>
  </p:normalViewPr>
  <p:slideViewPr>
    <p:cSldViewPr>
      <p:cViewPr varScale="1">
        <p:scale>
          <a:sx n="72" d="100"/>
          <a:sy n="72" d="100"/>
        </p:scale>
        <p:origin x="660" y="66"/>
      </p:cViewPr>
      <p:guideLst>
        <p:guide pos="3839"/>
        <p:guide orient="horz" pos="2160"/>
      </p:guideLst>
    </p:cSldViewPr>
  </p:slideViewPr>
  <p:notesTextViewPr>
    <p:cViewPr>
      <p:scale>
        <a:sx n="1" d="1"/>
        <a:sy n="1" d="1"/>
      </p:scale>
      <p:origin x="0" y="0"/>
    </p:cViewPr>
  </p:notesTextViewPr>
  <p:notesViewPr>
    <p:cSldViewPr showGuides="1">
      <p:cViewPr varScale="1">
        <p:scale>
          <a:sx n="88" d="100"/>
          <a:sy n="88" d="100"/>
        </p:scale>
        <p:origin x="29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er Rinzema" userId="f5b0a3a2-843e-46e8-bd6c-bfb1073e4372" providerId="ADAL" clId="{9D9A3521-4382-40D0-AFD9-7DA0442003E1}"/>
    <pc:docChg chg="custSel addSld modSld">
      <pc:chgData name="Sieger Rinzema" userId="f5b0a3a2-843e-46e8-bd6c-bfb1073e4372" providerId="ADAL" clId="{9D9A3521-4382-40D0-AFD9-7DA0442003E1}" dt="2019-09-18T08:39:28.750" v="948" actId="20577"/>
      <pc:docMkLst>
        <pc:docMk/>
      </pc:docMkLst>
      <pc:sldChg chg="modSp">
        <pc:chgData name="Sieger Rinzema" userId="f5b0a3a2-843e-46e8-bd6c-bfb1073e4372" providerId="ADAL" clId="{9D9A3521-4382-40D0-AFD9-7DA0442003E1}" dt="2019-09-18T08:39:28.750" v="948" actId="20577"/>
        <pc:sldMkLst>
          <pc:docMk/>
          <pc:sldMk cId="1920111014" sldId="256"/>
        </pc:sldMkLst>
        <pc:spChg chg="mod">
          <ac:chgData name="Sieger Rinzema" userId="f5b0a3a2-843e-46e8-bd6c-bfb1073e4372" providerId="ADAL" clId="{9D9A3521-4382-40D0-AFD9-7DA0442003E1}" dt="2019-09-18T08:39:28.750" v="948" actId="20577"/>
          <ac:spMkLst>
            <pc:docMk/>
            <pc:sldMk cId="1920111014" sldId="256"/>
            <ac:spMk id="3" creationId="{00000000-0000-0000-0000-000000000000}"/>
          </ac:spMkLst>
        </pc:spChg>
      </pc:sldChg>
      <pc:sldChg chg="modSp">
        <pc:chgData name="Sieger Rinzema" userId="f5b0a3a2-843e-46e8-bd6c-bfb1073e4372" providerId="ADAL" clId="{9D9A3521-4382-40D0-AFD9-7DA0442003E1}" dt="2019-09-18T08:23:12.952" v="139" actId="20577"/>
        <pc:sldMkLst>
          <pc:docMk/>
          <pc:sldMk cId="828560830" sldId="288"/>
        </pc:sldMkLst>
        <pc:spChg chg="mod">
          <ac:chgData name="Sieger Rinzema" userId="f5b0a3a2-843e-46e8-bd6c-bfb1073e4372" providerId="ADAL" clId="{9D9A3521-4382-40D0-AFD9-7DA0442003E1}" dt="2019-09-18T08:23:12.952" v="139" actId="20577"/>
          <ac:spMkLst>
            <pc:docMk/>
            <pc:sldMk cId="828560830" sldId="288"/>
            <ac:spMk id="3" creationId="{D4521162-3EB5-4055-82B3-C7B6BC28050E}"/>
          </ac:spMkLst>
        </pc:spChg>
      </pc:sldChg>
      <pc:sldChg chg="modSp">
        <pc:chgData name="Sieger Rinzema" userId="f5b0a3a2-843e-46e8-bd6c-bfb1073e4372" providerId="ADAL" clId="{9D9A3521-4382-40D0-AFD9-7DA0442003E1}" dt="2019-09-18T08:21:59.052" v="92" actId="20577"/>
        <pc:sldMkLst>
          <pc:docMk/>
          <pc:sldMk cId="3575680670" sldId="289"/>
        </pc:sldMkLst>
        <pc:spChg chg="mod">
          <ac:chgData name="Sieger Rinzema" userId="f5b0a3a2-843e-46e8-bd6c-bfb1073e4372" providerId="ADAL" clId="{9D9A3521-4382-40D0-AFD9-7DA0442003E1}" dt="2019-09-18T08:21:59.052" v="92" actId="20577"/>
          <ac:spMkLst>
            <pc:docMk/>
            <pc:sldMk cId="3575680670" sldId="289"/>
            <ac:spMk id="3" creationId="{C3A16E51-C4C8-4A16-B1A2-ECD4665EE82E}"/>
          </ac:spMkLst>
        </pc:spChg>
      </pc:sldChg>
      <pc:sldChg chg="modSp">
        <pc:chgData name="Sieger Rinzema" userId="f5b0a3a2-843e-46e8-bd6c-bfb1073e4372" providerId="ADAL" clId="{9D9A3521-4382-40D0-AFD9-7DA0442003E1}" dt="2019-09-18T08:20:18.140" v="3" actId="207"/>
        <pc:sldMkLst>
          <pc:docMk/>
          <pc:sldMk cId="4177840451" sldId="290"/>
        </pc:sldMkLst>
        <pc:spChg chg="mod">
          <ac:chgData name="Sieger Rinzema" userId="f5b0a3a2-843e-46e8-bd6c-bfb1073e4372" providerId="ADAL" clId="{9D9A3521-4382-40D0-AFD9-7DA0442003E1}" dt="2019-09-18T08:20:18.140" v="3" actId="207"/>
          <ac:spMkLst>
            <pc:docMk/>
            <pc:sldMk cId="4177840451" sldId="290"/>
            <ac:spMk id="3" creationId="{6EE69F00-ED5F-463D-8E3B-DF1E25C253CC}"/>
          </ac:spMkLst>
        </pc:spChg>
      </pc:sldChg>
      <pc:sldChg chg="modSp add modAnim">
        <pc:chgData name="Sieger Rinzema" userId="f5b0a3a2-843e-46e8-bd6c-bfb1073e4372" providerId="ADAL" clId="{9D9A3521-4382-40D0-AFD9-7DA0442003E1}" dt="2019-09-18T08:32:54.406" v="561" actId="20577"/>
        <pc:sldMkLst>
          <pc:docMk/>
          <pc:sldMk cId="3799201756" sldId="291"/>
        </pc:sldMkLst>
        <pc:spChg chg="mod">
          <ac:chgData name="Sieger Rinzema" userId="f5b0a3a2-843e-46e8-bd6c-bfb1073e4372" providerId="ADAL" clId="{9D9A3521-4382-40D0-AFD9-7DA0442003E1}" dt="2019-09-18T08:23:48.966" v="167" actId="20577"/>
          <ac:spMkLst>
            <pc:docMk/>
            <pc:sldMk cId="3799201756" sldId="291"/>
            <ac:spMk id="2" creationId="{551A0962-10ED-4922-A8F9-413DF633F722}"/>
          </ac:spMkLst>
        </pc:spChg>
        <pc:spChg chg="mod">
          <ac:chgData name="Sieger Rinzema" userId="f5b0a3a2-843e-46e8-bd6c-bfb1073e4372" providerId="ADAL" clId="{9D9A3521-4382-40D0-AFD9-7DA0442003E1}" dt="2019-09-18T08:32:54.406" v="561" actId="20577"/>
          <ac:spMkLst>
            <pc:docMk/>
            <pc:sldMk cId="3799201756" sldId="291"/>
            <ac:spMk id="3" creationId="{9AE9880B-8970-4E09-A03E-7715DBA126C7}"/>
          </ac:spMkLst>
        </pc:spChg>
      </pc:sldChg>
      <pc:sldChg chg="modSp add">
        <pc:chgData name="Sieger Rinzema" userId="f5b0a3a2-843e-46e8-bd6c-bfb1073e4372" providerId="ADAL" clId="{9D9A3521-4382-40D0-AFD9-7DA0442003E1}" dt="2019-09-18T08:38:55.413" v="941" actId="255"/>
        <pc:sldMkLst>
          <pc:docMk/>
          <pc:sldMk cId="2066545003" sldId="292"/>
        </pc:sldMkLst>
        <pc:spChg chg="mod">
          <ac:chgData name="Sieger Rinzema" userId="f5b0a3a2-843e-46e8-bd6c-bfb1073e4372" providerId="ADAL" clId="{9D9A3521-4382-40D0-AFD9-7DA0442003E1}" dt="2019-09-18T08:33:15.720" v="588" actId="20577"/>
          <ac:spMkLst>
            <pc:docMk/>
            <pc:sldMk cId="2066545003" sldId="292"/>
            <ac:spMk id="2" creationId="{DF9F5314-BB11-472B-93A0-ADF7E01E9F07}"/>
          </ac:spMkLst>
        </pc:spChg>
        <pc:spChg chg="mod">
          <ac:chgData name="Sieger Rinzema" userId="f5b0a3a2-843e-46e8-bd6c-bfb1073e4372" providerId="ADAL" clId="{9D9A3521-4382-40D0-AFD9-7DA0442003E1}" dt="2019-09-18T08:38:55.413" v="941" actId="255"/>
          <ac:spMkLst>
            <pc:docMk/>
            <pc:sldMk cId="2066545003" sldId="292"/>
            <ac:spMk id="3" creationId="{75E1F7EB-7ACD-4C1A-BC90-D7C369CDEB7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40C66D14-5CD3-4EE9-88C1-E0E0745FC62F}" type="datetime1">
              <a:rPr lang="nl-NL" smtClean="0"/>
              <a:t>17-9-2019</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nl-NL" smtClean="0"/>
              <a:t>‹nr.›</a:t>
            </a:fld>
            <a:endParaRPr lang="nl-NL"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25CDD20F-CAB5-4F3D-801E-267BF0D45B7B}" type="datetime1">
              <a:rPr lang="nl-NL" smtClean="0"/>
              <a:t>17-9-2019</a:t>
            </a:fld>
            <a:endParaRPr lang="nl-NL" dirty="0"/>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nl-NL" smtClean="0"/>
              <a:t>‹nr.›</a:t>
            </a:fld>
            <a:endParaRPr lang="nl-NL"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1</a:t>
            </a:fld>
            <a:endParaRPr lang="nl-NL" dirty="0"/>
          </a:p>
        </p:txBody>
      </p:sp>
    </p:spTree>
    <p:extLst>
      <p:ext uri="{BB962C8B-B14F-4D97-AF65-F5344CB8AC3E}">
        <p14:creationId xmlns:p14="http://schemas.microsoft.com/office/powerpoint/2010/main" val="327181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4</a:t>
            </a:fld>
            <a:endParaRPr lang="nl-NL" dirty="0"/>
          </a:p>
        </p:txBody>
      </p:sp>
    </p:spTree>
    <p:extLst>
      <p:ext uri="{BB962C8B-B14F-4D97-AF65-F5344CB8AC3E}">
        <p14:creationId xmlns:p14="http://schemas.microsoft.com/office/powerpoint/2010/main" val="662950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2413" y="1905000"/>
            <a:ext cx="9144000" cy="2667000"/>
          </a:xfrm>
        </p:spPr>
        <p:txBody>
          <a:bodyPr rtlCol="0">
            <a:noAutofit/>
          </a:bodyPr>
          <a:lstStyle>
            <a:lvl1pPr>
              <a:defRPr sz="5400"/>
            </a:lvl1pPr>
          </a:lstStyle>
          <a:p>
            <a:pPr rtl="0"/>
            <a:r>
              <a:rPr lang="nl-NL"/>
              <a:t>Klik om stijl te bewerken</a:t>
            </a:r>
            <a:endParaRPr lang="nl-NL" dirty="0"/>
          </a:p>
        </p:txBody>
      </p:sp>
      <p:grpSp>
        <p:nvGrpSpPr>
          <p:cNvPr id="256" name="lijn" descr="Afbeelding van lijn"/>
          <p:cNvGrpSpPr/>
          <p:nvPr/>
        </p:nvGrpSpPr>
        <p:grpSpPr bwMode="invGray">
          <a:xfrm>
            <a:off x="1584896" y="4724400"/>
            <a:ext cx="8631936" cy="64008"/>
            <a:chOff x="-4110038" y="2703513"/>
            <a:chExt cx="17394239" cy="160336"/>
          </a:xfrm>
          <a:solidFill>
            <a:schemeClr val="accent1"/>
          </a:solidFill>
        </p:grpSpPr>
        <p:sp>
          <p:nvSpPr>
            <p:cNvPr id="257"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9"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Subtitel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7" name="lijn" descr="Afbeelding van lijn"/>
          <p:cNvGrpSpPr/>
          <p:nvPr/>
        </p:nvGrpSpPr>
        <p:grpSpPr bwMode="invGray">
          <a:xfrm>
            <a:off x="1522413" y="1514475"/>
            <a:ext cx="10569575" cy="64008"/>
            <a:chOff x="1522413" y="1514475"/>
            <a:chExt cx="10569575" cy="64008"/>
          </a:xfrm>
        </p:grpSpPr>
        <p:sp>
          <p:nvSpPr>
            <p:cNvPr id="8" name="Vrije v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9962EAD9-7313-4352-A34B-E634A10492E7}" type="datetime1">
              <a:rPr lang="nl-NL" smtClean="0"/>
              <a:t>17-9-2019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10361612" y="274639"/>
            <a:ext cx="1371600" cy="5901747"/>
          </a:xfrm>
        </p:spPr>
        <p:txBody>
          <a:bodyPr vert="eaVert" rtlCol="0"/>
          <a:lstStyle/>
          <a:p>
            <a:pPr rtl="0"/>
            <a:r>
              <a:rPr lang="nl-NL"/>
              <a:t>Klik om stijl te bewerken</a:t>
            </a:r>
            <a:endParaRPr lang="nl-NL" dirty="0"/>
          </a:p>
        </p:txBody>
      </p:sp>
      <p:grpSp>
        <p:nvGrpSpPr>
          <p:cNvPr id="7" name="lijn" descr="Afbeelding van lijn"/>
          <p:cNvGrpSpPr/>
          <p:nvPr/>
        </p:nvGrpSpPr>
        <p:grpSpPr bwMode="invGray">
          <a:xfrm rot="5400000">
            <a:off x="6864412" y="3472598"/>
            <a:ext cx="6492240" cy="64008"/>
            <a:chOff x="1522413" y="1514475"/>
            <a:chExt cx="10569575" cy="64008"/>
          </a:xfrm>
        </p:grpSpPr>
        <p:sp>
          <p:nvSpPr>
            <p:cNvPr id="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hasCustomPrompt="1"/>
          </p:nvPr>
        </p:nvSpPr>
        <p:spPr>
          <a:xfrm>
            <a:off x="608012" y="277813"/>
            <a:ext cx="9144001" cy="5898573"/>
          </a:xfrm>
        </p:spPr>
        <p:txBody>
          <a:bodyPr vert="eaVert" rtlCol="0"/>
          <a:lstStyle>
            <a:lvl5pPr>
              <a:defRPr/>
            </a:lvl5pPr>
            <a:lvl6pPr marL="1261872" indent="0">
              <a:buNone/>
              <a:defRPr/>
            </a:lvl6pPr>
            <a:lvl7pPr>
              <a:defRPr/>
            </a:lvl7pPr>
            <a:lvl8pPr>
              <a:defRPr baseline="0"/>
            </a:lvl8pPr>
            <a:lvl9pPr>
              <a:defRPr baseline="0"/>
            </a:lvl9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445C041E-204D-45DB-AE00-84DB2FF0C6D1}" type="datetime1">
              <a:rPr lang="nl-NL" smtClean="0"/>
              <a:t>17-9-2019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67" name="lijn" descr="Afbeelding van lijn"/>
          <p:cNvGrpSpPr/>
          <p:nvPr/>
        </p:nvGrpSpPr>
        <p:grpSpPr bwMode="invGray">
          <a:xfrm>
            <a:off x="1522413" y="1514475"/>
            <a:ext cx="10569575" cy="64008"/>
            <a:chOff x="1522413" y="1514475"/>
            <a:chExt cx="10569575" cy="64008"/>
          </a:xfrm>
        </p:grpSpPr>
        <p:sp>
          <p:nvSpPr>
            <p:cNvPr id="16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D6317E5C-2583-4CB2-AD3B-6702C46CE7A5}" type="datetime1">
              <a:rPr lang="nl-NL" smtClean="0"/>
              <a:t>17-9-2019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522413" y="1905000"/>
            <a:ext cx="9144000" cy="2667000"/>
          </a:xfrm>
        </p:spPr>
        <p:txBody>
          <a:bodyPr rtlCol="0" anchor="b">
            <a:noAutofit/>
          </a:bodyPr>
          <a:lstStyle>
            <a:lvl1pPr algn="l">
              <a:defRPr sz="4400" b="0" cap="none" baseline="0"/>
            </a:lvl1pPr>
          </a:lstStyle>
          <a:p>
            <a:pPr rtl="0"/>
            <a:r>
              <a:rPr lang="nl-NL"/>
              <a:t>Klik om stijl te bewerken</a:t>
            </a:r>
            <a:endParaRPr lang="nl-NL" dirty="0"/>
          </a:p>
        </p:txBody>
      </p:sp>
      <p:grpSp>
        <p:nvGrpSpPr>
          <p:cNvPr id="255" name="lijn" descr="Afbeelding van lijn"/>
          <p:cNvGrpSpPr/>
          <p:nvPr/>
        </p:nvGrpSpPr>
        <p:grpSpPr bwMode="invGray">
          <a:xfrm>
            <a:off x="1584896" y="4724400"/>
            <a:ext cx="8631936" cy="64008"/>
            <a:chOff x="-4110038" y="2703513"/>
            <a:chExt cx="17394239" cy="160336"/>
          </a:xfrm>
          <a:solidFill>
            <a:schemeClr val="accent1"/>
          </a:solidFill>
        </p:grpSpPr>
        <p:sp>
          <p:nvSpPr>
            <p:cNvPr id="256"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7"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Tijdelijke aanduiding voor tekst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Klikken om de tekststijl van het model te bewerken</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224B533B-F90F-4F9B-A5D4-3D47686AA61C}" type="datetime1">
              <a:rPr lang="nl-NL" smtClean="0"/>
              <a:t>17-9-2019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58" name="lijn" descr="Afbeelding van lijn"/>
          <p:cNvGrpSpPr/>
          <p:nvPr/>
        </p:nvGrpSpPr>
        <p:grpSpPr bwMode="invGray">
          <a:xfrm>
            <a:off x="1522413" y="1514475"/>
            <a:ext cx="10569575" cy="64008"/>
            <a:chOff x="1522413" y="1514475"/>
            <a:chExt cx="10569575" cy="64008"/>
          </a:xfrm>
        </p:grpSpPr>
        <p:sp>
          <p:nvSpPr>
            <p:cNvPr id="159"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sz="half" idx="1"/>
          </p:nvPr>
        </p:nvSpPr>
        <p:spPr>
          <a:xfrm>
            <a:off x="1522413" y="1905000"/>
            <a:ext cx="441959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246815" y="1905000"/>
            <a:ext cx="4419598"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F730F3EA-90CE-4E5A-81D1-30613A2D91A9}" type="datetime1">
              <a:rPr lang="nl-NL" smtClean="0"/>
              <a:t>17-9-2019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lvl1pPr>
              <a:defRPr/>
            </a:lvl1pPr>
          </a:lstStyle>
          <a:p>
            <a:pPr rtl="0"/>
            <a:r>
              <a:rPr lang="nl-NL"/>
              <a:t>Klik om stijl te bewerken</a:t>
            </a:r>
            <a:endParaRPr lang="nl-NL" dirty="0"/>
          </a:p>
        </p:txBody>
      </p:sp>
      <p:grpSp>
        <p:nvGrpSpPr>
          <p:cNvPr id="160" name="lijn" descr="Afbeelding van lijn"/>
          <p:cNvGrpSpPr/>
          <p:nvPr/>
        </p:nvGrpSpPr>
        <p:grpSpPr bwMode="invGray">
          <a:xfrm>
            <a:off x="1522413" y="1514475"/>
            <a:ext cx="10569575" cy="64008"/>
            <a:chOff x="1522413" y="1514475"/>
            <a:chExt cx="10569575" cy="64008"/>
          </a:xfrm>
        </p:grpSpPr>
        <p:sp>
          <p:nvSpPr>
            <p:cNvPr id="161" name="Vrije v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tekst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4" name="Tijdelijke aanduiding voor inhoud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59BD0B91-EF26-43B9-ADFF-74CD5B2524BF}" type="datetime1">
              <a:rPr lang="nl-NL" smtClean="0"/>
              <a:t>17-9-2019</a:t>
            </a:fld>
            <a:endParaRPr lang="nl-NL" dirty="0"/>
          </a:p>
        </p:txBody>
      </p:sp>
      <p:sp>
        <p:nvSpPr>
          <p:cNvPr id="9" name="Tijdelijke aanduiding voor dianummer 8"/>
          <p:cNvSpPr>
            <a:spLocks noGrp="1"/>
          </p:cNvSpPr>
          <p:nvPr>
            <p:ph type="sldNum" sz="quarter" idx="12"/>
          </p:nvPr>
        </p:nvSpPr>
        <p:spPr/>
        <p:txBody>
          <a:bodyPr rtlCol="0"/>
          <a:lstStyle/>
          <a:p>
            <a:pPr rtl="0"/>
            <a:fld id="{25BA54BD-C84D-46CE-8B72-31BFB26ABA43}" type="slidenum">
              <a:rPr lang="nl-NL" smtClean="0"/>
              <a:t>‹nr.›</a:t>
            </a:fld>
            <a:endParaRPr lang="nl-NL" dirty="0"/>
          </a:p>
        </p:txBody>
      </p:sp>
      <p:sp>
        <p:nvSpPr>
          <p:cNvPr id="85" name="Tijdelijke aanduiding voor inhoud 3"/>
          <p:cNvSpPr>
            <a:spLocks noGrp="1"/>
          </p:cNvSpPr>
          <p:nvPr>
            <p:ph sz="half" idx="13"/>
          </p:nvPr>
        </p:nvSpPr>
        <p:spPr>
          <a:xfrm>
            <a:off x="6249860"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156" name="lijn" descr="Afbeelding van lijn"/>
          <p:cNvGrpSpPr/>
          <p:nvPr/>
        </p:nvGrpSpPr>
        <p:grpSpPr bwMode="invGray">
          <a:xfrm>
            <a:off x="1522413" y="1514475"/>
            <a:ext cx="10569575" cy="64008"/>
            <a:chOff x="1522413" y="1514475"/>
            <a:chExt cx="10569575" cy="64008"/>
          </a:xfrm>
        </p:grpSpPr>
        <p:sp>
          <p:nvSpPr>
            <p:cNvPr id="157"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8"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9"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p>
            <a:pPr rtl="0"/>
            <a:fld id="{5E8064BC-C299-4982-8575-0E9FE687D6BA}" type="datetime1">
              <a:rPr lang="nl-NL" smtClean="0"/>
              <a:t>17-9-2019</a:t>
            </a:fld>
            <a:endParaRPr lang="nl-NL" dirty="0"/>
          </a:p>
        </p:txBody>
      </p:sp>
      <p:sp>
        <p:nvSpPr>
          <p:cNvPr id="5" name="Tijdelijke aanduiding voor dianummer 4"/>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p>
            <a:pPr rtl="0"/>
            <a:fld id="{DF04B9DF-C999-4E28-8EF8-0EFEBA1D75BA}" type="datetime1">
              <a:rPr lang="nl-NL" smtClean="0"/>
              <a:t>17-9-2019</a:t>
            </a:fld>
            <a:endParaRPr lang="nl-NL" dirty="0"/>
          </a:p>
        </p:txBody>
      </p:sp>
      <p:sp>
        <p:nvSpPr>
          <p:cNvPr id="4" name="Tijdelijke aanduiding voor dianummer 3"/>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4" name="Tijdelijke aanduiding voor tekst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3" name="Tijdelijke aanduiding voor inhoud 2"/>
          <p:cNvSpPr>
            <a:spLocks noGrp="1"/>
          </p:cNvSpPr>
          <p:nvPr>
            <p:ph idx="1"/>
          </p:nvPr>
        </p:nvSpPr>
        <p:spPr>
          <a:xfrm>
            <a:off x="4710022" y="1905000"/>
            <a:ext cx="5669280"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grpSp>
        <p:nvGrpSpPr>
          <p:cNvPr id="615" name="kader" descr="Afbeelding van vak"/>
          <p:cNvGrpSpPr/>
          <p:nvPr/>
        </p:nvGrpSpPr>
        <p:grpSpPr bwMode="invGray">
          <a:xfrm>
            <a:off x="4417839" y="1630821"/>
            <a:ext cx="6291028" cy="4575885"/>
            <a:chOff x="4417839" y="1630821"/>
            <a:chExt cx="6291028" cy="4575885"/>
          </a:xfrm>
        </p:grpSpPr>
        <p:grpSp>
          <p:nvGrpSpPr>
            <p:cNvPr id="616" name="Groep 615"/>
            <p:cNvGrpSpPr/>
            <p:nvPr/>
          </p:nvGrpSpPr>
          <p:grpSpPr bwMode="invGray">
            <a:xfrm>
              <a:off x="5414491" y="1630821"/>
              <a:ext cx="5294376" cy="4114800"/>
              <a:chOff x="3310555" y="716546"/>
              <a:chExt cx="5294376" cy="4114800"/>
            </a:xfrm>
          </p:grpSpPr>
          <p:grpSp>
            <p:nvGrpSpPr>
              <p:cNvPr id="768" name="Groep 767"/>
              <p:cNvGrpSpPr/>
              <p:nvPr/>
            </p:nvGrpSpPr>
            <p:grpSpPr bwMode="invGray">
              <a:xfrm flipH="1">
                <a:off x="3310555" y="737968"/>
                <a:ext cx="5294376" cy="54864"/>
                <a:chOff x="1522413" y="1514475"/>
                <a:chExt cx="10569575" cy="64008"/>
              </a:xfrm>
              <a:solidFill>
                <a:schemeClr val="accent1"/>
              </a:solidFill>
            </p:grpSpPr>
            <p:sp>
              <p:nvSpPr>
                <p:cNvPr id="844" name="Vrije v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9" name="Groep 768"/>
              <p:cNvGrpSpPr/>
              <p:nvPr/>
            </p:nvGrpSpPr>
            <p:grpSpPr bwMode="invGray">
              <a:xfrm rot="16200000" flipH="1">
                <a:off x="6492229" y="2755658"/>
                <a:ext cx="4114800" cy="36576"/>
                <a:chOff x="1522413" y="1514475"/>
                <a:chExt cx="10569575" cy="64008"/>
              </a:xfrm>
              <a:solidFill>
                <a:schemeClr val="accent1"/>
              </a:solidFill>
            </p:grpSpPr>
            <p:sp>
              <p:nvSpPr>
                <p:cNvPr id="770" name="Vrije v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7" name="Groep 616"/>
            <p:cNvGrpSpPr/>
            <p:nvPr/>
          </p:nvGrpSpPr>
          <p:grpSpPr bwMode="invGray">
            <a:xfrm rot="10800000">
              <a:off x="4417839" y="2091906"/>
              <a:ext cx="5294376" cy="4114800"/>
              <a:chOff x="3310555" y="716546"/>
              <a:chExt cx="5294376" cy="4114800"/>
            </a:xfrm>
          </p:grpSpPr>
          <p:grpSp>
            <p:nvGrpSpPr>
              <p:cNvPr id="618" name="Groep 617"/>
              <p:cNvGrpSpPr/>
              <p:nvPr/>
            </p:nvGrpSpPr>
            <p:grpSpPr bwMode="invGray">
              <a:xfrm flipH="1">
                <a:off x="3310555" y="737968"/>
                <a:ext cx="5294376" cy="54864"/>
                <a:chOff x="1522413" y="1514475"/>
                <a:chExt cx="10569575" cy="64008"/>
              </a:xfrm>
              <a:solidFill>
                <a:schemeClr val="accent1"/>
              </a:solidFill>
            </p:grpSpPr>
            <p:sp>
              <p:nvSpPr>
                <p:cNvPr id="694" name="Vrije v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9" name="Groep 618"/>
              <p:cNvGrpSpPr/>
              <p:nvPr/>
            </p:nvGrpSpPr>
            <p:grpSpPr bwMode="invGray">
              <a:xfrm rot="16200000" flipH="1">
                <a:off x="6492229" y="2755658"/>
                <a:ext cx="4114800" cy="36576"/>
                <a:chOff x="1522413" y="1514475"/>
                <a:chExt cx="10569575" cy="64008"/>
              </a:xfrm>
              <a:solidFill>
                <a:schemeClr val="accent1"/>
              </a:solidFill>
            </p:grpSpPr>
            <p:sp>
              <p:nvSpPr>
                <p:cNvPr id="620" name="Vrije v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C4071D7F-E1EA-4640-8E6B-E45DEB77ABC6}" type="datetime1">
              <a:rPr lang="nl-NL" smtClean="0"/>
              <a:t>17-9-2019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a:t>Klik op het pictogram als u een afbeelding wilt toevoegen</a:t>
            </a:r>
            <a:endParaRPr lang="nl-NL" dirty="0"/>
          </a:p>
        </p:txBody>
      </p:sp>
      <p:grpSp>
        <p:nvGrpSpPr>
          <p:cNvPr id="614" name="kader" descr="Afbeelding van vak"/>
          <p:cNvGrpSpPr/>
          <p:nvPr/>
        </p:nvGrpSpPr>
        <p:grpSpPr bwMode="invGray">
          <a:xfrm flipH="1">
            <a:off x="1447500" y="1630821"/>
            <a:ext cx="6291028" cy="4575885"/>
            <a:chOff x="4417839" y="1630821"/>
            <a:chExt cx="6291028" cy="4575885"/>
          </a:xfrm>
        </p:grpSpPr>
        <p:grpSp>
          <p:nvGrpSpPr>
            <p:cNvPr id="615" name="Groep 614"/>
            <p:cNvGrpSpPr/>
            <p:nvPr/>
          </p:nvGrpSpPr>
          <p:grpSpPr bwMode="invGray">
            <a:xfrm>
              <a:off x="5414491" y="1630821"/>
              <a:ext cx="5294376" cy="4114800"/>
              <a:chOff x="3310555" y="716546"/>
              <a:chExt cx="5294376" cy="4114800"/>
            </a:xfrm>
          </p:grpSpPr>
          <p:grpSp>
            <p:nvGrpSpPr>
              <p:cNvPr id="767" name="Groep 766"/>
              <p:cNvGrpSpPr/>
              <p:nvPr/>
            </p:nvGrpSpPr>
            <p:grpSpPr bwMode="invGray">
              <a:xfrm flipH="1">
                <a:off x="3310555" y="737968"/>
                <a:ext cx="5294376" cy="54864"/>
                <a:chOff x="1522413" y="1514475"/>
                <a:chExt cx="10569575" cy="64008"/>
              </a:xfrm>
              <a:solidFill>
                <a:schemeClr val="accent1"/>
              </a:solidFill>
            </p:grpSpPr>
            <p:sp>
              <p:nvSpPr>
                <p:cNvPr id="843" name="Vrije v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4" name="Vrije v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8" name="Groep 767"/>
              <p:cNvGrpSpPr/>
              <p:nvPr/>
            </p:nvGrpSpPr>
            <p:grpSpPr bwMode="invGray">
              <a:xfrm rot="16200000" flipH="1">
                <a:off x="6492229" y="2755658"/>
                <a:ext cx="4114800" cy="36576"/>
                <a:chOff x="1522413" y="1514475"/>
                <a:chExt cx="10569575" cy="64008"/>
              </a:xfrm>
              <a:solidFill>
                <a:schemeClr val="accent1"/>
              </a:solidFill>
            </p:grpSpPr>
            <p:sp>
              <p:nvSpPr>
                <p:cNvPr id="769" name="Vrije v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0" name="Vrije v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6" name="Groep 615"/>
            <p:cNvGrpSpPr/>
            <p:nvPr/>
          </p:nvGrpSpPr>
          <p:grpSpPr bwMode="invGray">
            <a:xfrm rot="10800000">
              <a:off x="4417839" y="2091906"/>
              <a:ext cx="5294376" cy="4114800"/>
              <a:chOff x="3310555" y="716546"/>
              <a:chExt cx="5294376" cy="4114800"/>
            </a:xfrm>
          </p:grpSpPr>
          <p:grpSp>
            <p:nvGrpSpPr>
              <p:cNvPr id="617" name="Groep 616"/>
              <p:cNvGrpSpPr/>
              <p:nvPr/>
            </p:nvGrpSpPr>
            <p:grpSpPr bwMode="invGray">
              <a:xfrm flipH="1">
                <a:off x="3310555" y="737968"/>
                <a:ext cx="5294376" cy="54864"/>
                <a:chOff x="1522413" y="1514475"/>
                <a:chExt cx="10569575" cy="64008"/>
              </a:xfrm>
              <a:solidFill>
                <a:schemeClr val="accent1"/>
              </a:solidFill>
            </p:grpSpPr>
            <p:sp>
              <p:nvSpPr>
                <p:cNvPr id="693" name="Vrije v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4" name="Vrije v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8" name="Groep 617"/>
              <p:cNvGrpSpPr/>
              <p:nvPr/>
            </p:nvGrpSpPr>
            <p:grpSpPr bwMode="invGray">
              <a:xfrm rot="16200000" flipH="1">
                <a:off x="6492229" y="2755658"/>
                <a:ext cx="4114800" cy="36576"/>
                <a:chOff x="1522413" y="1514475"/>
                <a:chExt cx="10569575" cy="64008"/>
              </a:xfrm>
              <a:solidFill>
                <a:schemeClr val="accent1"/>
              </a:solidFill>
            </p:grpSpPr>
            <p:sp>
              <p:nvSpPr>
                <p:cNvPr id="619" name="Vrije v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0" name="Vrije v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4" name="Tijdelijke aanduiding voor tekst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8F48A747-FE5B-407B-AA5A-A4957B9C5E9C}" type="datetime1">
              <a:rPr lang="nl-NL" smtClean="0"/>
              <a:t>17-9-2019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nl-NL" dirty="0"/>
          </a:p>
        </p:txBody>
      </p:sp>
      <p:sp>
        <p:nvSpPr>
          <p:cNvPr id="4" name="Tijdelijke aanduiding voor datum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2EFDAAA-1B16-43E8-8F08-084664AE5AE3}" type="datetime1">
              <a:rPr lang="nl-NL" smtClean="0"/>
              <a:t>17-9-2019</a:t>
            </a:fld>
            <a:endParaRPr lang="nl-NL" dirty="0"/>
          </a:p>
        </p:txBody>
      </p:sp>
      <p:sp>
        <p:nvSpPr>
          <p:cNvPr id="6" name="Tijdelijke aanduiding voor dianumm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dwinmijnsbergen.nl/2010/05/ingrijpen-bij-agressie-een-interactie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Interventies</a:t>
            </a:r>
          </a:p>
        </p:txBody>
      </p:sp>
      <p:sp>
        <p:nvSpPr>
          <p:cNvPr id="3" name="Subtitel 2"/>
          <p:cNvSpPr>
            <a:spLocks noGrp="1"/>
          </p:cNvSpPr>
          <p:nvPr>
            <p:ph type="subTitle" idx="1"/>
          </p:nvPr>
        </p:nvSpPr>
        <p:spPr/>
        <p:txBody>
          <a:bodyPr rtlCol="0"/>
          <a:lstStyle/>
          <a:p>
            <a:pPr rtl="0"/>
            <a:r>
              <a:rPr lang="nl-NL" dirty="0"/>
              <a:t>Project periode 5</a:t>
            </a:r>
            <a:r>
              <a:rPr lang="nl-NL"/>
              <a:t>, les 2</a:t>
            </a:r>
            <a:endParaRPr lang="nl-NL" dirty="0"/>
          </a:p>
          <a:p>
            <a:pPr rtl="0"/>
            <a:r>
              <a:rPr lang="nl-NL" dirty="0"/>
              <a:t>BBL</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7DAFE4-6956-4150-A8C0-343E49BE3255}"/>
              </a:ext>
            </a:extLst>
          </p:cNvPr>
          <p:cNvSpPr>
            <a:spLocks noGrp="1"/>
          </p:cNvSpPr>
          <p:nvPr>
            <p:ph type="title"/>
          </p:nvPr>
        </p:nvSpPr>
        <p:spPr/>
        <p:txBody>
          <a:bodyPr/>
          <a:lstStyle/>
          <a:p>
            <a:r>
              <a:rPr lang="nl-NL" dirty="0"/>
              <a:t>Interventies op bestaansniveau</a:t>
            </a:r>
          </a:p>
        </p:txBody>
      </p:sp>
      <p:sp>
        <p:nvSpPr>
          <p:cNvPr id="3" name="Tijdelijke aanduiding voor inhoud 2">
            <a:extLst>
              <a:ext uri="{FF2B5EF4-FFF2-40B4-BE49-F238E27FC236}">
                <a16:creationId xmlns:a16="http://schemas.microsoft.com/office/drawing/2014/main" id="{C3A16E51-C4C8-4A16-B1A2-ECD4665EE82E}"/>
              </a:ext>
            </a:extLst>
          </p:cNvPr>
          <p:cNvSpPr>
            <a:spLocks noGrp="1"/>
          </p:cNvSpPr>
          <p:nvPr>
            <p:ph idx="1"/>
          </p:nvPr>
        </p:nvSpPr>
        <p:spPr/>
        <p:txBody>
          <a:bodyPr/>
          <a:lstStyle/>
          <a:p>
            <a:pPr marL="0" indent="0">
              <a:buNone/>
            </a:pPr>
            <a:r>
              <a:rPr lang="nl-NL" dirty="0"/>
              <a:t>Hierbij geef je iemand inzicht in zichzelf, in zijn binnenwereld. Helpt om ondermijnend gedrag in te zien en positiever naar zichzelf te kijken (bevorderen van openheid, helpen bij zelfonthulling, erkenning van competenties en identiteit, confronteren).</a:t>
            </a:r>
          </a:p>
        </p:txBody>
      </p:sp>
    </p:spTree>
    <p:extLst>
      <p:ext uri="{BB962C8B-B14F-4D97-AF65-F5344CB8AC3E}">
        <p14:creationId xmlns:p14="http://schemas.microsoft.com/office/powerpoint/2010/main" val="3575680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1A0962-10ED-4922-A8F9-413DF633F722}"/>
              </a:ext>
            </a:extLst>
          </p:cNvPr>
          <p:cNvSpPr>
            <a:spLocks noGrp="1"/>
          </p:cNvSpPr>
          <p:nvPr>
            <p:ph type="title"/>
          </p:nvPr>
        </p:nvSpPr>
        <p:spPr/>
        <p:txBody>
          <a:bodyPr/>
          <a:lstStyle/>
          <a:p>
            <a:r>
              <a:rPr lang="nl-NL" dirty="0"/>
              <a:t>Interventies op microniveau</a:t>
            </a:r>
          </a:p>
        </p:txBody>
      </p:sp>
      <p:sp>
        <p:nvSpPr>
          <p:cNvPr id="3" name="Tijdelijke aanduiding voor inhoud 2">
            <a:extLst>
              <a:ext uri="{FF2B5EF4-FFF2-40B4-BE49-F238E27FC236}">
                <a16:creationId xmlns:a16="http://schemas.microsoft.com/office/drawing/2014/main" id="{9AE9880B-8970-4E09-A03E-7715DBA126C7}"/>
              </a:ext>
            </a:extLst>
          </p:cNvPr>
          <p:cNvSpPr>
            <a:spLocks noGrp="1"/>
          </p:cNvSpPr>
          <p:nvPr>
            <p:ph idx="1"/>
          </p:nvPr>
        </p:nvSpPr>
        <p:spPr/>
        <p:txBody>
          <a:bodyPr/>
          <a:lstStyle/>
          <a:p>
            <a:r>
              <a:rPr lang="nl-NL" dirty="0"/>
              <a:t>Directieve interventies:</a:t>
            </a:r>
          </a:p>
          <a:p>
            <a:r>
              <a:rPr lang="nl-NL" dirty="0"/>
              <a:t>Je zet de cliënt aan tot actie. Je maakt hem bewust van zijn gedrag en werkwijze. Je hebt een sterk sturende rol: je geeft je voorkeur, waardering en oordeel.</a:t>
            </a:r>
          </a:p>
          <a:p>
            <a:endParaRPr lang="nl-NL" dirty="0"/>
          </a:p>
          <a:p>
            <a:pPr lvl="1"/>
            <a:r>
              <a:rPr lang="nl-NL" sz="2400" dirty="0"/>
              <a:t>Hardop meedenken (onrustige cliënt)</a:t>
            </a:r>
          </a:p>
          <a:p>
            <a:pPr lvl="1"/>
            <a:r>
              <a:rPr lang="nl-NL" sz="2400" dirty="0"/>
              <a:t>Vragend aansluiten (Kun je een voorbeeld geven?)</a:t>
            </a:r>
          </a:p>
          <a:p>
            <a:pPr lvl="1"/>
            <a:r>
              <a:rPr lang="nl-NL" sz="2400" dirty="0"/>
              <a:t>Visualiseren (voetbal)</a:t>
            </a:r>
          </a:p>
          <a:p>
            <a:pPr lvl="1"/>
            <a:r>
              <a:rPr lang="nl-NL" sz="2400" dirty="0"/>
              <a:t>Polariseren (geen zin, teveel moeite)</a:t>
            </a:r>
          </a:p>
        </p:txBody>
      </p:sp>
    </p:spTree>
    <p:extLst>
      <p:ext uri="{BB962C8B-B14F-4D97-AF65-F5344CB8AC3E}">
        <p14:creationId xmlns:p14="http://schemas.microsoft.com/office/powerpoint/2010/main" val="3799201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9F5314-BB11-472B-93A0-ADF7E01E9F07}"/>
              </a:ext>
            </a:extLst>
          </p:cNvPr>
          <p:cNvSpPr>
            <a:spLocks noGrp="1"/>
          </p:cNvSpPr>
          <p:nvPr>
            <p:ph type="title"/>
          </p:nvPr>
        </p:nvSpPr>
        <p:spPr/>
        <p:txBody>
          <a:bodyPr/>
          <a:lstStyle/>
          <a:p>
            <a:r>
              <a:rPr lang="nl-NL" dirty="0"/>
              <a:t>Non-directieve interventies</a:t>
            </a:r>
          </a:p>
        </p:txBody>
      </p:sp>
      <p:sp>
        <p:nvSpPr>
          <p:cNvPr id="3" name="Tijdelijke aanduiding voor inhoud 2">
            <a:extLst>
              <a:ext uri="{FF2B5EF4-FFF2-40B4-BE49-F238E27FC236}">
                <a16:creationId xmlns:a16="http://schemas.microsoft.com/office/drawing/2014/main" id="{75E1F7EB-7ACD-4C1A-BC90-D7C369CDEB79}"/>
              </a:ext>
            </a:extLst>
          </p:cNvPr>
          <p:cNvSpPr>
            <a:spLocks noGrp="1"/>
          </p:cNvSpPr>
          <p:nvPr>
            <p:ph idx="1"/>
          </p:nvPr>
        </p:nvSpPr>
        <p:spPr/>
        <p:txBody>
          <a:bodyPr/>
          <a:lstStyle/>
          <a:p>
            <a:r>
              <a:rPr lang="nl-NL" dirty="0"/>
              <a:t>Iemand laten stilstaan bij zichzelf. De diepte ingaan over motivatie en opvattingen. Je weet uit ervaring hoe lastig en pijnlijk bepaalde gevoelens kunnen zijn. Niet sturend en geen waardeoordeel.</a:t>
            </a:r>
          </a:p>
          <a:p>
            <a:pPr lvl="1"/>
            <a:r>
              <a:rPr lang="nl-NL" sz="2400" dirty="0"/>
              <a:t>Parafraseren (terugkoppelen, inzicht geven eigen gevoel)</a:t>
            </a:r>
          </a:p>
          <a:p>
            <a:pPr lvl="1"/>
            <a:r>
              <a:rPr lang="nl-NL" sz="2400" dirty="0"/>
              <a:t>Spiegelen (teruggeven – niet papegaaien!)</a:t>
            </a:r>
          </a:p>
          <a:p>
            <a:pPr lvl="1"/>
            <a:r>
              <a:rPr lang="nl-NL" sz="2400" dirty="0"/>
              <a:t>Focussen (aandacht richten op wat wordt gevoeld)</a:t>
            </a:r>
          </a:p>
        </p:txBody>
      </p:sp>
    </p:spTree>
    <p:extLst>
      <p:ext uri="{BB962C8B-B14F-4D97-AF65-F5344CB8AC3E}">
        <p14:creationId xmlns:p14="http://schemas.microsoft.com/office/powerpoint/2010/main" val="2066545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112BD5-6ABB-45F5-9B28-F066140DD6F4}"/>
              </a:ext>
            </a:extLst>
          </p:cNvPr>
          <p:cNvSpPr>
            <a:spLocks noGrp="1"/>
          </p:cNvSpPr>
          <p:nvPr>
            <p:ph type="title"/>
          </p:nvPr>
        </p:nvSpPr>
        <p:spPr/>
        <p:txBody>
          <a:bodyPr/>
          <a:lstStyle/>
          <a:p>
            <a:r>
              <a:rPr lang="nl-NL" dirty="0">
                <a:hlinkClick r:id="rId2"/>
              </a:rPr>
              <a:t>Ingrijpen bij agressie</a:t>
            </a:r>
            <a:endParaRPr lang="nl-NL" dirty="0"/>
          </a:p>
        </p:txBody>
      </p:sp>
      <p:sp>
        <p:nvSpPr>
          <p:cNvPr id="3" name="Tijdelijke aanduiding voor inhoud 2">
            <a:extLst>
              <a:ext uri="{FF2B5EF4-FFF2-40B4-BE49-F238E27FC236}">
                <a16:creationId xmlns:a16="http://schemas.microsoft.com/office/drawing/2014/main" id="{88AA9783-5CA9-467F-B7E2-A83D9842A46E}"/>
              </a:ext>
            </a:extLst>
          </p:cNvPr>
          <p:cNvSpPr>
            <a:spLocks noGrp="1"/>
          </p:cNvSpPr>
          <p:nvPr>
            <p:ph idx="1"/>
          </p:nvPr>
        </p:nvSpPr>
        <p:spPr/>
        <p:txBody>
          <a:bodyPr/>
          <a:lstStyle/>
          <a:p>
            <a:r>
              <a:rPr lang="nl-NL" dirty="0"/>
              <a:t>Een fascinerende campagne in Amsterdam en Rotterdam. Het bijschrift van de video:</a:t>
            </a:r>
          </a:p>
          <a:p>
            <a:r>
              <a:rPr lang="nl-NL" dirty="0"/>
              <a:t>Om omstanders te bewegen in te grijpen bij agressie, wordt hen letterlijk een spiegel voorgehouden. Op een interactief billboard in Amsterdam en Rotterdam worden mensen geconfronteerd met hangjongeren die ambulancemedewerkers lastig vallen. Passanten zien zichzelf in een live-video getuige zijn van agressie en worden zo geprikkeld om af te wegen of ze wel of niet ingrijpen. Vervolgens krijgen ze tips over hoe te handelen bij agressie tegen mensen met een publieke taak. N=5 ontwikkelde de campagne </a:t>
            </a:r>
            <a:r>
              <a:rPr lang="nl-NL" dirty="0" err="1"/>
              <a:t>ism</a:t>
            </a:r>
            <a:r>
              <a:rPr lang="nl-NL" dirty="0"/>
              <a:t> </a:t>
            </a:r>
            <a:r>
              <a:rPr lang="nl-NL" dirty="0" err="1"/>
              <a:t>Bitmove</a:t>
            </a:r>
            <a:r>
              <a:rPr lang="nl-NL" dirty="0"/>
              <a:t>.</a:t>
            </a:r>
          </a:p>
        </p:txBody>
      </p:sp>
    </p:spTree>
    <p:extLst>
      <p:ext uri="{BB962C8B-B14F-4D97-AF65-F5344CB8AC3E}">
        <p14:creationId xmlns:p14="http://schemas.microsoft.com/office/powerpoint/2010/main" val="40352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BB93EB-4B3E-4D66-A898-6933DF4E9856}"/>
              </a:ext>
            </a:extLst>
          </p:cNvPr>
          <p:cNvSpPr>
            <a:spLocks noGrp="1"/>
          </p:cNvSpPr>
          <p:nvPr>
            <p:ph type="title"/>
          </p:nvPr>
        </p:nvSpPr>
        <p:spPr/>
        <p:txBody>
          <a:bodyPr/>
          <a:lstStyle/>
          <a:p>
            <a:r>
              <a:rPr lang="nl-NL" dirty="0"/>
              <a:t>Project Interventie</a:t>
            </a:r>
          </a:p>
        </p:txBody>
      </p:sp>
      <p:sp>
        <p:nvSpPr>
          <p:cNvPr id="3" name="Tijdelijke aanduiding voor inhoud 2">
            <a:extLst>
              <a:ext uri="{FF2B5EF4-FFF2-40B4-BE49-F238E27FC236}">
                <a16:creationId xmlns:a16="http://schemas.microsoft.com/office/drawing/2014/main" id="{2735D87E-7D88-4498-85F3-E5AF9077B638}"/>
              </a:ext>
            </a:extLst>
          </p:cNvPr>
          <p:cNvSpPr>
            <a:spLocks noGrp="1"/>
          </p:cNvSpPr>
          <p:nvPr>
            <p:ph idx="1"/>
          </p:nvPr>
        </p:nvSpPr>
        <p:spPr/>
        <p:txBody>
          <a:bodyPr/>
          <a:lstStyle/>
          <a:p>
            <a:r>
              <a:rPr lang="nl-NL" dirty="0"/>
              <a:t>Gekoppeld aan het examengesprek, exameneenheid B</a:t>
            </a:r>
          </a:p>
          <a:p>
            <a:r>
              <a:rPr lang="nl-NL" dirty="0"/>
              <a:t>Examen: </a:t>
            </a:r>
            <a:r>
              <a:rPr lang="nl-NL" dirty="0">
                <a:solidFill>
                  <a:srgbClr val="FFFF00"/>
                </a:solidFill>
              </a:rPr>
              <a:t>P6-K1-W2</a:t>
            </a:r>
            <a:r>
              <a:rPr lang="nl-NL" dirty="0"/>
              <a:t>: Begeleidt de cliënt bij het leren omgaan met zijn situatie en het versterken van de eigen kracht</a:t>
            </a:r>
          </a:p>
          <a:p>
            <a:r>
              <a:rPr lang="nl-NL" dirty="0"/>
              <a:t>Criteria:</a:t>
            </a:r>
          </a:p>
          <a:p>
            <a:r>
              <a:rPr lang="nl-NL" dirty="0"/>
              <a:t>Verantwoordt de gemaakte keuzes in de ondersteuning vanuit de kennis van het begeleiden bij veranderingsprocessen</a:t>
            </a:r>
          </a:p>
          <a:p>
            <a:r>
              <a:rPr lang="nl-NL" dirty="0"/>
              <a:t>Verantwoordt de gemaakte keuzes in de ondersteuning vanuit de kennis van </a:t>
            </a:r>
            <a:r>
              <a:rPr lang="nl-NL" dirty="0">
                <a:solidFill>
                  <a:srgbClr val="FFFF00"/>
                </a:solidFill>
              </a:rPr>
              <a:t>specifieke begeleidingsmethodieken </a:t>
            </a:r>
            <a:r>
              <a:rPr lang="nl-NL" dirty="0"/>
              <a:t>en </a:t>
            </a:r>
            <a:r>
              <a:rPr lang="nl-NL" dirty="0">
                <a:solidFill>
                  <a:srgbClr val="FFFF00"/>
                </a:solidFill>
              </a:rPr>
              <a:t>interventietechnieken</a:t>
            </a:r>
          </a:p>
        </p:txBody>
      </p:sp>
    </p:spTree>
    <p:extLst>
      <p:ext uri="{BB962C8B-B14F-4D97-AF65-F5344CB8AC3E}">
        <p14:creationId xmlns:p14="http://schemas.microsoft.com/office/powerpoint/2010/main" val="2555777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7B91D5-6F53-448E-A345-9BCA62DC33BC}"/>
              </a:ext>
            </a:extLst>
          </p:cNvPr>
          <p:cNvSpPr>
            <a:spLocks noGrp="1"/>
          </p:cNvSpPr>
          <p:nvPr>
            <p:ph type="title"/>
          </p:nvPr>
        </p:nvSpPr>
        <p:spPr/>
        <p:txBody>
          <a:bodyPr/>
          <a:lstStyle/>
          <a:p>
            <a:r>
              <a:rPr lang="nl-NL" dirty="0"/>
              <a:t>Project Interventies</a:t>
            </a:r>
          </a:p>
        </p:txBody>
      </p:sp>
      <p:sp>
        <p:nvSpPr>
          <p:cNvPr id="3" name="Tijdelijke aanduiding voor inhoud 2">
            <a:extLst>
              <a:ext uri="{FF2B5EF4-FFF2-40B4-BE49-F238E27FC236}">
                <a16:creationId xmlns:a16="http://schemas.microsoft.com/office/drawing/2014/main" id="{391BE941-4DFD-4292-A6C0-84E329C69038}"/>
              </a:ext>
            </a:extLst>
          </p:cNvPr>
          <p:cNvSpPr>
            <a:spLocks noGrp="1"/>
          </p:cNvSpPr>
          <p:nvPr>
            <p:ph idx="1"/>
          </p:nvPr>
        </p:nvSpPr>
        <p:spPr>
          <a:xfrm>
            <a:off x="1522414" y="1905000"/>
            <a:ext cx="9144000" cy="4678362"/>
          </a:xfrm>
        </p:spPr>
        <p:txBody>
          <a:bodyPr>
            <a:normAutofit/>
          </a:bodyPr>
          <a:lstStyle/>
          <a:p>
            <a:r>
              <a:rPr lang="nl-NL" dirty="0"/>
              <a:t>Natuurlijk ook gekoppeld aan werkproces </a:t>
            </a:r>
            <a:r>
              <a:rPr lang="nl-NL" dirty="0">
                <a:solidFill>
                  <a:srgbClr val="FFFF00"/>
                </a:solidFill>
              </a:rPr>
              <a:t>B1-K1-W5</a:t>
            </a:r>
            <a:r>
              <a:rPr lang="nl-NL" dirty="0"/>
              <a:t> (exameneenheid D): Reageert op onvoorziene en crisissituaties.</a:t>
            </a:r>
          </a:p>
          <a:p>
            <a:r>
              <a:rPr lang="nl-NL" dirty="0"/>
              <a:t>In verslag moet komen te staan:</a:t>
            </a:r>
          </a:p>
          <a:p>
            <a:pPr lvl="1"/>
            <a:r>
              <a:rPr lang="nl-NL" sz="2400" dirty="0"/>
              <a:t>Situatie</a:t>
            </a:r>
          </a:p>
          <a:p>
            <a:pPr lvl="1"/>
            <a:r>
              <a:rPr lang="nl-NL" sz="2400" dirty="0"/>
              <a:t>Jouw taak</a:t>
            </a:r>
          </a:p>
          <a:p>
            <a:pPr lvl="1"/>
            <a:r>
              <a:rPr lang="nl-NL" sz="2400" dirty="0"/>
              <a:t>Gebeurtenis</a:t>
            </a:r>
          </a:p>
          <a:p>
            <a:pPr lvl="1"/>
            <a:r>
              <a:rPr lang="nl-NL" sz="2400" dirty="0"/>
              <a:t>Je handelen</a:t>
            </a:r>
          </a:p>
          <a:p>
            <a:r>
              <a:rPr lang="nl-NL" dirty="0"/>
              <a:t>Je verantwoording omvat – naast punten uit project risicoanalyse:</a:t>
            </a:r>
          </a:p>
          <a:p>
            <a:pPr lvl="1"/>
            <a:r>
              <a:rPr lang="nl-NL" sz="2400" dirty="0"/>
              <a:t>Je eigen grenzen</a:t>
            </a:r>
          </a:p>
          <a:p>
            <a:pPr lvl="1"/>
            <a:r>
              <a:rPr lang="nl-NL" sz="2400" dirty="0"/>
              <a:t>Je gevoelens</a:t>
            </a:r>
          </a:p>
        </p:txBody>
      </p:sp>
    </p:spTree>
    <p:extLst>
      <p:ext uri="{BB962C8B-B14F-4D97-AF65-F5344CB8AC3E}">
        <p14:creationId xmlns:p14="http://schemas.microsoft.com/office/powerpoint/2010/main" val="2759896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nl-NL" dirty="0"/>
              <a:t>Interventies</a:t>
            </a:r>
          </a:p>
        </p:txBody>
      </p:sp>
      <p:sp>
        <p:nvSpPr>
          <p:cNvPr id="14" name="Tijdelijke aanduiding voor inhoud 13"/>
          <p:cNvSpPr>
            <a:spLocks noGrp="1"/>
          </p:cNvSpPr>
          <p:nvPr>
            <p:ph idx="1"/>
          </p:nvPr>
        </p:nvSpPr>
        <p:spPr/>
        <p:txBody>
          <a:bodyPr rtlCol="0"/>
          <a:lstStyle/>
          <a:p>
            <a:r>
              <a:rPr lang="nl-NL" dirty="0"/>
              <a:t>Wat zijn interventies?</a:t>
            </a:r>
          </a:p>
          <a:p>
            <a:r>
              <a:rPr lang="nl-NL" dirty="0"/>
              <a:t>Wanneer gebruiken we interventies?</a:t>
            </a:r>
          </a:p>
          <a:p>
            <a:r>
              <a:rPr lang="nl-NL" dirty="0"/>
              <a:t>door wie worden interventies bewust gebruikt?</a:t>
            </a:r>
          </a:p>
          <a:p>
            <a:pPr marL="0" indent="0">
              <a:buNone/>
            </a:pPr>
            <a:r>
              <a:rPr lang="nl-NL" dirty="0"/>
              <a:t>Interventies maken je bewust van je eigen handelen. Je leert als hulpverlener je eigen vaardigheden in de omgang met de cliënt te ontwikkelen. Daarnaast bied je cliënten ook interventies aan. Hiermee hebben ze de mogelijkheid hun situatie positief te veranderen.</a:t>
            </a:r>
          </a:p>
        </p:txBody>
      </p:sp>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vorige week</a:t>
            </a:r>
          </a:p>
        </p:txBody>
      </p:sp>
      <p:sp>
        <p:nvSpPr>
          <p:cNvPr id="3" name="Tijdelijke aanduiding voor inhoud 2"/>
          <p:cNvSpPr>
            <a:spLocks noGrp="1"/>
          </p:cNvSpPr>
          <p:nvPr>
            <p:ph sz="quarter" idx="1"/>
          </p:nvPr>
        </p:nvSpPr>
        <p:spPr/>
        <p:txBody>
          <a:bodyPr>
            <a:normAutofit lnSpcReduction="10000"/>
          </a:bodyPr>
          <a:lstStyle/>
          <a:p>
            <a:r>
              <a:rPr lang="nl-NL" dirty="0"/>
              <a:t>Iedereen schrijft een conflict uit, je verwerkt in de omschrijving het verloop van het conflict.</a:t>
            </a:r>
          </a:p>
          <a:p>
            <a:r>
              <a:rPr lang="nl-NL" dirty="0"/>
              <a:t>In deze les ga je met iemand samen het conflict bespreken aan de hand van de criteria:</a:t>
            </a:r>
          </a:p>
          <a:p>
            <a:pPr lvl="2"/>
            <a:r>
              <a:rPr lang="nl-NL" sz="2400" dirty="0"/>
              <a:t>Situatie</a:t>
            </a:r>
          </a:p>
          <a:p>
            <a:pPr lvl="2"/>
            <a:r>
              <a:rPr lang="nl-NL" sz="2400" dirty="0"/>
              <a:t>Jouw taak</a:t>
            </a:r>
          </a:p>
          <a:p>
            <a:pPr lvl="2"/>
            <a:r>
              <a:rPr lang="nl-NL" sz="2400" dirty="0"/>
              <a:t>Gebeurtenis</a:t>
            </a:r>
          </a:p>
          <a:p>
            <a:pPr lvl="2"/>
            <a:r>
              <a:rPr lang="nl-NL" sz="2400" dirty="0"/>
              <a:t>Je handelen</a:t>
            </a:r>
          </a:p>
          <a:p>
            <a:pPr lvl="2"/>
            <a:r>
              <a:rPr lang="nl-NL" sz="2400" dirty="0"/>
              <a:t>Je eigen grenzen</a:t>
            </a:r>
          </a:p>
          <a:p>
            <a:pPr lvl="2"/>
            <a:r>
              <a:rPr lang="nl-NL" sz="2400" dirty="0"/>
              <a:t>Je gevoelens</a:t>
            </a:r>
          </a:p>
          <a:p>
            <a:r>
              <a:rPr lang="nl-NL" dirty="0"/>
              <a:t> </a:t>
            </a:r>
          </a:p>
          <a:p>
            <a:endParaRPr lang="nl-NL" dirty="0"/>
          </a:p>
        </p:txBody>
      </p:sp>
    </p:spTree>
    <p:extLst>
      <p:ext uri="{BB962C8B-B14F-4D97-AF65-F5344CB8AC3E}">
        <p14:creationId xmlns:p14="http://schemas.microsoft.com/office/powerpoint/2010/main" val="1353422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C38558-6B02-487F-B781-235BDD5C96CB}"/>
              </a:ext>
            </a:extLst>
          </p:cNvPr>
          <p:cNvSpPr>
            <a:spLocks noGrp="1"/>
          </p:cNvSpPr>
          <p:nvPr>
            <p:ph type="title"/>
          </p:nvPr>
        </p:nvSpPr>
        <p:spPr/>
        <p:txBody>
          <a:bodyPr/>
          <a:lstStyle/>
          <a:p>
            <a:r>
              <a:rPr lang="nl-NL" dirty="0"/>
              <a:t>Interventies breder bekeken</a:t>
            </a:r>
          </a:p>
        </p:txBody>
      </p:sp>
      <p:sp>
        <p:nvSpPr>
          <p:cNvPr id="3" name="Tijdelijke aanduiding voor inhoud 2">
            <a:extLst>
              <a:ext uri="{FF2B5EF4-FFF2-40B4-BE49-F238E27FC236}">
                <a16:creationId xmlns:a16="http://schemas.microsoft.com/office/drawing/2014/main" id="{D6D15C86-15F8-4812-A965-3F892A1E60EC}"/>
              </a:ext>
            </a:extLst>
          </p:cNvPr>
          <p:cNvSpPr>
            <a:spLocks noGrp="1"/>
          </p:cNvSpPr>
          <p:nvPr>
            <p:ph idx="1"/>
          </p:nvPr>
        </p:nvSpPr>
        <p:spPr/>
        <p:txBody>
          <a:bodyPr/>
          <a:lstStyle/>
          <a:p>
            <a:r>
              <a:rPr lang="nl-NL" dirty="0"/>
              <a:t>Het doelgericht en systematisch professioneel ingrijpen, waardoor je de cliënt aanzet tot ander gedrag.</a:t>
            </a:r>
          </a:p>
          <a:p>
            <a:endParaRPr lang="nl-NL" dirty="0"/>
          </a:p>
          <a:p>
            <a:r>
              <a:rPr lang="nl-NL" dirty="0"/>
              <a:t>Werkzame factoren interventie:</a:t>
            </a:r>
          </a:p>
          <a:p>
            <a:r>
              <a:rPr lang="nl-NL" dirty="0"/>
              <a:t>VOORAL de band tussen de cliënt en de professional</a:t>
            </a:r>
          </a:p>
          <a:p>
            <a:r>
              <a:rPr lang="nl-NL" dirty="0"/>
              <a:t>Structurering</a:t>
            </a:r>
          </a:p>
          <a:p>
            <a:r>
              <a:rPr lang="nl-NL" dirty="0"/>
              <a:t>Uitvoering volgens protocol of draaiboek</a:t>
            </a:r>
          </a:p>
          <a:p>
            <a:endParaRPr lang="nl-NL" dirty="0"/>
          </a:p>
        </p:txBody>
      </p:sp>
    </p:spTree>
    <p:extLst>
      <p:ext uri="{BB962C8B-B14F-4D97-AF65-F5344CB8AC3E}">
        <p14:creationId xmlns:p14="http://schemas.microsoft.com/office/powerpoint/2010/main" val="1595039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D17987-B165-4F08-9FCE-A1145FD2373C}"/>
              </a:ext>
            </a:extLst>
          </p:cNvPr>
          <p:cNvSpPr>
            <a:spLocks noGrp="1"/>
          </p:cNvSpPr>
          <p:nvPr>
            <p:ph type="title"/>
          </p:nvPr>
        </p:nvSpPr>
        <p:spPr/>
        <p:txBody>
          <a:bodyPr/>
          <a:lstStyle/>
          <a:p>
            <a:r>
              <a:rPr lang="nl-NL" dirty="0"/>
              <a:t>Vormen interventies</a:t>
            </a:r>
          </a:p>
        </p:txBody>
      </p:sp>
      <p:sp>
        <p:nvSpPr>
          <p:cNvPr id="3" name="Tijdelijke aanduiding voor inhoud 2">
            <a:extLst>
              <a:ext uri="{FF2B5EF4-FFF2-40B4-BE49-F238E27FC236}">
                <a16:creationId xmlns:a16="http://schemas.microsoft.com/office/drawing/2014/main" id="{55F60CB3-80D3-4698-80E0-E767C7888E4F}"/>
              </a:ext>
            </a:extLst>
          </p:cNvPr>
          <p:cNvSpPr>
            <a:spLocks noGrp="1"/>
          </p:cNvSpPr>
          <p:nvPr>
            <p:ph idx="1"/>
          </p:nvPr>
        </p:nvSpPr>
        <p:spPr/>
        <p:txBody>
          <a:bodyPr/>
          <a:lstStyle/>
          <a:p>
            <a:r>
              <a:rPr lang="nl-NL" dirty="0"/>
              <a:t>Interventies op inhoudsniveau</a:t>
            </a:r>
          </a:p>
          <a:p>
            <a:r>
              <a:rPr lang="nl-NL" dirty="0"/>
              <a:t>Interventies op procedureniveau</a:t>
            </a:r>
          </a:p>
          <a:p>
            <a:r>
              <a:rPr lang="nl-NL" dirty="0"/>
              <a:t>Interventies op interactieniveau</a:t>
            </a:r>
          </a:p>
          <a:p>
            <a:r>
              <a:rPr lang="nl-NL" dirty="0"/>
              <a:t>Interventies op contextniveau</a:t>
            </a:r>
          </a:p>
          <a:p>
            <a:r>
              <a:rPr lang="nl-NL" dirty="0"/>
              <a:t>Interventies op bestaansniveau</a:t>
            </a:r>
          </a:p>
        </p:txBody>
      </p:sp>
    </p:spTree>
    <p:extLst>
      <p:ext uri="{BB962C8B-B14F-4D97-AF65-F5344CB8AC3E}">
        <p14:creationId xmlns:p14="http://schemas.microsoft.com/office/powerpoint/2010/main" val="4244447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F39664-8A00-4127-BA47-7B8556911E43}"/>
              </a:ext>
            </a:extLst>
          </p:cNvPr>
          <p:cNvSpPr>
            <a:spLocks noGrp="1"/>
          </p:cNvSpPr>
          <p:nvPr>
            <p:ph type="title"/>
          </p:nvPr>
        </p:nvSpPr>
        <p:spPr/>
        <p:txBody>
          <a:bodyPr/>
          <a:lstStyle/>
          <a:p>
            <a:r>
              <a:rPr lang="nl-NL" dirty="0"/>
              <a:t>Interventies op inhoudsniveau</a:t>
            </a:r>
          </a:p>
        </p:txBody>
      </p:sp>
      <p:sp>
        <p:nvSpPr>
          <p:cNvPr id="3" name="Tijdelijke aanduiding voor inhoud 2">
            <a:extLst>
              <a:ext uri="{FF2B5EF4-FFF2-40B4-BE49-F238E27FC236}">
                <a16:creationId xmlns:a16="http://schemas.microsoft.com/office/drawing/2014/main" id="{6EE69F00-ED5F-463D-8E3B-DF1E25C253CC}"/>
              </a:ext>
            </a:extLst>
          </p:cNvPr>
          <p:cNvSpPr>
            <a:spLocks noGrp="1"/>
          </p:cNvSpPr>
          <p:nvPr>
            <p:ph idx="1"/>
          </p:nvPr>
        </p:nvSpPr>
        <p:spPr/>
        <p:txBody>
          <a:bodyPr/>
          <a:lstStyle/>
          <a:p>
            <a:pPr marL="0" indent="0">
              <a:buNone/>
            </a:pPr>
            <a:r>
              <a:rPr lang="nl-NL" dirty="0"/>
              <a:t>Hierbij gaat het vooral over het ‘</a:t>
            </a:r>
            <a:r>
              <a:rPr lang="nl-NL" dirty="0">
                <a:solidFill>
                  <a:srgbClr val="FFFF00"/>
                </a:solidFill>
              </a:rPr>
              <a:t>WAT</a:t>
            </a:r>
            <a:r>
              <a:rPr lang="nl-NL" dirty="0"/>
              <a:t>’, de inhoud. Je hebt als begeleider een sterk sturende rol (Luisteren en samenvatten, Informatie geven, doel verhelderen)</a:t>
            </a:r>
          </a:p>
          <a:p>
            <a:pPr marL="0" indent="0">
              <a:buNone/>
            </a:pPr>
            <a:endParaRPr lang="nl-NL" dirty="0"/>
          </a:p>
          <a:p>
            <a:pPr marL="0" indent="0">
              <a:buNone/>
            </a:pPr>
            <a:r>
              <a:rPr lang="nl-NL" sz="2800" dirty="0"/>
              <a:t>Interventies op procedureniveau</a:t>
            </a:r>
          </a:p>
          <a:p>
            <a:pPr marL="0" indent="0">
              <a:buNone/>
            </a:pPr>
            <a:r>
              <a:rPr lang="nl-NL" dirty="0"/>
              <a:t>Hierbij gaat het om het ‘</a:t>
            </a:r>
            <a:r>
              <a:rPr lang="nl-NL" dirty="0">
                <a:solidFill>
                  <a:srgbClr val="FFFF00"/>
                </a:solidFill>
              </a:rPr>
              <a:t>HOE</a:t>
            </a:r>
            <a:r>
              <a:rPr lang="nl-NL" dirty="0"/>
              <a:t>’, de werkwijze. Je zorgt voor structurering van de organisatie waardoor iedereen weet waar die aan toe is (agenda bieden, regels, grenzen, voorwaarden scheppen)</a:t>
            </a:r>
          </a:p>
          <a:p>
            <a:pPr marL="0" indent="0">
              <a:buNone/>
            </a:pPr>
            <a:endParaRPr lang="nl-NL" dirty="0"/>
          </a:p>
        </p:txBody>
      </p:sp>
    </p:spTree>
    <p:extLst>
      <p:ext uri="{BB962C8B-B14F-4D97-AF65-F5344CB8AC3E}">
        <p14:creationId xmlns:p14="http://schemas.microsoft.com/office/powerpoint/2010/main" val="4177840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A182F8-A208-41A9-BCEE-254DDFC3EEC4}"/>
              </a:ext>
            </a:extLst>
          </p:cNvPr>
          <p:cNvSpPr>
            <a:spLocks noGrp="1"/>
          </p:cNvSpPr>
          <p:nvPr>
            <p:ph type="title"/>
          </p:nvPr>
        </p:nvSpPr>
        <p:spPr/>
        <p:txBody>
          <a:bodyPr>
            <a:normAutofit/>
          </a:bodyPr>
          <a:lstStyle/>
          <a:p>
            <a:r>
              <a:rPr lang="nl-NL" dirty="0"/>
              <a:t>Interventies op interactieniveau</a:t>
            </a:r>
          </a:p>
        </p:txBody>
      </p:sp>
      <p:sp>
        <p:nvSpPr>
          <p:cNvPr id="3" name="Tijdelijke aanduiding voor inhoud 2">
            <a:extLst>
              <a:ext uri="{FF2B5EF4-FFF2-40B4-BE49-F238E27FC236}">
                <a16:creationId xmlns:a16="http://schemas.microsoft.com/office/drawing/2014/main" id="{D4521162-3EB5-4055-82B3-C7B6BC28050E}"/>
              </a:ext>
            </a:extLst>
          </p:cNvPr>
          <p:cNvSpPr>
            <a:spLocks noGrp="1"/>
          </p:cNvSpPr>
          <p:nvPr>
            <p:ph idx="1"/>
          </p:nvPr>
        </p:nvSpPr>
        <p:spPr/>
        <p:txBody>
          <a:bodyPr/>
          <a:lstStyle/>
          <a:p>
            <a:pPr marL="0" indent="0">
              <a:buNone/>
            </a:pPr>
            <a:r>
              <a:rPr lang="nl-NL" dirty="0"/>
              <a:t>Het verbeteren van de relatie, de communicatie en de sfeer in de groep. Oftewel, interventies op </a:t>
            </a:r>
            <a:r>
              <a:rPr lang="nl-NL" dirty="0">
                <a:solidFill>
                  <a:srgbClr val="FFFF00"/>
                </a:solidFill>
              </a:rPr>
              <a:t>betrekkingsniveau</a:t>
            </a:r>
            <a:r>
              <a:rPr lang="nl-NL" dirty="0"/>
              <a:t> (zorg delen, kritiek bespreekbaar maken, metacommunicatie)</a:t>
            </a:r>
          </a:p>
          <a:p>
            <a:pPr marL="0" indent="0">
              <a:buNone/>
            </a:pPr>
            <a:endParaRPr lang="nl-NL" dirty="0"/>
          </a:p>
          <a:p>
            <a:r>
              <a:rPr lang="nl-NL" sz="2800" dirty="0"/>
              <a:t>Interventies op contextniveau</a:t>
            </a:r>
          </a:p>
          <a:p>
            <a:pPr marL="0" indent="0">
              <a:buNone/>
            </a:pPr>
            <a:r>
              <a:rPr lang="nl-NL" dirty="0"/>
              <a:t>Wanneer je met een groep of cliënt werkt aan de normen en waarden, de maatschappelijke positie of de woon- of werkcontext. Werken aan de sociale en culturele identiteit (stigma’s, bewustwordingsvragen stellen en vooroordelen benoemen, </a:t>
            </a:r>
          </a:p>
          <a:p>
            <a:pPr marL="0" indent="0">
              <a:buNone/>
            </a:pPr>
            <a:endParaRPr lang="nl-NL" dirty="0"/>
          </a:p>
        </p:txBody>
      </p:sp>
    </p:spTree>
    <p:extLst>
      <p:ext uri="{BB962C8B-B14F-4D97-AF65-F5344CB8AC3E}">
        <p14:creationId xmlns:p14="http://schemas.microsoft.com/office/powerpoint/2010/main" val="828560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oolbo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499_TF02804846_TF02804846" id="{C94990DC-43D7-4EDA-AD9F-2CC864971898}" vid="{43BD6323-6600-4C9E-A44A-05BED6317C3C}"/>
    </a:ext>
  </a:extLst>
</a:theme>
</file>

<file path=ppt/theme/theme2.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62f3085fd7cb8d9ea273e0ee4216180f">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0f9bf6f3c5bf72a60ccecc636f7542b1"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BAE7A0D-F127-4916-B13A-516CCB0A877D}">
  <ds:schemaRefs>
    <ds:schemaRef ds:uri="http://schemas.microsoft.com/sharepoint/v3/contenttype/forms"/>
  </ds:schemaRefs>
</ds:datastoreItem>
</file>

<file path=customXml/itemProps2.xml><?xml version="1.0" encoding="utf-8"?>
<ds:datastoreItem xmlns:ds="http://schemas.openxmlformats.org/officeDocument/2006/customXml" ds:itemID="{F543B1A9-E34B-4500-B6DC-D9462247D9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791BBCC-519D-4CF7-8B08-B80A5BE39969}">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0bfbde32-856c-4dfd-bc38-4322d606c322"/>
    <ds:schemaRef ds:uri="http://purl.org/dc/terms/"/>
    <ds:schemaRef ds:uri="169eb86d-0fb8-4364-bb17-d27f6b2029d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Schoolbordpresentatie voor het onderwijs (breedbeeld)</Template>
  <TotalTime>1276</TotalTime>
  <Words>708</Words>
  <Application>Microsoft Office PowerPoint</Application>
  <PresentationFormat>Aangepast</PresentationFormat>
  <Paragraphs>77</Paragraphs>
  <Slides>13</Slides>
  <Notes>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Consolas</vt:lpstr>
      <vt:lpstr>Corbel</vt:lpstr>
      <vt:lpstr>Schoolbord 16x9</vt:lpstr>
      <vt:lpstr>Interventies</vt:lpstr>
      <vt:lpstr>Project Interventie</vt:lpstr>
      <vt:lpstr>Project Interventies</vt:lpstr>
      <vt:lpstr>Interventies</vt:lpstr>
      <vt:lpstr>Opdracht vorige week</vt:lpstr>
      <vt:lpstr>Interventies breder bekeken</vt:lpstr>
      <vt:lpstr>Vormen interventies</vt:lpstr>
      <vt:lpstr>Interventies op inhoudsniveau</vt:lpstr>
      <vt:lpstr>Interventies op interactieniveau</vt:lpstr>
      <vt:lpstr>Interventies op bestaansniveau</vt:lpstr>
      <vt:lpstr>Interventies op microniveau</vt:lpstr>
      <vt:lpstr>Non-directieve interventies</vt:lpstr>
      <vt:lpstr>Ingrijpen bij agressie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Interventies</dc:title>
  <dc:creator>Sieger Rinzema</dc:creator>
  <cp:lastModifiedBy>Sieger Rinzema</cp:lastModifiedBy>
  <cp:revision>2</cp:revision>
  <dcterms:created xsi:type="dcterms:W3CDTF">2019-09-03T12:51:34Z</dcterms:created>
  <dcterms:modified xsi:type="dcterms:W3CDTF">2019-09-18T08:39:31Z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