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5" r:id="rId6"/>
    <p:sldId id="260" r:id="rId7"/>
    <p:sldId id="261" r:id="rId8"/>
    <p:sldId id="262" r:id="rId9"/>
    <p:sldId id="263" r:id="rId10"/>
    <p:sldId id="264" r:id="rId11"/>
    <p:sldId id="266" r:id="rId12"/>
    <p:sldId id="268" r:id="rId13"/>
    <p:sldId id="269" r:id="rId14"/>
    <p:sldId id="270" r:id="rId15"/>
    <p:sldId id="272" r:id="rId16"/>
    <p:sldId id="267" r:id="rId17"/>
    <p:sldId id="271" r:id="rId18"/>
    <p:sldId id="273" r:id="rId19"/>
    <p:sldId id="274" r:id="rId2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microsoft.com/office/2015/10/relationships/revisionInfo" Target="revisionInfo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5/24/2018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5/24/2018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5/24/2018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ego4u.com/en/cram-up/grammar/word-order/adverb-position" TargetMode="Externa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BE423F-6A47-4F9D-8F93-893202046A0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b="1" dirty="0"/>
              <a:t>Conversations and talks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085879B-AD3A-43A9-9F8D-E9B298DE8C3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3200" b="1" dirty="0"/>
              <a:t>NU Engels unit 6.1</a:t>
            </a:r>
          </a:p>
        </p:txBody>
      </p:sp>
    </p:spTree>
    <p:extLst>
      <p:ext uri="{BB962C8B-B14F-4D97-AF65-F5344CB8AC3E}">
        <p14:creationId xmlns:p14="http://schemas.microsoft.com/office/powerpoint/2010/main" val="331596369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387B649-442D-47EA-BA5A-BFC50CC5F5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What is the difference?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61A726B-0DED-48B7-B3F3-B125CB956B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510749"/>
            <a:ext cx="8596668" cy="4530614"/>
          </a:xfrm>
        </p:spPr>
        <p:txBody>
          <a:bodyPr>
            <a:normAutofit/>
          </a:bodyPr>
          <a:lstStyle/>
          <a:p>
            <a:r>
              <a:rPr lang="pl-PL" sz="2400" b="1" dirty="0"/>
              <a:t>It takes </a:t>
            </a:r>
            <a:r>
              <a:rPr lang="pl-PL" sz="2400" b="1" dirty="0">
                <a:solidFill>
                  <a:srgbClr val="7030A0"/>
                </a:solidFill>
              </a:rPr>
              <a:t>a lot of </a:t>
            </a:r>
            <a:r>
              <a:rPr lang="pl-PL" sz="2400" b="1" dirty="0"/>
              <a:t>time to write a book.</a:t>
            </a:r>
          </a:p>
          <a:p>
            <a:r>
              <a:rPr lang="pl-PL" sz="2400" b="1" dirty="0"/>
              <a:t>It takes </a:t>
            </a:r>
            <a:r>
              <a:rPr lang="pl-PL" sz="2400" b="1" dirty="0">
                <a:solidFill>
                  <a:srgbClr val="7030A0"/>
                </a:solidFill>
              </a:rPr>
              <a:t>much</a:t>
            </a:r>
            <a:r>
              <a:rPr lang="pl-PL" sz="2400" b="1" dirty="0"/>
              <a:t> time to write a book.</a:t>
            </a:r>
          </a:p>
          <a:p>
            <a:pPr marL="0" indent="0">
              <a:buNone/>
            </a:pPr>
            <a:endParaRPr lang="pl-PL" sz="2400" b="1" dirty="0"/>
          </a:p>
          <a:p>
            <a:r>
              <a:rPr lang="pl-PL" sz="2400" b="1" dirty="0"/>
              <a:t>I have </a:t>
            </a:r>
            <a:r>
              <a:rPr lang="pl-PL" sz="2400" b="1" dirty="0">
                <a:solidFill>
                  <a:srgbClr val="7030A0"/>
                </a:solidFill>
              </a:rPr>
              <a:t>a few </a:t>
            </a:r>
            <a:r>
              <a:rPr lang="pl-PL" sz="2400" b="1" dirty="0"/>
              <a:t>good friends.</a:t>
            </a:r>
          </a:p>
          <a:p>
            <a:r>
              <a:rPr lang="pl-PL" sz="2400" b="1" dirty="0"/>
              <a:t>I have </a:t>
            </a:r>
            <a:r>
              <a:rPr lang="pl-PL" sz="2400" b="1" dirty="0">
                <a:solidFill>
                  <a:srgbClr val="7030A0"/>
                </a:solidFill>
              </a:rPr>
              <a:t>few</a:t>
            </a:r>
            <a:r>
              <a:rPr lang="pl-PL" sz="2400" b="1" dirty="0"/>
              <a:t> good friends.</a:t>
            </a:r>
          </a:p>
          <a:p>
            <a:pPr marL="0" indent="0">
              <a:buNone/>
            </a:pPr>
            <a:endParaRPr lang="pl-PL" sz="2400" b="1" dirty="0"/>
          </a:p>
          <a:p>
            <a:r>
              <a:rPr lang="pl-PL" sz="2400" b="1" dirty="0"/>
              <a:t>We need </a:t>
            </a:r>
            <a:r>
              <a:rPr lang="pl-PL" sz="2400" b="1" dirty="0">
                <a:solidFill>
                  <a:srgbClr val="7030A0"/>
                </a:solidFill>
              </a:rPr>
              <a:t>a little </a:t>
            </a:r>
            <a:r>
              <a:rPr lang="pl-PL" sz="2400" b="1" dirty="0"/>
              <a:t>time to finish.</a:t>
            </a:r>
          </a:p>
          <a:p>
            <a:r>
              <a:rPr lang="pl-PL" sz="2400" b="1" dirty="0"/>
              <a:t>We need </a:t>
            </a:r>
            <a:r>
              <a:rPr lang="pl-PL" sz="2400" b="1" dirty="0">
                <a:solidFill>
                  <a:srgbClr val="7030A0"/>
                </a:solidFill>
              </a:rPr>
              <a:t>little</a:t>
            </a:r>
            <a:r>
              <a:rPr lang="pl-PL" sz="2400" b="1" dirty="0"/>
              <a:t> time to finish.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71036367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BE423F-6A47-4F9D-8F93-893202046A0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b="1" dirty="0"/>
              <a:t>Conversations and talks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085879B-AD3A-43A9-9F8D-E9B298DE8C3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3200" b="1" dirty="0"/>
              <a:t>NU Engels unit 6.4</a:t>
            </a:r>
          </a:p>
        </p:txBody>
      </p:sp>
    </p:spTree>
    <p:extLst>
      <p:ext uri="{BB962C8B-B14F-4D97-AF65-F5344CB8AC3E}">
        <p14:creationId xmlns:p14="http://schemas.microsoft.com/office/powerpoint/2010/main" val="140426500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1AFEBA3-60BF-4709-A264-35A36941D9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Descriptions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1B79D9E-91CF-49BE-A2AE-3F9B2E7DADC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56523"/>
            <a:ext cx="8596668" cy="4384840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2800" b="1" dirty="0"/>
              <a:t>A product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A holiday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A place/workplace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A person/patient</a:t>
            </a:r>
          </a:p>
          <a:p>
            <a:pPr>
              <a:lnSpc>
                <a:spcPct val="150000"/>
              </a:lnSpc>
            </a:pPr>
            <a:r>
              <a:rPr lang="pl-PL" sz="2800" b="1" dirty="0"/>
              <a:t>A building</a:t>
            </a:r>
          </a:p>
        </p:txBody>
      </p:sp>
    </p:spTree>
    <p:extLst>
      <p:ext uri="{BB962C8B-B14F-4D97-AF65-F5344CB8AC3E}">
        <p14:creationId xmlns:p14="http://schemas.microsoft.com/office/powerpoint/2010/main" val="374156354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7E746ED-F5C3-4DB0-A43A-F3DE8BDEA9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4886" y="331304"/>
            <a:ext cx="8439116" cy="1099931"/>
          </a:xfrm>
        </p:spPr>
        <p:txBody>
          <a:bodyPr>
            <a:normAutofit/>
          </a:bodyPr>
          <a:lstStyle/>
          <a:p>
            <a:pPr algn="ctr"/>
            <a:r>
              <a:rPr lang="pl-PL" sz="3200" b="1" dirty="0"/>
              <a:t>Adverb + Adjective</a:t>
            </a:r>
            <a:br>
              <a:rPr lang="pl-PL" b="1" dirty="0"/>
            </a:br>
            <a:r>
              <a:rPr lang="pl-PL" sz="2000" b="1" dirty="0">
                <a:solidFill>
                  <a:schemeClr val="tx1"/>
                </a:solidFill>
              </a:rPr>
              <a:t>(bijwoord + bijvoeglijke naamwoord)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A46B1EA-2ACB-4B41-B2F6-88F79AACEA8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4886" y="1431234"/>
            <a:ext cx="8439116" cy="5115339"/>
          </a:xfrm>
        </p:spPr>
        <p:txBody>
          <a:bodyPr>
            <a:normAutofit/>
          </a:bodyPr>
          <a:lstStyle/>
          <a:p>
            <a:r>
              <a:rPr lang="nl-NL" sz="2400" b="1" dirty="0"/>
              <a:t>It’s a </a:t>
            </a:r>
            <a:r>
              <a:rPr lang="nl-NL" sz="2400" b="1" dirty="0">
                <a:solidFill>
                  <a:srgbClr val="FF0000"/>
                </a:solidFill>
              </a:rPr>
              <a:t>big</a:t>
            </a:r>
            <a:r>
              <a:rPr lang="nl-NL" sz="2400" b="1" dirty="0"/>
              <a:t> building.</a:t>
            </a:r>
          </a:p>
          <a:p>
            <a:r>
              <a:rPr lang="nl-NL" sz="2400" b="1" dirty="0"/>
              <a:t>It’s a </a:t>
            </a:r>
            <a:r>
              <a:rPr lang="nl-NL" sz="2400" b="1" dirty="0">
                <a:solidFill>
                  <a:srgbClr val="FF0000"/>
                </a:solidFill>
              </a:rPr>
              <a:t>very big</a:t>
            </a:r>
            <a:r>
              <a:rPr lang="nl-NL" sz="2400" b="1" dirty="0"/>
              <a:t> building.</a:t>
            </a:r>
          </a:p>
          <a:p>
            <a:r>
              <a:rPr lang="nl-NL" sz="2400" b="1" dirty="0"/>
              <a:t>It’s an </a:t>
            </a:r>
            <a:r>
              <a:rPr lang="nl-NL" sz="2400" b="1" dirty="0">
                <a:solidFill>
                  <a:srgbClr val="FF0000"/>
                </a:solidFill>
              </a:rPr>
              <a:t>extremely big </a:t>
            </a:r>
            <a:r>
              <a:rPr lang="nl-NL" sz="2400" b="1" dirty="0"/>
              <a:t>building.</a:t>
            </a:r>
          </a:p>
          <a:p>
            <a:r>
              <a:rPr lang="nl-NL" sz="2400" b="1" dirty="0"/>
              <a:t>It’s a </a:t>
            </a:r>
            <a:r>
              <a:rPr lang="nl-NL" sz="2400" b="1" dirty="0">
                <a:solidFill>
                  <a:srgbClr val="FF0000"/>
                </a:solidFill>
              </a:rPr>
              <a:t>really big </a:t>
            </a:r>
            <a:r>
              <a:rPr lang="nl-NL" sz="2400" b="1" dirty="0"/>
              <a:t>building.</a:t>
            </a:r>
          </a:p>
          <a:p>
            <a:endParaRPr lang="nl-NL" sz="2400" b="1" dirty="0"/>
          </a:p>
          <a:p>
            <a:r>
              <a:rPr lang="nl-NL" sz="2400" b="1" dirty="0"/>
              <a:t>James is </a:t>
            </a:r>
            <a:r>
              <a:rPr lang="nl-NL" sz="2400" b="1" dirty="0">
                <a:solidFill>
                  <a:srgbClr val="FF0000"/>
                </a:solidFill>
              </a:rPr>
              <a:t>rich</a:t>
            </a:r>
            <a:r>
              <a:rPr lang="nl-NL" sz="2400" b="1" dirty="0"/>
              <a:t>.</a:t>
            </a:r>
          </a:p>
          <a:p>
            <a:r>
              <a:rPr lang="nl-NL" sz="2400" b="1" dirty="0"/>
              <a:t>James is </a:t>
            </a:r>
            <a:r>
              <a:rPr lang="nl-NL" sz="2400" b="1" dirty="0">
                <a:solidFill>
                  <a:srgbClr val="FF0000"/>
                </a:solidFill>
              </a:rPr>
              <a:t>incredibly rich</a:t>
            </a:r>
            <a:r>
              <a:rPr lang="nl-NL" sz="2400" b="1" dirty="0"/>
              <a:t>.</a:t>
            </a:r>
          </a:p>
          <a:p>
            <a:pPr marL="0" indent="0">
              <a:buNone/>
            </a:pPr>
            <a:endParaRPr lang="nl-NL" sz="2400" b="1" dirty="0"/>
          </a:p>
          <a:p>
            <a:pPr marL="0" indent="0">
              <a:buNone/>
            </a:pPr>
            <a:r>
              <a:rPr lang="nl-NL" sz="2400" b="1" dirty="0"/>
              <a:t>The phone is expensive.</a:t>
            </a:r>
          </a:p>
          <a:p>
            <a:pPr marL="0" indent="0">
              <a:buNone/>
            </a:pPr>
            <a:r>
              <a:rPr lang="nl-NL" sz="2400" b="1" dirty="0"/>
              <a:t>The phone is </a:t>
            </a:r>
            <a:r>
              <a:rPr lang="nl-NL" sz="2400" b="1" dirty="0">
                <a:solidFill>
                  <a:srgbClr val="FF0000"/>
                </a:solidFill>
              </a:rPr>
              <a:t>ridiculously expensive</a:t>
            </a:r>
            <a:r>
              <a:rPr lang="nl-NL" sz="2400" b="1" dirty="0"/>
              <a:t>.</a:t>
            </a:r>
            <a:endParaRPr lang="pl-PL" sz="2400" b="1" dirty="0"/>
          </a:p>
        </p:txBody>
      </p:sp>
    </p:spTree>
    <p:extLst>
      <p:ext uri="{BB962C8B-B14F-4D97-AF65-F5344CB8AC3E}">
        <p14:creationId xmlns:p14="http://schemas.microsoft.com/office/powerpoint/2010/main" val="259646423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7ADFFF6-557F-4F39-8161-F296A1CC16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95130" y="609600"/>
            <a:ext cx="8478872" cy="1033670"/>
          </a:xfrm>
        </p:spPr>
        <p:txBody>
          <a:bodyPr/>
          <a:lstStyle/>
          <a:p>
            <a:pPr algn="ctr"/>
            <a:r>
              <a:rPr lang="nl-NL" b="1" dirty="0"/>
              <a:t>Adjective </a:t>
            </a:r>
            <a:r>
              <a:rPr lang="nl-NL" b="1" dirty="0">
                <a:sym typeface="Wingdings" panose="05000000000000000000" pitchFamily="2" charset="2"/>
              </a:rPr>
              <a:t> Adverb</a:t>
            </a:r>
            <a:endParaRPr lang="pl-PL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DB75C1F-234B-4DDD-A765-FEDB6B4A5C6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9114" y="1484243"/>
            <a:ext cx="8584888" cy="4916557"/>
          </a:xfrm>
        </p:spPr>
        <p:txBody>
          <a:bodyPr>
            <a:normAutofit fontScale="92500"/>
          </a:bodyPr>
          <a:lstStyle/>
          <a:p>
            <a:r>
              <a:rPr lang="nl-NL" sz="2800" b="1" dirty="0"/>
              <a:t>He is a </a:t>
            </a:r>
            <a:r>
              <a:rPr lang="nl-NL" sz="2800" b="1" dirty="0">
                <a:solidFill>
                  <a:srgbClr val="FF0000"/>
                </a:solidFill>
              </a:rPr>
              <a:t>slow</a:t>
            </a:r>
            <a:r>
              <a:rPr lang="nl-NL" sz="2800" b="1" dirty="0"/>
              <a:t> worker. </a:t>
            </a:r>
            <a:r>
              <a:rPr lang="nl-NL" sz="2800" b="1" dirty="0">
                <a:sym typeface="Wingdings" panose="05000000000000000000" pitchFamily="2" charset="2"/>
              </a:rPr>
              <a:t> He works </a:t>
            </a:r>
            <a:r>
              <a:rPr lang="nl-NL" sz="2800" b="1" dirty="0">
                <a:solidFill>
                  <a:srgbClr val="FF0000"/>
                </a:solidFill>
                <a:sym typeface="Wingdings" panose="05000000000000000000" pitchFamily="2" charset="2"/>
              </a:rPr>
              <a:t>slowly</a:t>
            </a:r>
            <a:r>
              <a:rPr lang="nl-NL" sz="2800" b="1" dirty="0">
                <a:sym typeface="Wingdings" panose="05000000000000000000" pitchFamily="2" charset="2"/>
              </a:rPr>
              <a:t>.</a:t>
            </a:r>
          </a:p>
          <a:p>
            <a:r>
              <a:rPr lang="nl-NL" sz="2800" b="1" dirty="0">
                <a:sym typeface="Wingdings" panose="05000000000000000000" pitchFamily="2" charset="2"/>
              </a:rPr>
              <a:t>She has a </a:t>
            </a:r>
            <a:r>
              <a:rPr lang="nl-NL" sz="2800" b="1" dirty="0">
                <a:solidFill>
                  <a:srgbClr val="FF0000"/>
                </a:solidFill>
                <a:sym typeface="Wingdings" panose="05000000000000000000" pitchFamily="2" charset="2"/>
              </a:rPr>
              <a:t>beautiful</a:t>
            </a:r>
            <a:r>
              <a:rPr lang="nl-NL" sz="2800" b="1" dirty="0">
                <a:sym typeface="Wingdings" panose="05000000000000000000" pitchFamily="2" charset="2"/>
              </a:rPr>
              <a:t> voice.  She sings </a:t>
            </a:r>
            <a:r>
              <a:rPr lang="nl-NL" sz="2800" b="1" dirty="0">
                <a:solidFill>
                  <a:srgbClr val="FF0000"/>
                </a:solidFill>
                <a:sym typeface="Wingdings" panose="05000000000000000000" pitchFamily="2" charset="2"/>
              </a:rPr>
              <a:t>beautifully</a:t>
            </a:r>
            <a:r>
              <a:rPr lang="nl-NL" sz="2800" b="1" dirty="0">
                <a:sym typeface="Wingdings" panose="05000000000000000000" pitchFamily="2" charset="2"/>
              </a:rPr>
              <a:t>.</a:t>
            </a:r>
          </a:p>
          <a:p>
            <a:pPr marL="0" indent="0">
              <a:buNone/>
            </a:pPr>
            <a:endParaRPr lang="nl-NL" sz="2800" b="1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nl-NL" sz="2800" b="1" i="1" dirty="0">
                <a:sym typeface="Wingdings" panose="05000000000000000000" pitchFamily="2" charset="2"/>
              </a:rPr>
              <a:t>What is the rule?</a:t>
            </a:r>
          </a:p>
          <a:p>
            <a:pPr marL="0" indent="0">
              <a:buNone/>
            </a:pPr>
            <a:endParaRPr lang="nl-NL" sz="2800" b="1" dirty="0">
              <a:sym typeface="Wingdings" panose="05000000000000000000" pitchFamily="2" charset="2"/>
            </a:endParaRPr>
          </a:p>
          <a:p>
            <a:pPr marL="0" indent="0">
              <a:buNone/>
            </a:pPr>
            <a:r>
              <a:rPr lang="nl-NL" sz="2800" b="1" dirty="0">
                <a:solidFill>
                  <a:schemeClr val="accent1">
                    <a:lumMod val="75000"/>
                  </a:schemeClr>
                </a:solidFill>
                <a:sym typeface="Wingdings" panose="05000000000000000000" pitchFamily="2" charset="2"/>
              </a:rPr>
              <a:t>Exceptions (Irregular adverbs)</a:t>
            </a:r>
          </a:p>
          <a:p>
            <a:pPr marL="0" indent="0">
              <a:buNone/>
            </a:pPr>
            <a:r>
              <a:rPr lang="nl-NL" sz="2800" b="1" dirty="0">
                <a:sym typeface="Wingdings" panose="05000000000000000000" pitchFamily="2" charset="2"/>
              </a:rPr>
              <a:t>fast - fast</a:t>
            </a:r>
          </a:p>
          <a:p>
            <a:pPr marL="0" indent="0">
              <a:buNone/>
            </a:pPr>
            <a:r>
              <a:rPr lang="nl-NL" sz="2800" b="1" dirty="0">
                <a:sym typeface="Wingdings" panose="05000000000000000000" pitchFamily="2" charset="2"/>
              </a:rPr>
              <a:t>late – late</a:t>
            </a:r>
          </a:p>
          <a:p>
            <a:pPr marL="0" indent="0">
              <a:buNone/>
            </a:pPr>
            <a:r>
              <a:rPr lang="nl-NL" sz="2800" b="1" dirty="0">
                <a:sym typeface="Wingdings" panose="05000000000000000000" pitchFamily="2" charset="2"/>
              </a:rPr>
              <a:t>good - well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19404882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2E2048-5FA6-496E-AB52-E9728BB811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927652"/>
            <a:ext cx="8596668" cy="1002748"/>
          </a:xfrm>
        </p:spPr>
        <p:txBody>
          <a:bodyPr>
            <a:normAutofit fontScale="90000"/>
          </a:bodyPr>
          <a:lstStyle/>
          <a:p>
            <a:pPr algn="ctr"/>
            <a:r>
              <a:rPr lang="nl-NL" sz="4000" b="1" dirty="0"/>
              <a:t>Position of adverbs</a:t>
            </a:r>
            <a:br>
              <a:rPr lang="pl-PL" sz="4000" b="1" dirty="0"/>
            </a:br>
            <a:endParaRPr lang="pl-PL" sz="4000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B1F5821-2B61-42F7-82A2-A9A2C337A22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305879"/>
            <a:ext cx="8596668" cy="3735484"/>
          </a:xfrm>
        </p:spPr>
        <p:txBody>
          <a:bodyPr>
            <a:normAutofit/>
          </a:bodyPr>
          <a:lstStyle/>
          <a:p>
            <a:pPr>
              <a:lnSpc>
                <a:spcPct val="250000"/>
              </a:lnSpc>
            </a:pPr>
            <a:r>
              <a:rPr lang="pl-PL" b="1" dirty="0">
                <a:hlinkClick r:id="rId2"/>
              </a:rPr>
              <a:t>https://www.ego4u.com/en/cram-up/grammar/word-order/adverb-position</a:t>
            </a:r>
            <a:endParaRPr lang="nl-NL" b="1" dirty="0"/>
          </a:p>
          <a:p>
            <a:pPr>
              <a:lnSpc>
                <a:spcPct val="250000"/>
              </a:lnSpc>
            </a:pPr>
            <a:r>
              <a:rPr lang="nl-NL" sz="2400" b="1" dirty="0"/>
              <a:t>Woordvolgorde 2 - handout</a:t>
            </a:r>
            <a:endParaRPr lang="pl-PL" sz="2400" b="1" dirty="0"/>
          </a:p>
        </p:txBody>
      </p:sp>
    </p:spTree>
    <p:extLst>
      <p:ext uri="{BB962C8B-B14F-4D97-AF65-F5344CB8AC3E}">
        <p14:creationId xmlns:p14="http://schemas.microsoft.com/office/powerpoint/2010/main" val="38436654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BE423F-6A47-4F9D-8F93-893202046A0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b="1" dirty="0"/>
              <a:t>Conversations and talks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085879B-AD3A-43A9-9F8D-E9B298DE8C3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3200" b="1" dirty="0"/>
              <a:t>NU Engels unit </a:t>
            </a:r>
            <a:r>
              <a:rPr lang="nl-NL" sz="3200" b="1" dirty="0"/>
              <a:t>6.5</a:t>
            </a:r>
            <a:endParaRPr lang="pl-PL" sz="3200" b="1" dirty="0"/>
          </a:p>
        </p:txBody>
      </p:sp>
    </p:spTree>
    <p:extLst>
      <p:ext uri="{BB962C8B-B14F-4D97-AF65-F5344CB8AC3E}">
        <p14:creationId xmlns:p14="http://schemas.microsoft.com/office/powerpoint/2010/main" val="361037404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C4735E9-9A6F-4DC9-9C61-318ED34C5F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34885" cy="1033670"/>
          </a:xfrm>
        </p:spPr>
        <p:txBody>
          <a:bodyPr/>
          <a:lstStyle/>
          <a:p>
            <a:pPr algn="ctr"/>
            <a:r>
              <a:rPr lang="nl-NL" b="1" dirty="0"/>
              <a:t>Presentation</a:t>
            </a:r>
            <a:br>
              <a:rPr lang="nl-NL" b="1" dirty="0"/>
            </a:br>
            <a:endParaRPr lang="pl-PL" sz="2000" b="1" dirty="0">
              <a:solidFill>
                <a:schemeClr val="tx1"/>
              </a:solidFill>
            </a:endParaRPr>
          </a:p>
        </p:txBody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A5979576-A64C-4861-A73C-5D9AFA6F96E0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82002" y="1868557"/>
            <a:ext cx="9283047" cy="380337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7233649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4F22F57-CFC5-4318-B7A2-86359287DF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Word order</a:t>
            </a:r>
            <a:br>
              <a:rPr lang="nl-NL" b="1" dirty="0"/>
            </a:br>
            <a:r>
              <a:rPr lang="nl-NL" sz="2000" b="1" dirty="0">
                <a:solidFill>
                  <a:schemeClr val="tx1"/>
                </a:solidFill>
              </a:rPr>
              <a:t>(Woordvolgorde)</a:t>
            </a:r>
            <a:endParaRPr lang="pl-PL" sz="2000" b="1" dirty="0">
              <a:solidFill>
                <a:schemeClr val="tx1"/>
              </a:solidFill>
            </a:endParaRP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CF4EE48-ABA0-4EE1-9393-051986EF2E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930401"/>
            <a:ext cx="8596668" cy="4110962"/>
          </a:xfrm>
        </p:spPr>
        <p:txBody>
          <a:bodyPr/>
          <a:lstStyle/>
          <a:p>
            <a:pPr>
              <a:lnSpc>
                <a:spcPct val="200000"/>
              </a:lnSpc>
            </a:pPr>
            <a:r>
              <a:rPr lang="nl-NL" sz="3200" b="1" dirty="0"/>
              <a:t>WIE – DOET – WAT – WAAR – WANNEER</a:t>
            </a:r>
          </a:p>
          <a:p>
            <a:pPr marL="0" indent="0">
              <a:lnSpc>
                <a:spcPct val="200000"/>
              </a:lnSpc>
              <a:buNone/>
            </a:pPr>
            <a:r>
              <a:rPr lang="nl-NL" sz="3200" b="1" dirty="0"/>
              <a:t>                           </a:t>
            </a:r>
            <a:r>
              <a:rPr lang="nl-NL" sz="3200" b="1" dirty="0">
                <a:solidFill>
                  <a:schemeClr val="accent1">
                    <a:lumMod val="75000"/>
                  </a:schemeClr>
                </a:solidFill>
              </a:rPr>
              <a:t>of</a:t>
            </a:r>
          </a:p>
          <a:p>
            <a:pPr>
              <a:lnSpc>
                <a:spcPct val="200000"/>
              </a:lnSpc>
            </a:pPr>
            <a:r>
              <a:rPr lang="nl-NL" sz="3200" b="1" dirty="0"/>
              <a:t>WANNEER - WIE – DOET – WAT – WAAR </a:t>
            </a:r>
            <a:endParaRPr lang="pl-PL" sz="3200" b="1" dirty="0"/>
          </a:p>
          <a:p>
            <a:endParaRPr lang="nl-N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46312764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F800BC2-B126-49DA-B7B0-C00CFF8CEB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/>
              <a:t>Word order - practice</a:t>
            </a:r>
            <a:endParaRPr lang="pl-PL" b="1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049D37D-ED23-4DD4-A5B8-B9880D2BBA2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800" b="1" dirty="0"/>
              <a:t>Woordvolgorde 1 en 3 - handout</a:t>
            </a:r>
            <a:endParaRPr lang="pl-PL" sz="2800" b="1" dirty="0"/>
          </a:p>
        </p:txBody>
      </p:sp>
    </p:spTree>
    <p:extLst>
      <p:ext uri="{BB962C8B-B14F-4D97-AF65-F5344CB8AC3E}">
        <p14:creationId xmlns:p14="http://schemas.microsoft.com/office/powerpoint/2010/main" val="36508972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614BEDC-5DD3-4A00-8120-EC9CCB8A75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993913"/>
          </a:xfrm>
        </p:spPr>
        <p:txBody>
          <a:bodyPr>
            <a:normAutofit fontScale="90000"/>
          </a:bodyPr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Grammar: Articles </a:t>
            </a:r>
            <a:br>
              <a:rPr lang="pl-PL" b="1" dirty="0"/>
            </a:br>
            <a:r>
              <a:rPr lang="pl-PL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(lidwoorden, p. 177)</a:t>
            </a:r>
            <a:endParaRPr lang="pl-PL" sz="24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249688B-3D2B-42C1-A2A0-96F951D0CF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03513"/>
            <a:ext cx="8596668" cy="4437849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pl-PL" sz="2000" b="1" dirty="0">
                <a:solidFill>
                  <a:srgbClr val="FF0000"/>
                </a:solidFill>
              </a:rPr>
              <a:t>Which is the correct form?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000" dirty="0"/>
              <a:t>    1. We have </a:t>
            </a:r>
            <a:r>
              <a:rPr lang="pl-PL" sz="2000" dirty="0">
                <a:solidFill>
                  <a:schemeClr val="accent2">
                    <a:lumMod val="75000"/>
                  </a:schemeClr>
                </a:solidFill>
              </a:rPr>
              <a:t>a/an</a:t>
            </a:r>
            <a:r>
              <a:rPr lang="pl-PL" sz="2000" dirty="0"/>
              <a:t> new car.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000" dirty="0"/>
              <a:t>    2. Look at </a:t>
            </a:r>
            <a:r>
              <a:rPr lang="pl-PL" sz="2000" dirty="0">
                <a:solidFill>
                  <a:schemeClr val="accent2">
                    <a:lumMod val="75000"/>
                  </a:schemeClr>
                </a:solidFill>
              </a:rPr>
              <a:t>a/the</a:t>
            </a:r>
            <a:r>
              <a:rPr lang="pl-PL" sz="2000" dirty="0"/>
              <a:t> house over here!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000" dirty="0"/>
              <a:t>    3. She went home at four in </a:t>
            </a:r>
            <a:r>
              <a:rPr lang="pl-PL" sz="2000" dirty="0">
                <a:solidFill>
                  <a:schemeClr val="accent2">
                    <a:lumMod val="75000"/>
                  </a:schemeClr>
                </a:solidFill>
              </a:rPr>
              <a:t>an/the</a:t>
            </a:r>
            <a:r>
              <a:rPr lang="pl-PL" sz="2000" dirty="0"/>
              <a:t> afternoon.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000" dirty="0"/>
              <a:t>    4. Let’s go to </a:t>
            </a:r>
            <a:r>
              <a:rPr lang="pl-PL" sz="2000" dirty="0">
                <a:solidFill>
                  <a:schemeClr val="accent2">
                    <a:lumMod val="75000"/>
                  </a:schemeClr>
                </a:solidFill>
              </a:rPr>
              <a:t>a/the</a:t>
            </a:r>
            <a:r>
              <a:rPr lang="pl-PL" sz="2000" dirty="0"/>
              <a:t> party.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000" dirty="0"/>
              <a:t>    5. This is </a:t>
            </a:r>
            <a:r>
              <a:rPr lang="pl-PL" sz="2000" dirty="0">
                <a:solidFill>
                  <a:schemeClr val="accent2">
                    <a:lumMod val="75000"/>
                  </a:schemeClr>
                </a:solidFill>
              </a:rPr>
              <a:t>a/the</a:t>
            </a:r>
            <a:r>
              <a:rPr lang="pl-PL" sz="2000" dirty="0"/>
              <a:t> most difficult project ever.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000" dirty="0"/>
              <a:t>    6. It’s </a:t>
            </a:r>
            <a:r>
              <a:rPr lang="pl-PL" sz="2000" dirty="0">
                <a:solidFill>
                  <a:schemeClr val="accent2">
                    <a:lumMod val="75000"/>
                  </a:schemeClr>
                </a:solidFill>
              </a:rPr>
              <a:t>an/the</a:t>
            </a:r>
            <a:r>
              <a:rPr lang="pl-PL" sz="2000" dirty="0"/>
              <a:t> eleventh of March.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000" b="1" i="1" dirty="0">
                <a:solidFill>
                  <a:srgbClr val="FF0000"/>
                </a:solidFill>
                <a:sym typeface="Wingdings" panose="05000000000000000000" pitchFamily="2" charset="2"/>
              </a:rPr>
              <a:t> </a:t>
            </a:r>
            <a:r>
              <a:rPr lang="pl-PL" sz="2000" b="1" i="1" dirty="0">
                <a:solidFill>
                  <a:srgbClr val="FF0000"/>
                </a:solidFill>
              </a:rPr>
              <a:t>When don’t you need articles at all?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71447173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7029057-D94D-4D52-A0AC-B0CF44C3069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95130" y="609600"/>
            <a:ext cx="8478872" cy="1007165"/>
          </a:xfrm>
        </p:spPr>
        <p:txBody>
          <a:bodyPr>
            <a:normAutofit/>
          </a:bodyPr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Zero article</a:t>
            </a:r>
            <a:br>
              <a:rPr lang="pl-PL" b="1" dirty="0">
                <a:solidFill>
                  <a:srgbClr val="FF0000"/>
                </a:solidFill>
              </a:rPr>
            </a:br>
            <a:r>
              <a:rPr lang="pl-PL" sz="2200" b="1" dirty="0">
                <a:solidFill>
                  <a:schemeClr val="tx1"/>
                </a:solidFill>
              </a:rPr>
              <a:t>(geen lidwoord)</a:t>
            </a:r>
            <a:endParaRPr lang="pl-PL" sz="2200" dirty="0">
              <a:solidFill>
                <a:schemeClr val="tx1"/>
              </a:solidFill>
            </a:endParaRP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A205823-E3C4-454D-A104-5DBC4737E4F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62609" y="1736035"/>
            <a:ext cx="8611393" cy="4305327"/>
          </a:xfrm>
        </p:spPr>
        <p:txBody>
          <a:bodyPr/>
          <a:lstStyle/>
          <a:p>
            <a:pPr>
              <a:lnSpc>
                <a:spcPct val="200000"/>
              </a:lnSpc>
            </a:pPr>
            <a:r>
              <a:rPr lang="pl-PL" sz="2000" b="1" dirty="0"/>
              <a:t>Names (John, London, England, Europe)</a:t>
            </a:r>
          </a:p>
          <a:p>
            <a:pPr>
              <a:lnSpc>
                <a:spcPct val="200000"/>
              </a:lnSpc>
            </a:pPr>
            <a:r>
              <a:rPr lang="pl-PL" sz="2000" b="1" dirty="0"/>
              <a:t>Days of the week and months (Wednesday, November)</a:t>
            </a:r>
          </a:p>
          <a:p>
            <a:pPr>
              <a:lnSpc>
                <a:spcPct val="200000"/>
              </a:lnSpc>
            </a:pPr>
            <a:r>
              <a:rPr lang="pl-PL" sz="2000" b="1" dirty="0"/>
              <a:t>Indefinite nouns in plural (</a:t>
            </a:r>
            <a:r>
              <a:rPr lang="pl-PL" sz="2000" b="1" i="1" dirty="0"/>
              <a:t>Kangaroos</a:t>
            </a:r>
            <a:r>
              <a:rPr lang="pl-PL" sz="2000" b="1" dirty="0"/>
              <a:t> are common in Australia.)</a:t>
            </a:r>
          </a:p>
          <a:p>
            <a:pPr>
              <a:lnSpc>
                <a:spcPct val="200000"/>
              </a:lnSpc>
            </a:pPr>
            <a:r>
              <a:rPr lang="pl-PL" sz="2000" b="1" dirty="0"/>
              <a:t>Uncountable indefinite nouns (Dutch people eat a lot of </a:t>
            </a:r>
            <a:r>
              <a:rPr lang="pl-PL" sz="2000" b="1" i="1" dirty="0"/>
              <a:t>cheese</a:t>
            </a:r>
            <a:r>
              <a:rPr lang="pl-PL" sz="2000" b="1" dirty="0"/>
              <a:t>.)</a:t>
            </a:r>
          </a:p>
          <a:p>
            <a:pPr>
              <a:lnSpc>
                <a:spcPct val="200000"/>
              </a:lnSpc>
            </a:pPr>
            <a:r>
              <a:rPr lang="pl-PL" sz="2000" b="1" dirty="0"/>
              <a:t>Languages and nationalities (I speak </a:t>
            </a:r>
            <a:r>
              <a:rPr lang="pl-PL" sz="2000" b="1" i="1" dirty="0"/>
              <a:t>English</a:t>
            </a:r>
            <a:r>
              <a:rPr lang="pl-PL" sz="2000" b="1" dirty="0"/>
              <a:t>. / I’m </a:t>
            </a:r>
            <a:r>
              <a:rPr lang="pl-PL" sz="2000" b="1" i="1" dirty="0"/>
              <a:t>Dutch</a:t>
            </a:r>
            <a:r>
              <a:rPr lang="pl-PL" sz="2000" b="1" dirty="0"/>
              <a:t>.)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7890889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BE423F-6A47-4F9D-8F93-893202046A0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b="1" dirty="0"/>
              <a:t>Conversations and talks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085879B-AD3A-43A9-9F8D-E9B298DE8C3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3200" b="1" dirty="0"/>
              <a:t>NU Engels unit 6.2</a:t>
            </a:r>
          </a:p>
        </p:txBody>
      </p:sp>
    </p:spTree>
    <p:extLst>
      <p:ext uri="{BB962C8B-B14F-4D97-AF65-F5344CB8AC3E}">
        <p14:creationId xmlns:p14="http://schemas.microsoft.com/office/powerpoint/2010/main" val="13863670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30A797B-EFB3-456F-B9CE-C152DC9EA2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pl-PL" sz="4400" b="1" dirty="0">
                <a:solidFill>
                  <a:srgbClr val="7030A0"/>
                </a:solidFill>
              </a:rPr>
              <a:t>Vocabulary: adjectives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2919F5C-7187-4C63-AAA9-F0253B4F027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pl-PL" sz="3200" b="1" dirty="0"/>
              <a:t>See handout</a:t>
            </a:r>
          </a:p>
        </p:txBody>
      </p:sp>
    </p:spTree>
    <p:extLst>
      <p:ext uri="{BB962C8B-B14F-4D97-AF65-F5344CB8AC3E}">
        <p14:creationId xmlns:p14="http://schemas.microsoft.com/office/powerpoint/2010/main" val="31771559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31A1486-4D07-4DF3-A35C-4BFE3829C1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83096" y="450574"/>
            <a:ext cx="8690906" cy="1152939"/>
          </a:xfrm>
        </p:spPr>
        <p:txBody>
          <a:bodyPr>
            <a:normAutofit/>
          </a:bodyPr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Grammar: Comparisons</a:t>
            </a:r>
            <a:r>
              <a:rPr lang="pl-PL" b="1" dirty="0"/>
              <a:t> </a:t>
            </a:r>
            <a:br>
              <a:rPr lang="pl-PL" b="1" dirty="0"/>
            </a:br>
            <a:r>
              <a:rPr lang="pl-PL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(trappen van vergelijking, p. 181)</a:t>
            </a:r>
            <a:endParaRPr lang="pl-PL" sz="24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FD09CA79-5D7D-4B7B-91C8-255A0DF7395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l-PL" sz="2400" b="1" dirty="0">
                <a:solidFill>
                  <a:srgbClr val="FF0000"/>
                </a:solidFill>
              </a:rPr>
              <a:t>Which sentence is correct?</a:t>
            </a:r>
          </a:p>
          <a:p>
            <a:pPr marL="0" indent="0">
              <a:buNone/>
            </a:pPr>
            <a:endParaRPr lang="pl-PL" sz="2400" b="1" dirty="0"/>
          </a:p>
          <a:p>
            <a:pPr marL="0" indent="0">
              <a:buNone/>
            </a:pPr>
            <a:r>
              <a:rPr lang="pl-PL" sz="2400" b="1" dirty="0"/>
              <a:t>We need a bigger car.</a:t>
            </a:r>
          </a:p>
          <a:p>
            <a:pPr marL="0" indent="0">
              <a:buNone/>
            </a:pPr>
            <a:r>
              <a:rPr lang="pl-PL" sz="2400" b="1" dirty="0"/>
              <a:t>We need a more big car.</a:t>
            </a:r>
          </a:p>
          <a:p>
            <a:pPr marL="0" indent="0">
              <a:buNone/>
            </a:pPr>
            <a:endParaRPr lang="pl-PL" sz="2400" b="1" dirty="0"/>
          </a:p>
          <a:p>
            <a:pPr marL="0" indent="0">
              <a:buNone/>
            </a:pPr>
            <a:r>
              <a:rPr lang="pl-PL" sz="2400" b="1" dirty="0"/>
              <a:t>She bought the expensivest dress in the shop.</a:t>
            </a:r>
          </a:p>
          <a:p>
            <a:pPr marL="0" indent="0">
              <a:buNone/>
            </a:pPr>
            <a:r>
              <a:rPr lang="pl-PL" sz="2400" b="1" dirty="0"/>
              <a:t>She bought the most expensive dress in the shop.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21553196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F75AF8B-72D2-417F-AA49-169C0BCBF9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95130" y="609600"/>
            <a:ext cx="8478872" cy="954157"/>
          </a:xfrm>
        </p:spPr>
        <p:txBody>
          <a:bodyPr/>
          <a:lstStyle/>
          <a:p>
            <a:pPr algn="ctr"/>
            <a:r>
              <a:rPr lang="pl-PL" b="1" dirty="0">
                <a:solidFill>
                  <a:srgbClr val="7030A0"/>
                </a:solidFill>
              </a:rPr>
              <a:t>Writing: comparison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FD5FEFE-AD43-4C6C-B5EC-D02B2A8BF24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95130" y="1563757"/>
            <a:ext cx="8478872" cy="4477605"/>
          </a:xfrm>
        </p:spPr>
        <p:txBody>
          <a:bodyPr/>
          <a:lstStyle/>
          <a:p>
            <a:pPr>
              <a:lnSpc>
                <a:spcPct val="200000"/>
              </a:lnSpc>
            </a:pPr>
            <a:r>
              <a:rPr lang="pl-PL" sz="2400" b="1" dirty="0"/>
              <a:t>Compare Noorderpoort to your previous school(s).</a:t>
            </a:r>
          </a:p>
          <a:p>
            <a:pPr>
              <a:lnSpc>
                <a:spcPct val="200000"/>
              </a:lnSpc>
            </a:pPr>
            <a:r>
              <a:rPr lang="pl-PL" sz="2400" b="1" dirty="0"/>
              <a:t>What is easier: working in a hospital or visiting patients/clients at home? Why?</a:t>
            </a:r>
          </a:p>
          <a:p>
            <a:pPr>
              <a:lnSpc>
                <a:spcPct val="200000"/>
              </a:lnSpc>
            </a:pPr>
            <a:r>
              <a:rPr lang="pl-PL" sz="2400" b="1" dirty="0"/>
              <a:t>Life without computers would be better. Do you agree?</a:t>
            </a: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8793387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6BE423F-6A47-4F9D-8F93-893202046A0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b="1" dirty="0"/>
              <a:t>Conversations and talks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085879B-AD3A-43A9-9F8D-E9B298DE8C3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3200" b="1" dirty="0"/>
              <a:t>NU Engels unit 6.3</a:t>
            </a:r>
          </a:p>
        </p:txBody>
      </p:sp>
    </p:spTree>
    <p:extLst>
      <p:ext uri="{BB962C8B-B14F-4D97-AF65-F5344CB8AC3E}">
        <p14:creationId xmlns:p14="http://schemas.microsoft.com/office/powerpoint/2010/main" val="297969627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848B2BF-AB5A-45FC-8CEA-9946ABE232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073426"/>
          </a:xfrm>
        </p:spPr>
        <p:txBody>
          <a:bodyPr/>
          <a:lstStyle/>
          <a:p>
            <a:pPr algn="ctr"/>
            <a:r>
              <a:rPr lang="pl-PL" b="1" dirty="0">
                <a:solidFill>
                  <a:srgbClr val="FF0000"/>
                </a:solidFill>
              </a:rPr>
              <a:t>Grammar: Quantifiers</a:t>
            </a:r>
            <a:br>
              <a:rPr lang="pl-PL" b="1" dirty="0"/>
            </a:br>
            <a:r>
              <a:rPr lang="pl-PL" sz="24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(hoeveelheid p. 185)</a:t>
            </a:r>
            <a:endParaRPr lang="pl-PL" sz="2400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BE39BC3-CA7C-4919-9405-BC7606BF91C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4886" y="1775791"/>
            <a:ext cx="8439115" cy="4265571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nl-NL" sz="2000" b="1" dirty="0"/>
              <a:t>a lot of / lots of</a:t>
            </a:r>
            <a:endParaRPr lang="pl-PL" sz="2000" b="1" dirty="0"/>
          </a:p>
          <a:p>
            <a:pPr>
              <a:lnSpc>
                <a:spcPct val="150000"/>
              </a:lnSpc>
            </a:pPr>
            <a:r>
              <a:rPr lang="pl-PL" sz="2000" b="1" dirty="0"/>
              <a:t>m</a:t>
            </a:r>
            <a:r>
              <a:rPr lang="nl-NL" sz="2000" b="1" dirty="0"/>
              <a:t>uch</a:t>
            </a:r>
            <a:r>
              <a:rPr lang="pl-PL" sz="2000" b="1" dirty="0"/>
              <a:t> / </a:t>
            </a:r>
            <a:r>
              <a:rPr lang="nl-NL" sz="2000" b="1" dirty="0"/>
              <a:t>many</a:t>
            </a:r>
            <a:endParaRPr lang="pl-PL" sz="2000" b="1" dirty="0"/>
          </a:p>
          <a:p>
            <a:pPr>
              <a:lnSpc>
                <a:spcPct val="150000"/>
              </a:lnSpc>
            </a:pPr>
            <a:r>
              <a:rPr lang="nl-NL" sz="2000" b="1" dirty="0"/>
              <a:t>a little</a:t>
            </a:r>
            <a:r>
              <a:rPr lang="pl-PL" sz="2000" b="1" dirty="0"/>
              <a:t> /</a:t>
            </a:r>
            <a:r>
              <a:rPr lang="nl-NL" sz="2000" b="1" dirty="0"/>
              <a:t> little</a:t>
            </a:r>
            <a:endParaRPr lang="pl-PL" sz="2000" b="1" dirty="0"/>
          </a:p>
          <a:p>
            <a:pPr>
              <a:lnSpc>
                <a:spcPct val="150000"/>
              </a:lnSpc>
            </a:pPr>
            <a:r>
              <a:rPr lang="nl-NL" sz="2000" b="1" dirty="0"/>
              <a:t>a few</a:t>
            </a:r>
            <a:r>
              <a:rPr lang="pl-PL" sz="2000" b="1" dirty="0"/>
              <a:t> / </a:t>
            </a:r>
            <a:r>
              <a:rPr lang="nl-NL" sz="2000" b="1" dirty="0"/>
              <a:t>few</a:t>
            </a:r>
            <a:endParaRPr lang="pl-PL" sz="2000" b="1" dirty="0"/>
          </a:p>
          <a:p>
            <a:pPr marL="0" indent="0">
              <a:lnSpc>
                <a:spcPct val="150000"/>
              </a:lnSpc>
              <a:buNone/>
            </a:pPr>
            <a:r>
              <a:rPr lang="pl-PL" sz="2000" b="1" dirty="0">
                <a:solidFill>
                  <a:srgbClr val="7030A0"/>
                </a:solidFill>
              </a:rPr>
              <a:t>Which ones are used with countab</a:t>
            </a:r>
            <a:r>
              <a:rPr lang="nl-NL" sz="2000" b="1" dirty="0">
                <a:solidFill>
                  <a:srgbClr val="7030A0"/>
                </a:solidFill>
              </a:rPr>
              <a:t>l</a:t>
            </a:r>
            <a:r>
              <a:rPr lang="pl-PL" sz="2000" b="1">
                <a:solidFill>
                  <a:srgbClr val="7030A0"/>
                </a:solidFill>
              </a:rPr>
              <a:t>e </a:t>
            </a:r>
            <a:r>
              <a:rPr lang="pl-PL" sz="2000" b="1" dirty="0">
                <a:solidFill>
                  <a:srgbClr val="7030A0"/>
                </a:solidFill>
              </a:rPr>
              <a:t>(telbare</a:t>
            </a:r>
            <a:r>
              <a:rPr lang="pl-PL" sz="2000" b="1">
                <a:solidFill>
                  <a:srgbClr val="7030A0"/>
                </a:solidFill>
              </a:rPr>
              <a:t>) nouns</a:t>
            </a:r>
            <a:r>
              <a:rPr lang="pl-PL" sz="2000" b="1" dirty="0">
                <a:solidFill>
                  <a:srgbClr val="7030A0"/>
                </a:solidFill>
              </a:rPr>
              <a:t>?</a:t>
            </a:r>
          </a:p>
          <a:p>
            <a:pPr marL="0" indent="0">
              <a:lnSpc>
                <a:spcPct val="150000"/>
              </a:lnSpc>
              <a:buNone/>
            </a:pPr>
            <a:r>
              <a:rPr lang="pl-PL" sz="2000" b="1" dirty="0">
                <a:solidFill>
                  <a:srgbClr val="7030A0"/>
                </a:solidFill>
              </a:rPr>
              <a:t>Which ones are used with uncountable (ontelbare) nouns?</a:t>
            </a:r>
            <a:endParaRPr lang="nl-NL" sz="2000" b="1" dirty="0">
              <a:solidFill>
                <a:srgbClr val="7030A0"/>
              </a:solidFill>
            </a:endParaRPr>
          </a:p>
          <a:p>
            <a:pPr marL="0" indent="0">
              <a:buNone/>
            </a:pP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93932356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366</TotalTime>
  <Words>529</Words>
  <Application>Microsoft Office PowerPoint</Application>
  <PresentationFormat>Breedbeeld</PresentationFormat>
  <Paragraphs>92</Paragraphs>
  <Slides>19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19</vt:i4>
      </vt:variant>
    </vt:vector>
  </HeadingPairs>
  <TitlesOfParts>
    <vt:vector size="24" baseType="lpstr">
      <vt:lpstr>Arial</vt:lpstr>
      <vt:lpstr>Trebuchet MS</vt:lpstr>
      <vt:lpstr>Wingdings</vt:lpstr>
      <vt:lpstr>Wingdings 3</vt:lpstr>
      <vt:lpstr>Facet</vt:lpstr>
      <vt:lpstr>Conversations and talks</vt:lpstr>
      <vt:lpstr>Grammar: Articles  (lidwoorden, p. 177)</vt:lpstr>
      <vt:lpstr>Zero article (geen lidwoord)</vt:lpstr>
      <vt:lpstr>Conversations and talks</vt:lpstr>
      <vt:lpstr>Vocabulary: adjectives</vt:lpstr>
      <vt:lpstr>Grammar: Comparisons  (trappen van vergelijking, p. 181)</vt:lpstr>
      <vt:lpstr>Writing: comparison</vt:lpstr>
      <vt:lpstr>Conversations and talks</vt:lpstr>
      <vt:lpstr>Grammar: Quantifiers (hoeveelheid p. 185)</vt:lpstr>
      <vt:lpstr>What is the difference?</vt:lpstr>
      <vt:lpstr>Conversations and talks</vt:lpstr>
      <vt:lpstr>Descriptions</vt:lpstr>
      <vt:lpstr>Adverb + Adjective (bijwoord + bijvoeglijke naamwoord)</vt:lpstr>
      <vt:lpstr>Adjective  Adverb</vt:lpstr>
      <vt:lpstr>Position of adverbs </vt:lpstr>
      <vt:lpstr>Conversations and talks</vt:lpstr>
      <vt:lpstr>Presentation </vt:lpstr>
      <vt:lpstr>Word order (Woordvolgorde)</vt:lpstr>
      <vt:lpstr>Word order - practice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Conversations and talks</dc:title>
  <dc:creator>Anna Kielczewska</dc:creator>
  <cp:lastModifiedBy>Anna Kielczewska</cp:lastModifiedBy>
  <cp:revision>13</cp:revision>
  <dcterms:created xsi:type="dcterms:W3CDTF">2018-03-19T21:06:27Z</dcterms:created>
  <dcterms:modified xsi:type="dcterms:W3CDTF">2018-05-24T12:17:53Z</dcterms:modified>
</cp:coreProperties>
</file>

<file path=docProps/thumbnail.jpeg>
</file>