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  <p:sldId id="262" r:id="rId7"/>
    <p:sldId id="263" r:id="rId8"/>
    <p:sldId id="266" r:id="rId9"/>
    <p:sldId id="264" r:id="rId10"/>
    <p:sldId id="267" r:id="rId11"/>
    <p:sldId id="265" r:id="rId12"/>
    <p:sldId id="268" r:id="rId13"/>
    <p:sldId id="269" r:id="rId14"/>
    <p:sldId id="259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66" d="100"/>
          <a:sy n="66" d="100"/>
        </p:scale>
        <p:origin x="900" y="2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3/30/2017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3/30/2017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3/30/2017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3/30/2017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07067" y="1987826"/>
            <a:ext cx="7766936" cy="1669774"/>
          </a:xfrm>
        </p:spPr>
        <p:txBody>
          <a:bodyPr/>
          <a:lstStyle/>
          <a:p>
            <a:r>
              <a:rPr lang="pl-PL" sz="8800" dirty="0"/>
              <a:t>Instructions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4000" b="1" dirty="0"/>
              <a:t>NU Engels u</a:t>
            </a:r>
            <a:r>
              <a:rPr lang="nl-NL" sz="4000" b="1" dirty="0"/>
              <a:t>nit 3</a:t>
            </a:r>
            <a:endParaRPr lang="pl-PL" sz="4000" b="1" dirty="0"/>
          </a:p>
        </p:txBody>
      </p:sp>
    </p:spTree>
    <p:extLst>
      <p:ext uri="{BB962C8B-B14F-4D97-AF65-F5344CB8AC3E}">
        <p14:creationId xmlns:p14="http://schemas.microsoft.com/office/powerpoint/2010/main" val="295900259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61390" y="609600"/>
            <a:ext cx="8412611" cy="4876800"/>
          </a:xfrm>
        </p:spPr>
        <p:txBody>
          <a:bodyPr>
            <a:normAutofit fontScale="90000"/>
          </a:bodyPr>
          <a:lstStyle/>
          <a:p>
            <a:pPr marL="0" indent="0">
              <a:lnSpc>
                <a:spcPct val="150000"/>
              </a:lnSpc>
            </a:pPr>
            <a:r>
              <a:rPr lang="pl-PL" b="1" dirty="0">
                <a:solidFill>
                  <a:schemeClr val="tx1"/>
                </a:solidFill>
                <a:sym typeface="Wingdings" panose="05000000000000000000" pitchFamily="2" charset="2"/>
              </a:rPr>
              <a:t> </a:t>
            </a:r>
            <a:r>
              <a:rPr lang="pl-PL" b="1" dirty="0">
                <a:solidFill>
                  <a:schemeClr val="tx1"/>
                </a:solidFill>
              </a:rPr>
              <a:t>You</a:t>
            </a:r>
            <a:r>
              <a:rPr lang="pl-PL" b="1" dirty="0"/>
              <a:t> </a:t>
            </a:r>
            <a:r>
              <a:rPr lang="pl-PL" b="1" i="1" dirty="0">
                <a:solidFill>
                  <a:srgbClr val="C00000"/>
                </a:solidFill>
              </a:rPr>
              <a:t>shouldn’t </a:t>
            </a:r>
            <a:r>
              <a:rPr lang="pl-PL" b="1" i="1" dirty="0">
                <a:solidFill>
                  <a:schemeClr val="tx1"/>
                </a:solidFill>
              </a:rPr>
              <a:t>hurry with the poject</a:t>
            </a:r>
            <a:r>
              <a:rPr lang="pl-PL" b="1" dirty="0">
                <a:solidFill>
                  <a:schemeClr val="tx1"/>
                </a:solidFill>
              </a:rPr>
              <a:t>.</a:t>
            </a:r>
            <a:br>
              <a:rPr lang="pl-PL" b="1" dirty="0">
                <a:solidFill>
                  <a:schemeClr val="tx1"/>
                </a:solidFill>
              </a:rPr>
            </a:br>
            <a:r>
              <a:rPr lang="pl-PL" b="1" dirty="0">
                <a:solidFill>
                  <a:schemeClr val="tx1"/>
                </a:solidFill>
                <a:sym typeface="Wingdings" panose="05000000000000000000" pitchFamily="2" charset="2"/>
              </a:rPr>
              <a:t> </a:t>
            </a:r>
            <a:r>
              <a:rPr lang="pl-PL" b="1" dirty="0">
                <a:solidFill>
                  <a:schemeClr val="tx1"/>
                </a:solidFill>
              </a:rPr>
              <a:t>You </a:t>
            </a:r>
            <a:r>
              <a:rPr lang="pl-PL" b="1" i="1" dirty="0">
                <a:solidFill>
                  <a:srgbClr val="C00000"/>
                </a:solidFill>
              </a:rPr>
              <a:t>don’t have to </a:t>
            </a:r>
            <a:r>
              <a:rPr lang="pl-PL" b="1" dirty="0">
                <a:solidFill>
                  <a:schemeClr val="tx1"/>
                </a:solidFill>
              </a:rPr>
              <a:t>finish the project by the end of the week.</a:t>
            </a:r>
            <a:br>
              <a:rPr lang="pl-PL" b="1" dirty="0">
                <a:solidFill>
                  <a:schemeClr val="tx1"/>
                </a:solidFill>
              </a:rPr>
            </a:br>
            <a:br>
              <a:rPr lang="pl-PL" b="1" dirty="0">
                <a:solidFill>
                  <a:schemeClr val="tx1"/>
                </a:solidFill>
              </a:rPr>
            </a:br>
            <a:r>
              <a:rPr lang="pl-PL" b="1" dirty="0">
                <a:solidFill>
                  <a:schemeClr val="tx1"/>
                </a:solidFill>
              </a:rPr>
              <a:t>Watch out:</a:t>
            </a:r>
            <a:br>
              <a:rPr lang="pl-PL" b="1" dirty="0">
                <a:solidFill>
                  <a:schemeClr val="tx1"/>
                </a:solidFill>
              </a:rPr>
            </a:br>
            <a:r>
              <a:rPr lang="pl-PL" b="1" dirty="0">
                <a:solidFill>
                  <a:srgbClr val="C00000"/>
                </a:solidFill>
              </a:rPr>
              <a:t>mustn’t = mag niet</a:t>
            </a:r>
            <a:br>
              <a:rPr lang="pl-PL" dirty="0"/>
            </a:br>
            <a:br>
              <a:rPr lang="pl-PL" dirty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17413557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b="1" dirty="0">
                <a:solidFill>
                  <a:schemeClr val="tx1"/>
                </a:solidFill>
              </a:rPr>
              <a:t>The language of instructions</a:t>
            </a:r>
            <a:br>
              <a:rPr lang="pl-PL" sz="4000" b="1" dirty="0">
                <a:solidFill>
                  <a:srgbClr val="FF0000"/>
                </a:solidFill>
              </a:rPr>
            </a:br>
            <a:r>
              <a:rPr lang="nl-NL" sz="3200" b="1" dirty="0">
                <a:solidFill>
                  <a:srgbClr val="FF0000"/>
                </a:solidFill>
              </a:rPr>
              <a:t>Quantifiers</a:t>
            </a:r>
            <a:r>
              <a:rPr lang="pl-PL" sz="3200" b="1" dirty="0">
                <a:solidFill>
                  <a:srgbClr val="FF0000"/>
                </a:solidFill>
              </a:rPr>
              <a:t> (hoeveelheid) </a:t>
            </a:r>
            <a:r>
              <a:rPr lang="pl-PL" sz="3200" b="1" dirty="0">
                <a:solidFill>
                  <a:schemeClr val="tx1"/>
                </a:solidFill>
              </a:rPr>
              <a:t>– p.101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nl-NL" sz="3600" dirty="0"/>
              <a:t>a lot of / lots of</a:t>
            </a:r>
            <a:endParaRPr lang="pl-PL" sz="3600" dirty="0"/>
          </a:p>
          <a:p>
            <a:pPr>
              <a:lnSpc>
                <a:spcPct val="150000"/>
              </a:lnSpc>
            </a:pPr>
            <a:r>
              <a:rPr lang="pl-PL" sz="3600" dirty="0"/>
              <a:t>m</a:t>
            </a:r>
            <a:r>
              <a:rPr lang="nl-NL" sz="3600" dirty="0"/>
              <a:t>uch</a:t>
            </a:r>
            <a:r>
              <a:rPr lang="pl-PL" sz="3600" dirty="0"/>
              <a:t> / </a:t>
            </a:r>
            <a:r>
              <a:rPr lang="nl-NL" sz="3600" dirty="0"/>
              <a:t>many</a:t>
            </a:r>
            <a:endParaRPr lang="pl-PL" sz="3600" dirty="0"/>
          </a:p>
          <a:p>
            <a:pPr>
              <a:lnSpc>
                <a:spcPct val="150000"/>
              </a:lnSpc>
            </a:pPr>
            <a:r>
              <a:rPr lang="nl-NL" sz="3600" dirty="0"/>
              <a:t>a little</a:t>
            </a:r>
            <a:r>
              <a:rPr lang="pl-PL" sz="3600" dirty="0"/>
              <a:t> /</a:t>
            </a:r>
            <a:r>
              <a:rPr lang="nl-NL" sz="3600" dirty="0"/>
              <a:t> little</a:t>
            </a:r>
            <a:endParaRPr lang="pl-PL" sz="3600" dirty="0"/>
          </a:p>
          <a:p>
            <a:pPr>
              <a:lnSpc>
                <a:spcPct val="150000"/>
              </a:lnSpc>
            </a:pPr>
            <a:r>
              <a:rPr lang="nl-NL" sz="3600" dirty="0"/>
              <a:t>a few</a:t>
            </a:r>
            <a:r>
              <a:rPr lang="pl-PL" sz="3600" dirty="0"/>
              <a:t> / </a:t>
            </a:r>
            <a:r>
              <a:rPr lang="nl-NL" sz="3600" dirty="0"/>
              <a:t>few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12660279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27314" y="1016000"/>
            <a:ext cx="8737600" cy="4034971"/>
          </a:xfrm>
        </p:spPr>
        <p:txBody>
          <a:bodyPr/>
          <a:lstStyle/>
          <a:p>
            <a:r>
              <a:rPr lang="nl-NL" b="1" dirty="0">
                <a:solidFill>
                  <a:schemeClr val="tx1"/>
                </a:solidFill>
              </a:rPr>
              <a:t>telbaar - </a:t>
            </a:r>
            <a:r>
              <a:rPr lang="nl-NL" dirty="0">
                <a:solidFill>
                  <a:schemeClr val="tx1"/>
                </a:solidFill>
              </a:rPr>
              <a:t>als je het kunt tellen</a:t>
            </a:r>
            <a:r>
              <a:rPr lang="pl-PL" dirty="0">
                <a:solidFill>
                  <a:schemeClr val="tx1"/>
                </a:solidFill>
              </a:rPr>
              <a:t>:</a:t>
            </a:r>
            <a:br>
              <a:rPr lang="pl-PL" dirty="0">
                <a:solidFill>
                  <a:schemeClr val="tx1"/>
                </a:solidFill>
              </a:rPr>
            </a:br>
            <a:br>
              <a:rPr lang="pl-PL" dirty="0">
                <a:solidFill>
                  <a:schemeClr val="tx1"/>
                </a:solidFill>
              </a:rPr>
            </a:br>
            <a:r>
              <a:rPr lang="en-US" b="1" i="1" dirty="0">
                <a:solidFill>
                  <a:srgbClr val="C00000"/>
                </a:solidFill>
              </a:rPr>
              <a:t>many/a lot of-more</a:t>
            </a:r>
            <a:r>
              <a:rPr lang="en-US" i="1" dirty="0">
                <a:solidFill>
                  <a:srgbClr val="C00000"/>
                </a:solidFill>
              </a:rPr>
              <a:t> 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rules/people/books</a:t>
            </a:r>
            <a:br>
              <a:rPr lang="pl-PL" dirty="0">
                <a:solidFill>
                  <a:schemeClr val="tx1">
                    <a:lumMod val="65000"/>
                    <a:lumOff val="35000"/>
                  </a:schemeClr>
                </a:solidFill>
              </a:rPr>
            </a:br>
            <a:br>
              <a:rPr lang="pl-PL" dirty="0">
                <a:solidFill>
                  <a:schemeClr val="tx1">
                    <a:lumMod val="65000"/>
                    <a:lumOff val="35000"/>
                  </a:schemeClr>
                </a:solidFill>
              </a:rPr>
            </a:br>
            <a:r>
              <a:rPr lang="en-US" b="1" i="1" dirty="0">
                <a:solidFill>
                  <a:srgbClr val="C00000"/>
                </a:solidFill>
              </a:rPr>
              <a:t>few-fewer</a:t>
            </a:r>
            <a:r>
              <a:rPr lang="en-US" i="1" dirty="0">
                <a:solidFill>
                  <a:srgbClr val="C00000"/>
                </a:solidFill>
              </a:rPr>
              <a:t> 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rules/people/books</a:t>
            </a:r>
            <a:br>
              <a:rPr lang="pl-PL" dirty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50127328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98286" y="1277257"/>
            <a:ext cx="8476343" cy="3875313"/>
          </a:xfrm>
        </p:spPr>
        <p:txBody>
          <a:bodyPr/>
          <a:lstStyle/>
          <a:p>
            <a:r>
              <a:rPr lang="nl-NL" b="1" dirty="0">
                <a:solidFill>
                  <a:schemeClr val="tx1"/>
                </a:solidFill>
              </a:rPr>
              <a:t>ontelbaar</a:t>
            </a:r>
            <a:r>
              <a:rPr lang="nl-NL" dirty="0">
                <a:solidFill>
                  <a:schemeClr val="tx1"/>
                </a:solidFill>
              </a:rPr>
              <a:t> - als je het niet kunt tellen</a:t>
            </a:r>
            <a:br>
              <a:rPr lang="pl-PL" dirty="0">
                <a:solidFill>
                  <a:schemeClr val="tx1"/>
                </a:solidFill>
              </a:rPr>
            </a:br>
            <a:br>
              <a:rPr lang="pl-PL" dirty="0">
                <a:solidFill>
                  <a:schemeClr val="tx1"/>
                </a:solidFill>
              </a:rPr>
            </a:br>
            <a:r>
              <a:rPr lang="en-US" b="1" i="1" dirty="0">
                <a:solidFill>
                  <a:srgbClr val="C00000"/>
                </a:solidFill>
              </a:rPr>
              <a:t>much/a lot of-more</a:t>
            </a:r>
            <a:r>
              <a:rPr lang="en-US" i="1" dirty="0">
                <a:solidFill>
                  <a:srgbClr val="C00000"/>
                </a:solidFill>
              </a:rPr>
              <a:t> 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money/time/water</a:t>
            </a:r>
            <a:br>
              <a:rPr lang="pl-PL" dirty="0">
                <a:solidFill>
                  <a:schemeClr val="tx1"/>
                </a:solidFill>
              </a:rPr>
            </a:br>
            <a:br>
              <a:rPr lang="pl-PL" dirty="0">
                <a:solidFill>
                  <a:schemeClr val="tx1"/>
                </a:solidFill>
              </a:rPr>
            </a:br>
            <a:r>
              <a:rPr lang="en-US" b="1" i="1" dirty="0">
                <a:solidFill>
                  <a:srgbClr val="C00000"/>
                </a:solidFill>
              </a:rPr>
              <a:t>little-less</a:t>
            </a:r>
            <a:r>
              <a:rPr lang="en-US" i="1" dirty="0">
                <a:solidFill>
                  <a:srgbClr val="C00000"/>
                </a:solidFill>
              </a:rPr>
              <a:t> </a:t>
            </a:r>
            <a:r>
              <a:rPr lang="en-US" dirty="0">
                <a:solidFill>
                  <a:schemeClr val="tx1">
                    <a:lumMod val="65000"/>
                    <a:lumOff val="35000"/>
                  </a:schemeClr>
                </a:solidFill>
              </a:rPr>
              <a:t>money/time/water</a:t>
            </a:r>
            <a:br>
              <a:rPr lang="pl-PL" dirty="0"/>
            </a:b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47548221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61390" y="609600"/>
            <a:ext cx="8412611" cy="967409"/>
          </a:xfrm>
        </p:spPr>
        <p:txBody>
          <a:bodyPr>
            <a:normAutofit/>
          </a:bodyPr>
          <a:lstStyle/>
          <a:p>
            <a:pPr algn="ctr"/>
            <a:r>
              <a:rPr lang="nl-NL" sz="4000" b="1" dirty="0">
                <a:solidFill>
                  <a:schemeClr val="tx1">
                    <a:lumMod val="85000"/>
                    <a:lumOff val="15000"/>
                  </a:schemeClr>
                </a:solidFill>
              </a:rPr>
              <a:t>Situations</a:t>
            </a:r>
            <a:endParaRPr lang="pl-PL" sz="4000" b="1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96686" y="1436915"/>
            <a:ext cx="8577316" cy="4604448"/>
          </a:xfrm>
        </p:spPr>
        <p:txBody>
          <a:bodyPr>
            <a:noAutofit/>
          </a:bodyPr>
          <a:lstStyle/>
          <a:p>
            <a:r>
              <a:rPr lang="nl-NL" sz="2800" dirty="0"/>
              <a:t>Explain what to do in case of a fire in the school building.</a:t>
            </a:r>
          </a:p>
          <a:p>
            <a:r>
              <a:rPr lang="nl-NL" sz="2800" dirty="0"/>
              <a:t>Explain how to download an application on your phone.</a:t>
            </a:r>
          </a:p>
          <a:p>
            <a:r>
              <a:rPr lang="nl-NL" sz="2800" dirty="0"/>
              <a:t>Explain how to apply for a new passport.</a:t>
            </a:r>
          </a:p>
          <a:p>
            <a:r>
              <a:rPr lang="nl-NL" sz="2800" dirty="0"/>
              <a:t>Give some tips to a friend who is going on holiday to Africa.</a:t>
            </a:r>
          </a:p>
          <a:p>
            <a:r>
              <a:rPr lang="nl-NL" sz="2800" dirty="0"/>
              <a:t>Give some tips to a new colleague on how to deal with difficult patients.</a:t>
            </a:r>
            <a:endParaRPr lang="pl-PL" sz="2800" dirty="0"/>
          </a:p>
        </p:txBody>
      </p:sp>
    </p:spTree>
    <p:extLst>
      <p:ext uri="{BB962C8B-B14F-4D97-AF65-F5344CB8AC3E}">
        <p14:creationId xmlns:p14="http://schemas.microsoft.com/office/powerpoint/2010/main" val="22541919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5400" b="1" dirty="0">
                <a:solidFill>
                  <a:srgbClr val="002060"/>
                </a:solidFill>
              </a:rPr>
              <a:t>Instructions</a:t>
            </a:r>
            <a:endParaRPr lang="pl-PL" sz="5400" b="1" dirty="0">
              <a:solidFill>
                <a:srgbClr val="00206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3600" dirty="0"/>
              <a:t>Finding out what to do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9068634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5400" b="1" dirty="0">
                <a:solidFill>
                  <a:srgbClr val="002060"/>
                </a:solidFill>
              </a:rPr>
              <a:t>Instructions</a:t>
            </a:r>
            <a:endParaRPr lang="pl-PL" sz="54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nl-NL" sz="3600" dirty="0"/>
              <a:t>Finding out what to do</a:t>
            </a:r>
          </a:p>
          <a:p>
            <a:pPr>
              <a:lnSpc>
                <a:spcPct val="150000"/>
              </a:lnSpc>
            </a:pPr>
            <a:r>
              <a:rPr lang="nl-NL" sz="3600" dirty="0"/>
              <a:t>Travelling</a:t>
            </a:r>
          </a:p>
          <a:p>
            <a:endParaRPr lang="nl-N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8169417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5400" b="1" dirty="0">
                <a:solidFill>
                  <a:srgbClr val="002060"/>
                </a:solidFill>
              </a:rPr>
              <a:t>Instructions</a:t>
            </a:r>
            <a:endParaRPr lang="pl-PL" sz="54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nl-NL" sz="3600" dirty="0"/>
              <a:t>Finding out what to do</a:t>
            </a:r>
          </a:p>
          <a:p>
            <a:pPr>
              <a:lnSpc>
                <a:spcPct val="150000"/>
              </a:lnSpc>
            </a:pPr>
            <a:r>
              <a:rPr lang="nl-NL" sz="3600" dirty="0"/>
              <a:t>Travelling</a:t>
            </a:r>
          </a:p>
          <a:p>
            <a:pPr>
              <a:lnSpc>
                <a:spcPct val="150000"/>
              </a:lnSpc>
            </a:pPr>
            <a:r>
              <a:rPr lang="nl-NL" sz="3600" dirty="0"/>
              <a:t>Using devices</a:t>
            </a: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37381988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5400" b="1" dirty="0">
                <a:solidFill>
                  <a:srgbClr val="002060"/>
                </a:solidFill>
              </a:rPr>
              <a:t>Instructions</a:t>
            </a:r>
            <a:endParaRPr lang="pl-PL" sz="54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nl-NL" sz="3600" dirty="0"/>
              <a:t>Finding out what to do</a:t>
            </a:r>
          </a:p>
          <a:p>
            <a:pPr>
              <a:lnSpc>
                <a:spcPct val="150000"/>
              </a:lnSpc>
            </a:pPr>
            <a:r>
              <a:rPr lang="nl-NL" sz="3600" dirty="0"/>
              <a:t>Travelling</a:t>
            </a:r>
          </a:p>
          <a:p>
            <a:pPr>
              <a:lnSpc>
                <a:spcPct val="150000"/>
              </a:lnSpc>
            </a:pPr>
            <a:r>
              <a:rPr lang="nl-NL" sz="3600" dirty="0"/>
              <a:t>Using devices</a:t>
            </a:r>
          </a:p>
          <a:p>
            <a:pPr>
              <a:lnSpc>
                <a:spcPct val="150000"/>
              </a:lnSpc>
            </a:pPr>
            <a:r>
              <a:rPr lang="nl-NL" sz="3600" dirty="0"/>
              <a:t>Cooking</a:t>
            </a:r>
            <a:endParaRPr lang="pl-PL" sz="3600" dirty="0"/>
          </a:p>
        </p:txBody>
      </p:sp>
    </p:spTree>
    <p:extLst>
      <p:ext uri="{BB962C8B-B14F-4D97-AF65-F5344CB8AC3E}">
        <p14:creationId xmlns:p14="http://schemas.microsoft.com/office/powerpoint/2010/main" val="161660150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5400" b="1" dirty="0">
                <a:solidFill>
                  <a:srgbClr val="002060"/>
                </a:solidFill>
              </a:rPr>
              <a:t>Instructions</a:t>
            </a:r>
            <a:endParaRPr lang="pl-PL" sz="54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lnSpc>
                <a:spcPct val="150000"/>
              </a:lnSpc>
            </a:pPr>
            <a:r>
              <a:rPr lang="nl-NL" sz="3600" dirty="0"/>
              <a:t>Finding out what to do</a:t>
            </a:r>
          </a:p>
          <a:p>
            <a:pPr>
              <a:lnSpc>
                <a:spcPct val="150000"/>
              </a:lnSpc>
            </a:pPr>
            <a:r>
              <a:rPr lang="nl-NL" sz="3600" dirty="0"/>
              <a:t>Travelling</a:t>
            </a:r>
          </a:p>
          <a:p>
            <a:pPr>
              <a:lnSpc>
                <a:spcPct val="150000"/>
              </a:lnSpc>
            </a:pPr>
            <a:r>
              <a:rPr lang="nl-NL" sz="3600" dirty="0"/>
              <a:t>Using devices</a:t>
            </a:r>
          </a:p>
          <a:p>
            <a:pPr>
              <a:lnSpc>
                <a:spcPct val="150000"/>
              </a:lnSpc>
            </a:pPr>
            <a:r>
              <a:rPr lang="nl-NL" sz="3600" dirty="0"/>
              <a:t>Cooking</a:t>
            </a:r>
            <a:endParaRPr lang="pl-PL" sz="3600" dirty="0"/>
          </a:p>
          <a:p>
            <a:pPr>
              <a:lnSpc>
                <a:spcPct val="150000"/>
              </a:lnSpc>
            </a:pPr>
            <a:r>
              <a:rPr lang="nl-NL" sz="3600" dirty="0"/>
              <a:t>Driving</a:t>
            </a:r>
            <a:endParaRPr lang="pl-PL" sz="3600" dirty="0"/>
          </a:p>
        </p:txBody>
      </p:sp>
    </p:spTree>
    <p:extLst>
      <p:ext uri="{BB962C8B-B14F-4D97-AF65-F5344CB8AC3E}">
        <p14:creationId xmlns:p14="http://schemas.microsoft.com/office/powerpoint/2010/main" val="239900717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08384" y="609600"/>
            <a:ext cx="8465618" cy="1060174"/>
          </a:xfrm>
        </p:spPr>
        <p:txBody>
          <a:bodyPr>
            <a:normAutofit fontScale="90000"/>
          </a:bodyPr>
          <a:lstStyle/>
          <a:p>
            <a:pPr algn="ctr"/>
            <a:r>
              <a:rPr lang="nl-NL" sz="4000" b="1" dirty="0">
                <a:solidFill>
                  <a:schemeClr val="tx1"/>
                </a:solidFill>
              </a:rPr>
              <a:t>The language of instructions</a:t>
            </a:r>
            <a:br>
              <a:rPr lang="pl-PL" sz="4000" b="1" dirty="0">
                <a:solidFill>
                  <a:srgbClr val="FF0000"/>
                </a:solidFill>
              </a:rPr>
            </a:br>
            <a:r>
              <a:rPr lang="pl-PL" b="1" dirty="0">
                <a:solidFill>
                  <a:srgbClr val="FF0000"/>
                </a:solidFill>
              </a:rPr>
              <a:t>Numerals (telwoorden) </a:t>
            </a:r>
            <a:r>
              <a:rPr lang="pl-PL" b="1" dirty="0">
                <a:solidFill>
                  <a:schemeClr val="tx1"/>
                </a:solidFill>
              </a:rPr>
              <a:t>– p. 77</a:t>
            </a:r>
            <a:br>
              <a:rPr lang="pl-PL" sz="4000" b="1" dirty="0"/>
            </a:br>
            <a:endParaRPr lang="pl-PL" sz="4000" b="1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pl-PL" sz="3600" b="1" dirty="0"/>
              <a:t>Read the following numbers: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pl-PL" sz="3600" b="1" i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39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pl-PL" sz="3600" b="1" i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2 March 2017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pl-PL" sz="3600" b="1" i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15%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pl-PL" sz="3600" b="1" i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8.30 – 9.15 (time) 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pl-PL" sz="3600" b="1" i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270</a:t>
            </a:r>
          </a:p>
          <a:p>
            <a:pPr>
              <a:buFont typeface="Wingdings" panose="05000000000000000000" pitchFamily="2" charset="2"/>
              <a:buChar char="Ø"/>
            </a:pPr>
            <a:r>
              <a:rPr lang="pl-PL" sz="3600" b="1" i="1" dirty="0">
                <a:solidFill>
                  <a:schemeClr val="tx1">
                    <a:lumMod val="65000"/>
                    <a:lumOff val="35000"/>
                  </a:schemeClr>
                </a:solidFill>
              </a:rPr>
              <a:t>1000</a:t>
            </a:r>
          </a:p>
        </p:txBody>
      </p:sp>
    </p:spTree>
    <p:extLst>
      <p:ext uri="{BB962C8B-B14F-4D97-AF65-F5344CB8AC3E}">
        <p14:creationId xmlns:p14="http://schemas.microsoft.com/office/powerpoint/2010/main" val="295392649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sz="4000" b="1" dirty="0">
                <a:solidFill>
                  <a:schemeClr val="tx1"/>
                </a:solidFill>
              </a:rPr>
              <a:t>The language of instructions</a:t>
            </a:r>
            <a:br>
              <a:rPr lang="pl-PL" sz="4000" b="1" dirty="0">
                <a:solidFill>
                  <a:srgbClr val="FF0000"/>
                </a:solidFill>
              </a:rPr>
            </a:br>
            <a:r>
              <a:rPr lang="nl-NL" b="1" dirty="0">
                <a:solidFill>
                  <a:srgbClr val="FF0000"/>
                </a:solidFill>
              </a:rPr>
              <a:t>Imperative (Gebiedende wijs)</a:t>
            </a:r>
            <a:r>
              <a:rPr lang="pl-PL" b="1" dirty="0">
                <a:solidFill>
                  <a:srgbClr val="FF0000"/>
                </a:solidFill>
              </a:rPr>
              <a:t> </a:t>
            </a:r>
            <a:r>
              <a:rPr lang="pl-PL" b="1" dirty="0">
                <a:solidFill>
                  <a:schemeClr val="tx1"/>
                </a:solidFill>
              </a:rPr>
              <a:t>– p.83</a:t>
            </a:r>
            <a:br>
              <a:rPr lang="pl-PL" sz="4000" dirty="0"/>
            </a:br>
            <a:endParaRPr lang="pl-PL" sz="4000" b="1" dirty="0">
              <a:solidFill>
                <a:srgbClr val="FF0000"/>
              </a:solidFill>
            </a:endParaRP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pl-PL" sz="4000" b="1" i="1" dirty="0">
                <a:solidFill>
                  <a:srgbClr val="C00000"/>
                </a:solidFill>
              </a:rPr>
              <a:t>Show</a:t>
            </a:r>
            <a:r>
              <a:rPr lang="pl-PL" sz="4000" b="1" dirty="0"/>
              <a:t> your passport here.</a:t>
            </a:r>
          </a:p>
          <a:p>
            <a:pPr>
              <a:lnSpc>
                <a:spcPct val="150000"/>
              </a:lnSpc>
            </a:pPr>
            <a:r>
              <a:rPr lang="pl-PL" sz="4000" b="1" i="1" dirty="0">
                <a:solidFill>
                  <a:srgbClr val="C00000"/>
                </a:solidFill>
              </a:rPr>
              <a:t>Don’t smoke </a:t>
            </a:r>
            <a:r>
              <a:rPr lang="pl-PL" sz="4000" b="1" dirty="0"/>
              <a:t>in this building. </a:t>
            </a:r>
          </a:p>
          <a:p>
            <a:pPr>
              <a:lnSpc>
                <a:spcPct val="150000"/>
              </a:lnSpc>
            </a:pPr>
            <a:r>
              <a:rPr lang="pl-PL" sz="4000" b="1" i="1" dirty="0">
                <a:solidFill>
                  <a:srgbClr val="C00000"/>
                </a:solidFill>
              </a:rPr>
              <a:t>No smoking </a:t>
            </a:r>
            <a:r>
              <a:rPr lang="pl-PL" sz="4000" b="1" dirty="0"/>
              <a:t>in this building.</a:t>
            </a:r>
          </a:p>
        </p:txBody>
      </p:sp>
    </p:spTree>
    <p:extLst>
      <p:ext uri="{BB962C8B-B14F-4D97-AF65-F5344CB8AC3E}">
        <p14:creationId xmlns:p14="http://schemas.microsoft.com/office/powerpoint/2010/main" val="318992124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7334" y="424070"/>
            <a:ext cx="8596668" cy="1033669"/>
          </a:xfrm>
        </p:spPr>
        <p:txBody>
          <a:bodyPr>
            <a:normAutofit fontScale="90000"/>
          </a:bodyPr>
          <a:lstStyle/>
          <a:p>
            <a:pPr algn="ctr"/>
            <a:r>
              <a:rPr lang="nl-NL" b="1" dirty="0">
                <a:solidFill>
                  <a:schemeClr val="tx1"/>
                </a:solidFill>
              </a:rPr>
              <a:t>The language of instructions</a:t>
            </a:r>
            <a:br>
              <a:rPr lang="pl-PL" sz="4000" b="1" dirty="0">
                <a:solidFill>
                  <a:srgbClr val="FF0000"/>
                </a:solidFill>
              </a:rPr>
            </a:br>
            <a:r>
              <a:rPr lang="nl-NL" sz="3100" b="1" dirty="0">
                <a:solidFill>
                  <a:srgbClr val="FF0000"/>
                </a:solidFill>
              </a:rPr>
              <a:t>Modal verbs (must, have to, should)</a:t>
            </a:r>
            <a:r>
              <a:rPr lang="pl-PL" sz="3100" b="1" dirty="0">
                <a:solidFill>
                  <a:srgbClr val="FF0000"/>
                </a:solidFill>
              </a:rPr>
              <a:t> </a:t>
            </a:r>
            <a:r>
              <a:rPr lang="pl-PL" sz="3100" b="1" dirty="0">
                <a:solidFill>
                  <a:schemeClr val="tx1"/>
                </a:solidFill>
              </a:rPr>
              <a:t>– p. 90</a:t>
            </a:r>
            <a:br>
              <a:rPr lang="nl-NL" sz="4000" dirty="0"/>
            </a:br>
            <a:endParaRPr lang="pl-PL" sz="40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749287"/>
            <a:ext cx="8596668" cy="4292076"/>
          </a:xfrm>
        </p:spPr>
        <p:txBody>
          <a:bodyPr>
            <a:noAutofit/>
          </a:bodyPr>
          <a:lstStyle/>
          <a:p>
            <a:r>
              <a:rPr lang="pl-PL" sz="2800" b="1" dirty="0"/>
              <a:t>What is the difference?</a:t>
            </a:r>
          </a:p>
          <a:p>
            <a:pPr marL="0" indent="0">
              <a:buNone/>
            </a:pPr>
            <a:r>
              <a:rPr lang="pl-PL" sz="2400" dirty="0"/>
              <a:t>You </a:t>
            </a:r>
            <a:r>
              <a:rPr lang="pl-PL" sz="2400" i="1" dirty="0">
                <a:solidFill>
                  <a:srgbClr val="C00000"/>
                </a:solidFill>
              </a:rPr>
              <a:t>should</a:t>
            </a:r>
            <a:r>
              <a:rPr lang="pl-PL" sz="2400" dirty="0"/>
              <a:t> finish the project by the end of the week.</a:t>
            </a:r>
          </a:p>
          <a:p>
            <a:pPr marL="0" indent="0">
              <a:buNone/>
            </a:pPr>
            <a:r>
              <a:rPr lang="pl-PL" sz="2400" dirty="0"/>
              <a:t>You </a:t>
            </a:r>
            <a:r>
              <a:rPr lang="pl-PL" sz="2400" i="1" dirty="0">
                <a:solidFill>
                  <a:srgbClr val="C00000"/>
                </a:solidFill>
              </a:rPr>
              <a:t>must/have to </a:t>
            </a:r>
            <a:r>
              <a:rPr lang="pl-PL" sz="2400" dirty="0"/>
              <a:t>finish the project by the end of the week.</a:t>
            </a:r>
          </a:p>
          <a:p>
            <a:pPr marL="0" indent="0">
              <a:buNone/>
            </a:pPr>
            <a:endParaRPr lang="pl-PL" sz="2800" dirty="0"/>
          </a:p>
          <a:p>
            <a:pPr marL="0" indent="0">
              <a:buNone/>
            </a:pPr>
            <a:r>
              <a:rPr lang="pl-PL" sz="2400" dirty="0"/>
              <a:t>I </a:t>
            </a:r>
            <a:r>
              <a:rPr lang="pl-PL" sz="2400" i="1" dirty="0">
                <a:solidFill>
                  <a:srgbClr val="C00000"/>
                </a:solidFill>
              </a:rPr>
              <a:t>must</a:t>
            </a:r>
            <a:r>
              <a:rPr lang="pl-PL" sz="2400" dirty="0"/>
              <a:t> go now. I have another appointment.</a:t>
            </a:r>
          </a:p>
          <a:p>
            <a:pPr marL="0" indent="0">
              <a:buNone/>
            </a:pPr>
            <a:r>
              <a:rPr lang="pl-PL" sz="2400" dirty="0"/>
              <a:t>I </a:t>
            </a:r>
            <a:r>
              <a:rPr lang="pl-PL" sz="2400" i="1" dirty="0">
                <a:solidFill>
                  <a:srgbClr val="C00000"/>
                </a:solidFill>
              </a:rPr>
              <a:t>have to </a:t>
            </a:r>
            <a:r>
              <a:rPr lang="pl-PL" sz="2400" dirty="0"/>
              <a:t>work eight hours a day.</a:t>
            </a:r>
          </a:p>
          <a:p>
            <a:pPr marL="0" indent="0">
              <a:buNone/>
            </a:pPr>
            <a:endParaRPr lang="pl-PL" sz="2800" dirty="0"/>
          </a:p>
          <a:p>
            <a:r>
              <a:rPr lang="pl-PL" sz="2800" b="1" dirty="0"/>
              <a:t>What is the negative?</a:t>
            </a:r>
          </a:p>
        </p:txBody>
      </p:sp>
    </p:spTree>
    <p:extLst>
      <p:ext uri="{BB962C8B-B14F-4D97-AF65-F5344CB8AC3E}">
        <p14:creationId xmlns:p14="http://schemas.microsoft.com/office/powerpoint/2010/main" val="552150665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101</TotalTime>
  <Words>260</Words>
  <Application>Microsoft Office PowerPoint</Application>
  <PresentationFormat>Breedbeeld</PresentationFormat>
  <Paragraphs>57</Paragraphs>
  <Slides>14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14</vt:i4>
      </vt:variant>
    </vt:vector>
  </HeadingPairs>
  <TitlesOfParts>
    <vt:vector size="19" baseType="lpstr">
      <vt:lpstr>Arial</vt:lpstr>
      <vt:lpstr>Trebuchet MS</vt:lpstr>
      <vt:lpstr>Wingdings</vt:lpstr>
      <vt:lpstr>Wingdings 3</vt:lpstr>
      <vt:lpstr>Facet</vt:lpstr>
      <vt:lpstr>Instructions</vt:lpstr>
      <vt:lpstr>Instructions</vt:lpstr>
      <vt:lpstr>Instructions</vt:lpstr>
      <vt:lpstr>Instructions</vt:lpstr>
      <vt:lpstr>Instructions</vt:lpstr>
      <vt:lpstr>Instructions</vt:lpstr>
      <vt:lpstr>The language of instructions Numerals (telwoorden) – p. 77 </vt:lpstr>
      <vt:lpstr>The language of instructions Imperative (Gebiedende wijs) – p.83 </vt:lpstr>
      <vt:lpstr>The language of instructions Modal verbs (must, have to, should) – p. 90 </vt:lpstr>
      <vt:lpstr> You shouldn’t hurry with the poject.  You don’t have to finish the project by the end of the week.  Watch out: mustn’t = mag niet  </vt:lpstr>
      <vt:lpstr>The language of instructions Quantifiers (hoeveelheid) – p.101</vt:lpstr>
      <vt:lpstr>telbaar - als je het kunt tellen:  many/a lot of-more rules/people/books  few-fewer rules/people/books </vt:lpstr>
      <vt:lpstr>ontelbaar - als je het niet kunt tellen  much/a lot of-more money/time/water  little-less money/time/water </vt:lpstr>
      <vt:lpstr>Situations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NU Engels</dc:title>
  <dc:creator>Anna Kielczewska</dc:creator>
  <cp:lastModifiedBy>Anna Kielczewska</cp:lastModifiedBy>
  <cp:revision>10</cp:revision>
  <dcterms:created xsi:type="dcterms:W3CDTF">2016-09-07T06:59:15Z</dcterms:created>
  <dcterms:modified xsi:type="dcterms:W3CDTF">2017-03-30T08:34:10Z</dcterms:modified>
</cp:coreProperties>
</file>

<file path=docProps/thumbnail.jpeg>
</file>