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microsoft.com/office/2015/10/relationships/revisionInfo" Target="revisionInfo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11/1/2017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11/1/2017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11/1/2017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11/1/2017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11/1/2017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11/1/2017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11/1/2017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11/1/2017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11/1/2017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11/1/2017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11/1/2017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11/1/2017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11/1/2017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11/1/2017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11/1/2017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11/1/2017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786"/>
            <a:ext cx="2356674" cy="6854039"/>
            <a:chOff x="6627813" y="194833"/>
            <a:chExt cx="1952625" cy="5678918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11/1/2017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58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B03D499-B4BD-4F6E-A7F1-CCCC54CB6BC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2589213" y="1891748"/>
            <a:ext cx="8915399" cy="2262781"/>
          </a:xfrm>
        </p:spPr>
        <p:txBody>
          <a:bodyPr>
            <a:normAutofit fontScale="90000"/>
          </a:bodyPr>
          <a:lstStyle/>
          <a:p>
            <a:pPr algn="ctr"/>
            <a:r>
              <a:rPr lang="pl-PL" b="1" dirty="0">
                <a:latin typeface="Comic Sans MS" panose="030F0702030302020204" pitchFamily="66" charset="0"/>
              </a:rPr>
              <a:t>Past simple </a:t>
            </a:r>
            <a:br>
              <a:rPr lang="pl-PL" b="1" dirty="0">
                <a:latin typeface="Comic Sans MS" panose="030F0702030302020204" pitchFamily="66" charset="0"/>
              </a:rPr>
            </a:br>
            <a:r>
              <a:rPr lang="pl-PL" b="1" dirty="0">
                <a:latin typeface="Comic Sans MS" panose="030F0702030302020204" pitchFamily="66" charset="0"/>
              </a:rPr>
              <a:t>and </a:t>
            </a:r>
            <a:br>
              <a:rPr lang="pl-PL" b="1" dirty="0">
                <a:latin typeface="Comic Sans MS" panose="030F0702030302020204" pitchFamily="66" charset="0"/>
              </a:rPr>
            </a:br>
            <a:r>
              <a:rPr lang="pl-PL" b="1" dirty="0">
                <a:latin typeface="Comic Sans MS" panose="030F0702030302020204" pitchFamily="66" charset="0"/>
              </a:rPr>
              <a:t>present perfect simple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B3AE8FB3-0B24-4034-800A-D03308DD83A6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pPr algn="r"/>
            <a:r>
              <a:rPr lang="pl-PL" sz="2800" b="1" dirty="0"/>
              <a:t>Grammar</a:t>
            </a:r>
          </a:p>
        </p:txBody>
      </p:sp>
    </p:spTree>
    <p:extLst>
      <p:ext uri="{BB962C8B-B14F-4D97-AF65-F5344CB8AC3E}">
        <p14:creationId xmlns:p14="http://schemas.microsoft.com/office/powerpoint/2010/main" val="390883969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19CB377-65CD-4F9A-A475-8365E6E4698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589212" y="331304"/>
            <a:ext cx="8915401" cy="1099931"/>
          </a:xfrm>
        </p:spPr>
        <p:txBody>
          <a:bodyPr>
            <a:normAutofit fontScale="90000"/>
          </a:bodyPr>
          <a:lstStyle/>
          <a:p>
            <a:pPr algn="ctr"/>
            <a:r>
              <a:rPr lang="pl-PL" sz="3100" b="1" dirty="0">
                <a:solidFill>
                  <a:srgbClr val="FF0000"/>
                </a:solidFill>
                <a:latin typeface="Comic Sans MS" panose="030F0702030302020204" pitchFamily="66" charset="0"/>
              </a:rPr>
              <a:t>Past simple</a:t>
            </a:r>
            <a:br>
              <a:rPr lang="pl-PL" sz="3100" b="1" dirty="0">
                <a:solidFill>
                  <a:srgbClr val="FF0000"/>
                </a:solidFill>
                <a:latin typeface="Comic Sans MS" panose="030F0702030302020204" pitchFamily="66" charset="0"/>
              </a:rPr>
            </a:br>
            <a:r>
              <a:rPr lang="nl-NL" sz="3100" b="1" i="1" dirty="0">
                <a:solidFill>
                  <a:srgbClr val="FF0000"/>
                </a:solidFill>
                <a:latin typeface="Comic Sans MS" panose="030F0702030302020204" pitchFamily="66" charset="0"/>
              </a:rPr>
              <a:t>De Onvoltooid Verleden Tijd</a:t>
            </a:r>
            <a:br>
              <a:rPr lang="pl-PL" b="1" dirty="0">
                <a:solidFill>
                  <a:schemeClr val="tx1">
                    <a:lumMod val="50000"/>
                    <a:lumOff val="50000"/>
                  </a:schemeClr>
                </a:solidFill>
                <a:latin typeface="Comic Sans MS" panose="030F0702030302020204" pitchFamily="66" charset="0"/>
              </a:rPr>
            </a:br>
            <a:endParaRPr lang="pl-P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5DC0DFA1-6A90-4ECE-B0CA-F9AB4F2B3A6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589212" y="1431235"/>
            <a:ext cx="8915400" cy="4479987"/>
          </a:xfrm>
        </p:spPr>
        <p:txBody>
          <a:bodyPr>
            <a:normAutofit fontScale="92500" lnSpcReduction="20000"/>
          </a:bodyPr>
          <a:lstStyle/>
          <a:p>
            <a:r>
              <a:rPr lang="nl-NL" sz="2400" b="1" dirty="0">
                <a:solidFill>
                  <a:schemeClr val="tx1"/>
                </a:solidFill>
                <a:latin typeface="Comic Sans MS" panose="030F0702030302020204" pitchFamily="66" charset="0"/>
              </a:rPr>
              <a:t>Hij speelde gisteren een wedstijd. - He played a match yesterday.</a:t>
            </a:r>
            <a:endParaRPr lang="pl-PL" sz="2400" b="1" dirty="0">
              <a:solidFill>
                <a:schemeClr val="tx1"/>
              </a:solidFill>
              <a:latin typeface="Comic Sans MS" panose="030F0702030302020204" pitchFamily="66" charset="0"/>
            </a:endParaRPr>
          </a:p>
          <a:p>
            <a:r>
              <a:rPr lang="pl-PL" sz="2400" b="1" dirty="0">
                <a:solidFill>
                  <a:schemeClr val="tx1"/>
                </a:solidFill>
                <a:latin typeface="Comic Sans MS" panose="030F0702030302020204" pitchFamily="66" charset="0"/>
              </a:rPr>
              <a:t>Ik heb vorige week een fiets gekocht. – I bought a bike last week.</a:t>
            </a:r>
          </a:p>
          <a:p>
            <a:r>
              <a:rPr lang="pl-PL" sz="2400" b="1" dirty="0">
                <a:solidFill>
                  <a:schemeClr val="tx1"/>
                </a:solidFill>
                <a:latin typeface="Comic Sans MS" panose="030F0702030302020204" pitchFamily="66" charset="0"/>
              </a:rPr>
              <a:t>Ik was in augustus in Berlijn. – Ik was in Berlin in August.</a:t>
            </a:r>
          </a:p>
          <a:p>
            <a:pPr marL="0" indent="0">
              <a:buNone/>
            </a:pPr>
            <a:r>
              <a:rPr lang="pl-PL" sz="2400" b="1" dirty="0">
                <a:solidFill>
                  <a:schemeClr val="tx1"/>
                </a:solidFill>
                <a:latin typeface="Comic Sans MS" panose="030F0702030302020204" pitchFamily="66" charset="0"/>
              </a:rPr>
              <a:t>     </a:t>
            </a:r>
          </a:p>
          <a:p>
            <a:pPr marL="0" indent="0">
              <a:buNone/>
            </a:pPr>
            <a:r>
              <a:rPr lang="pl-PL" sz="2400" b="1" dirty="0">
                <a:solidFill>
                  <a:schemeClr val="tx1"/>
                </a:solidFill>
                <a:latin typeface="Comic Sans MS" panose="030F0702030302020204" pitchFamily="66" charset="0"/>
              </a:rPr>
              <a:t> </a:t>
            </a:r>
            <a:r>
              <a:rPr lang="pl-PL" sz="2400" b="1" dirty="0">
                <a:solidFill>
                  <a:schemeClr val="bg1">
                    <a:lumMod val="50000"/>
                  </a:schemeClr>
                </a:solidFill>
                <a:latin typeface="Comic Sans MS" panose="030F0702030302020204" pitchFamily="66" charset="0"/>
              </a:rPr>
              <a:t>(in het verleden en afgelopen)</a:t>
            </a:r>
          </a:p>
          <a:p>
            <a:pPr marL="0" indent="0">
              <a:buNone/>
            </a:pPr>
            <a:endParaRPr lang="pl-PL" sz="2400" b="1" dirty="0">
              <a:solidFill>
                <a:schemeClr val="tx1"/>
              </a:solidFill>
              <a:latin typeface="Comic Sans MS" panose="030F0702030302020204" pitchFamily="66" charset="0"/>
            </a:endParaRPr>
          </a:p>
          <a:p>
            <a:r>
              <a:rPr lang="nl-NL" sz="2400" b="1" dirty="0">
                <a:solidFill>
                  <a:schemeClr val="tx1"/>
                </a:solidFill>
                <a:latin typeface="Comic Sans MS" panose="030F0702030302020204" pitchFamily="66" charset="0"/>
              </a:rPr>
              <a:t>Zij hebben daar twee jaar gewoond. - They lived there for two years.</a:t>
            </a:r>
            <a:endParaRPr lang="pl-PL" sz="2400" b="1" dirty="0">
              <a:solidFill>
                <a:schemeClr val="tx1"/>
              </a:solidFill>
              <a:latin typeface="Comic Sans MS" panose="030F0702030302020204" pitchFamily="66" charset="0"/>
            </a:endParaRPr>
          </a:p>
          <a:p>
            <a:pPr marL="0" indent="0">
              <a:buNone/>
            </a:pPr>
            <a:r>
              <a:rPr lang="pl-PL" sz="2400" b="1" dirty="0">
                <a:solidFill>
                  <a:schemeClr val="tx1"/>
                </a:solidFill>
                <a:latin typeface="Comic Sans MS" panose="030F0702030302020204" pitchFamily="66" charset="0"/>
              </a:rPr>
              <a:t> </a:t>
            </a:r>
            <a:r>
              <a:rPr lang="nl-NL" sz="2400" b="1" dirty="0">
                <a:solidFill>
                  <a:schemeClr val="bg1">
                    <a:lumMod val="50000"/>
                  </a:schemeClr>
                </a:solidFill>
                <a:latin typeface="Comic Sans MS" panose="030F0702030302020204" pitchFamily="66" charset="0"/>
              </a:rPr>
              <a:t>(</a:t>
            </a:r>
            <a:r>
              <a:rPr lang="pl-PL" sz="2400" b="1" dirty="0">
                <a:solidFill>
                  <a:schemeClr val="bg1">
                    <a:lumMod val="50000"/>
                  </a:schemeClr>
                </a:solidFill>
                <a:latin typeface="Comic Sans MS" panose="030F0702030302020204" pitchFamily="66" charset="0"/>
              </a:rPr>
              <a:t>afgerond en voorbij - </a:t>
            </a:r>
            <a:r>
              <a:rPr lang="nl-NL" sz="2400" b="1" dirty="0">
                <a:solidFill>
                  <a:schemeClr val="bg1">
                    <a:lumMod val="50000"/>
                  </a:schemeClr>
                </a:solidFill>
                <a:latin typeface="Comic Sans MS" panose="030F0702030302020204" pitchFamily="66" charset="0"/>
              </a:rPr>
              <a:t>Ze wonen daar niet meer.)</a:t>
            </a:r>
          </a:p>
          <a:p>
            <a:pPr marL="0" indent="0">
              <a:buNone/>
            </a:pPr>
            <a:r>
              <a:rPr lang="pl-PL" sz="2400" b="1" dirty="0"/>
              <a:t>     </a:t>
            </a:r>
          </a:p>
          <a:p>
            <a:pPr marL="0" indent="0">
              <a:buNone/>
            </a:pPr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334864959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CBD2AAA-4E92-40FB-A128-69A7089AD65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589212" y="331304"/>
            <a:ext cx="8915401" cy="1179444"/>
          </a:xfrm>
        </p:spPr>
        <p:txBody>
          <a:bodyPr>
            <a:normAutofit/>
          </a:bodyPr>
          <a:lstStyle/>
          <a:p>
            <a:pPr algn="ctr"/>
            <a:r>
              <a:rPr lang="pl-PL" sz="2800" b="1" dirty="0">
                <a:solidFill>
                  <a:srgbClr val="FF0000"/>
                </a:solidFill>
                <a:latin typeface="Comic Sans MS" panose="030F0702030302020204" pitchFamily="66" charset="0"/>
              </a:rPr>
              <a:t>Past simple</a:t>
            </a:r>
            <a:br>
              <a:rPr lang="pl-PL" sz="2800" b="1" dirty="0">
                <a:solidFill>
                  <a:srgbClr val="FF0000"/>
                </a:solidFill>
                <a:latin typeface="Comic Sans MS" panose="030F0702030302020204" pitchFamily="66" charset="0"/>
              </a:rPr>
            </a:br>
            <a:r>
              <a:rPr lang="pl-PL" sz="2800" b="1" dirty="0">
                <a:solidFill>
                  <a:srgbClr val="FF0000"/>
                </a:solidFill>
                <a:latin typeface="Comic Sans MS" panose="030F0702030302020204" pitchFamily="66" charset="0"/>
              </a:rPr>
              <a:t>signaalwoorden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C01B5C22-23B2-4DC2-9925-FA062FEA51C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589212" y="1272209"/>
            <a:ext cx="8915400" cy="4639013"/>
          </a:xfrm>
        </p:spPr>
        <p:txBody>
          <a:bodyPr>
            <a:normAutofit fontScale="85000" lnSpcReduction="20000"/>
          </a:bodyPr>
          <a:lstStyle/>
          <a:p>
            <a:pPr>
              <a:lnSpc>
                <a:spcPct val="150000"/>
              </a:lnSpc>
            </a:pPr>
            <a:r>
              <a:rPr lang="nl-NL" sz="2600" b="1" dirty="0">
                <a:latin typeface="Comic Sans MS" panose="030F0702030302020204" pitchFamily="66" charset="0"/>
              </a:rPr>
              <a:t>yesterday</a:t>
            </a:r>
          </a:p>
          <a:p>
            <a:pPr>
              <a:lnSpc>
                <a:spcPct val="150000"/>
              </a:lnSpc>
            </a:pPr>
            <a:r>
              <a:rPr lang="nl-NL" sz="2600" b="1" dirty="0">
                <a:latin typeface="Comic Sans MS" panose="030F0702030302020204" pitchFamily="66" charset="0"/>
              </a:rPr>
              <a:t>last week/month/year/summer</a:t>
            </a:r>
          </a:p>
          <a:p>
            <a:pPr>
              <a:lnSpc>
                <a:spcPct val="150000"/>
              </a:lnSpc>
            </a:pPr>
            <a:r>
              <a:rPr lang="nl-NL" sz="2600" b="1" dirty="0">
                <a:latin typeface="Comic Sans MS" panose="030F0702030302020204" pitchFamily="66" charset="0"/>
              </a:rPr>
              <a:t>three days/weeks/months/years ago</a:t>
            </a:r>
          </a:p>
          <a:p>
            <a:pPr>
              <a:lnSpc>
                <a:spcPct val="150000"/>
              </a:lnSpc>
            </a:pPr>
            <a:r>
              <a:rPr lang="nl-NL" sz="2600" b="1" dirty="0">
                <a:latin typeface="Comic Sans MS" panose="030F0702030302020204" pitchFamily="66" charset="0"/>
              </a:rPr>
              <a:t>in 2010</a:t>
            </a:r>
          </a:p>
          <a:p>
            <a:pPr>
              <a:lnSpc>
                <a:spcPct val="150000"/>
              </a:lnSpc>
            </a:pPr>
            <a:r>
              <a:rPr lang="nl-NL" sz="2600" b="1" dirty="0">
                <a:latin typeface="Comic Sans MS" panose="030F0702030302020204" pitchFamily="66" charset="0"/>
              </a:rPr>
              <a:t>last May/in May</a:t>
            </a:r>
          </a:p>
          <a:p>
            <a:pPr>
              <a:lnSpc>
                <a:spcPct val="150000"/>
              </a:lnSpc>
            </a:pPr>
            <a:r>
              <a:rPr lang="nl-NL" sz="2600" b="1" dirty="0">
                <a:latin typeface="Comic Sans MS" panose="030F0702030302020204" pitchFamily="66" charset="0"/>
              </a:rPr>
              <a:t>last Monday/on Monday</a:t>
            </a:r>
          </a:p>
          <a:p>
            <a:pPr>
              <a:lnSpc>
                <a:spcPct val="150000"/>
              </a:lnSpc>
            </a:pPr>
            <a:r>
              <a:rPr lang="nl-NL" sz="2600" b="1" dirty="0">
                <a:latin typeface="Comic Sans MS" panose="030F0702030302020204" pitchFamily="66" charset="0"/>
              </a:rPr>
              <a:t>on 2 May</a:t>
            </a:r>
          </a:p>
          <a:p>
            <a:pPr>
              <a:lnSpc>
                <a:spcPct val="150000"/>
              </a:lnSpc>
            </a:pPr>
            <a:r>
              <a:rPr lang="nl-NL" sz="2600" b="1" dirty="0">
                <a:latin typeface="Comic Sans MS" panose="030F0702030302020204" pitchFamily="66" charset="0"/>
              </a:rPr>
              <a:t>when I was younger (een bijzin)</a:t>
            </a:r>
            <a:endParaRPr lang="pl-PL" sz="2600" b="1" dirty="0">
              <a:latin typeface="Comic Sans MS" panose="030F0702030302020204" pitchFamily="66" charset="0"/>
            </a:endParaRPr>
          </a:p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47877839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CBCE697-CD00-49CA-995E-0E1BDF84075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589212" y="410818"/>
            <a:ext cx="8915401" cy="1020418"/>
          </a:xfrm>
        </p:spPr>
        <p:txBody>
          <a:bodyPr>
            <a:normAutofit fontScale="90000"/>
          </a:bodyPr>
          <a:lstStyle/>
          <a:p>
            <a:pPr algn="ctr"/>
            <a:r>
              <a:rPr lang="pl-PL" sz="3100" b="1" dirty="0">
                <a:solidFill>
                  <a:srgbClr val="FF0000"/>
                </a:solidFill>
                <a:latin typeface="Comic Sans MS" panose="030F0702030302020204" pitchFamily="66" charset="0"/>
              </a:rPr>
              <a:t>Present perfect simple</a:t>
            </a:r>
            <a:br>
              <a:rPr lang="pl-PL" sz="3100" b="1" dirty="0">
                <a:solidFill>
                  <a:srgbClr val="FF0000"/>
                </a:solidFill>
                <a:latin typeface="Comic Sans MS" panose="030F0702030302020204" pitchFamily="66" charset="0"/>
              </a:rPr>
            </a:br>
            <a:r>
              <a:rPr lang="nl-NL" sz="3100" b="1" dirty="0">
                <a:solidFill>
                  <a:srgbClr val="FF0000"/>
                </a:solidFill>
                <a:latin typeface="Comic Sans MS" panose="030F0702030302020204" pitchFamily="66" charset="0"/>
              </a:rPr>
              <a:t>voltooid tegenwoordige tijd</a:t>
            </a:r>
            <a:r>
              <a:rPr lang="pl-PL" sz="3100" b="1" dirty="0">
                <a:solidFill>
                  <a:srgbClr val="FF0000"/>
                </a:solidFill>
                <a:latin typeface="Comic Sans MS" panose="030F0702030302020204" pitchFamily="66" charset="0"/>
              </a:rPr>
              <a:t> – het verleden</a:t>
            </a:r>
            <a:br>
              <a:rPr lang="nl-NL" dirty="0"/>
            </a:br>
            <a:endParaRPr lang="pl-P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ED14AA6-E8D1-49D2-BC67-7EBA37D5287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589212" y="1550504"/>
            <a:ext cx="8915400" cy="4360718"/>
          </a:xfrm>
        </p:spPr>
        <p:txBody>
          <a:bodyPr>
            <a:normAutofit/>
          </a:bodyPr>
          <a:lstStyle/>
          <a:p>
            <a:r>
              <a:rPr lang="en-US" sz="2400" b="1" dirty="0">
                <a:latin typeface="Comic Sans MS" panose="030F0702030302020204" pitchFamily="66" charset="0"/>
              </a:rPr>
              <a:t>I've broken my leg, so I can't go on holiday.</a:t>
            </a:r>
          </a:p>
          <a:p>
            <a:pPr marL="0" indent="0">
              <a:buNone/>
            </a:pPr>
            <a:r>
              <a:rPr lang="pl-PL" sz="2400" b="1" dirty="0">
                <a:latin typeface="Comic Sans MS" panose="030F0702030302020204" pitchFamily="66" charset="0"/>
              </a:rPr>
              <a:t> </a:t>
            </a:r>
            <a:r>
              <a:rPr lang="pl-PL" sz="2400" b="1" dirty="0">
                <a:solidFill>
                  <a:schemeClr val="bg1">
                    <a:lumMod val="50000"/>
                  </a:schemeClr>
                </a:solidFill>
                <a:latin typeface="Comic Sans MS" panose="030F0702030302020204" pitchFamily="66" charset="0"/>
              </a:rPr>
              <a:t>(Het is al gebeurt, resultaat is zichtbaar)</a:t>
            </a:r>
          </a:p>
          <a:p>
            <a:r>
              <a:rPr lang="en-US" sz="2400" b="1" dirty="0">
                <a:latin typeface="Comic Sans MS" panose="030F0702030302020204" pitchFamily="66" charset="0"/>
              </a:rPr>
              <a:t>You have passed your exam.</a:t>
            </a:r>
            <a:r>
              <a:rPr lang="pl-PL" sz="2400" b="1" dirty="0">
                <a:latin typeface="Comic Sans MS" panose="030F0702030302020204" pitchFamily="66" charset="0"/>
              </a:rPr>
              <a:t> </a:t>
            </a:r>
          </a:p>
          <a:p>
            <a:pPr marL="0" indent="0">
              <a:buNone/>
            </a:pPr>
            <a:r>
              <a:rPr lang="pl-PL" sz="2400" b="1" dirty="0">
                <a:solidFill>
                  <a:schemeClr val="bg1">
                    <a:lumMod val="50000"/>
                  </a:schemeClr>
                </a:solidFill>
                <a:latin typeface="Comic Sans MS" panose="030F0702030302020204" pitchFamily="66" charset="0"/>
              </a:rPr>
              <a:t> (Nieuws)</a:t>
            </a:r>
          </a:p>
          <a:p>
            <a:r>
              <a:rPr lang="en-US" sz="2400" b="1" dirty="0">
                <a:latin typeface="Comic Sans MS" panose="030F0702030302020204" pitchFamily="66" charset="0"/>
              </a:rPr>
              <a:t>I'm sure we have met before.</a:t>
            </a:r>
          </a:p>
          <a:p>
            <a:r>
              <a:rPr lang="en-US" sz="2400" b="1" dirty="0">
                <a:latin typeface="Comic Sans MS" panose="030F0702030302020204" pitchFamily="66" charset="0"/>
              </a:rPr>
              <a:t>Has he phoned you yet?</a:t>
            </a:r>
          </a:p>
          <a:p>
            <a:pPr marL="0" indent="0">
              <a:buNone/>
            </a:pPr>
            <a:r>
              <a:rPr lang="pl-PL" sz="2400" b="1" dirty="0">
                <a:solidFill>
                  <a:schemeClr val="bg1">
                    <a:lumMod val="50000"/>
                  </a:schemeClr>
                </a:solidFill>
                <a:latin typeface="Comic Sans MS" panose="030F0702030302020204" pitchFamily="66" charset="0"/>
              </a:rPr>
              <a:t> (</a:t>
            </a:r>
            <a:r>
              <a:rPr lang="nl-NL" sz="2400" b="1" dirty="0">
                <a:solidFill>
                  <a:schemeClr val="bg1">
                    <a:lumMod val="50000"/>
                  </a:schemeClr>
                </a:solidFill>
                <a:latin typeface="Comic Sans MS" panose="030F0702030302020204" pitchFamily="66" charset="0"/>
              </a:rPr>
              <a:t>bij 'vage' tijdsbepalingen die geen vastomlijnde </a:t>
            </a:r>
            <a:r>
              <a:rPr lang="pl-PL" sz="2400" b="1" dirty="0">
                <a:solidFill>
                  <a:schemeClr val="bg1">
                    <a:lumMod val="50000"/>
                  </a:schemeClr>
                </a:solidFill>
                <a:latin typeface="Comic Sans MS" panose="030F0702030302020204" pitchFamily="66" charset="0"/>
              </a:rPr>
              <a:t> </a:t>
            </a:r>
            <a:r>
              <a:rPr lang="nl-NL" sz="2400" b="1" dirty="0">
                <a:solidFill>
                  <a:schemeClr val="bg1">
                    <a:lumMod val="50000"/>
                  </a:schemeClr>
                </a:solidFill>
                <a:latin typeface="Comic Sans MS" panose="030F0702030302020204" pitchFamily="66" charset="0"/>
              </a:rPr>
              <a:t>periode aangeven</a:t>
            </a:r>
            <a:r>
              <a:rPr lang="pl-PL" sz="2400" b="1" dirty="0">
                <a:solidFill>
                  <a:schemeClr val="bg1">
                    <a:lumMod val="50000"/>
                  </a:schemeClr>
                </a:solidFill>
                <a:latin typeface="Comic Sans MS" panose="030F0702030302020204" pitchFamily="66" charset="0"/>
              </a:rPr>
              <a:t>: </a:t>
            </a:r>
            <a:r>
              <a:rPr lang="nl-NL" sz="2400" b="1" i="1" dirty="0">
                <a:solidFill>
                  <a:schemeClr val="bg1">
                    <a:lumMod val="50000"/>
                  </a:schemeClr>
                </a:solidFill>
                <a:latin typeface="Comic Sans MS" panose="030F0702030302020204" pitchFamily="66" charset="0"/>
              </a:rPr>
              <a:t>ever, never, yet, already, since, before, for</a:t>
            </a:r>
            <a:r>
              <a:rPr lang="pl-PL" sz="2400" b="1" i="1" dirty="0">
                <a:solidFill>
                  <a:schemeClr val="bg1">
                    <a:lumMod val="50000"/>
                  </a:schemeClr>
                </a:solidFill>
                <a:latin typeface="Comic Sans MS" panose="030F0702030302020204" pitchFamily="66" charset="0"/>
              </a:rPr>
              <a:t>,</a:t>
            </a:r>
            <a:r>
              <a:rPr lang="nl-NL" sz="2400" b="1" dirty="0">
                <a:solidFill>
                  <a:schemeClr val="bg1">
                    <a:lumMod val="50000"/>
                  </a:schemeClr>
                </a:solidFill>
                <a:latin typeface="Comic Sans MS" panose="030F0702030302020204" pitchFamily="66" charset="0"/>
              </a:rPr>
              <a:t> </a:t>
            </a:r>
            <a:r>
              <a:rPr lang="nl-NL" sz="2400" b="1" i="1" dirty="0">
                <a:solidFill>
                  <a:schemeClr val="bg1">
                    <a:lumMod val="50000"/>
                  </a:schemeClr>
                </a:solidFill>
                <a:latin typeface="Comic Sans MS" panose="030F0702030302020204" pitchFamily="66" charset="0"/>
              </a:rPr>
              <a:t>just</a:t>
            </a:r>
            <a:r>
              <a:rPr lang="pl-PL" sz="2400" b="1" i="1" dirty="0">
                <a:solidFill>
                  <a:schemeClr val="bg1">
                    <a:lumMod val="50000"/>
                  </a:schemeClr>
                </a:solidFill>
                <a:latin typeface="Comic Sans MS" panose="030F0702030302020204" pitchFamily="66" charset="0"/>
              </a:rPr>
              <a:t>)</a:t>
            </a:r>
            <a:endParaRPr lang="en-US" sz="2400" b="1" dirty="0">
              <a:solidFill>
                <a:schemeClr val="bg1">
                  <a:lumMod val="50000"/>
                </a:schemeClr>
              </a:solidFill>
              <a:latin typeface="Comic Sans MS" panose="030F0702030302020204" pitchFamily="66" charset="0"/>
            </a:endParaRPr>
          </a:p>
          <a:p>
            <a:endParaRPr lang="pl-PL" dirty="0"/>
          </a:p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41166165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AAD2C4D-4785-4D5B-8C8A-17AD5F5B082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491409" y="318052"/>
            <a:ext cx="9013203" cy="1020418"/>
          </a:xfrm>
        </p:spPr>
        <p:txBody>
          <a:bodyPr>
            <a:normAutofit/>
          </a:bodyPr>
          <a:lstStyle/>
          <a:p>
            <a:pPr algn="ctr"/>
            <a:r>
              <a:rPr lang="pl-PL" sz="2800" b="1" dirty="0">
                <a:solidFill>
                  <a:srgbClr val="00B050"/>
                </a:solidFill>
                <a:latin typeface="Comic Sans MS" panose="030F0702030302020204" pitchFamily="66" charset="0"/>
              </a:rPr>
              <a:t>Present perfect simple</a:t>
            </a:r>
            <a:br>
              <a:rPr lang="pl-PL" sz="2800" b="1" dirty="0">
                <a:solidFill>
                  <a:srgbClr val="00B050"/>
                </a:solidFill>
                <a:latin typeface="Comic Sans MS" panose="030F0702030302020204" pitchFamily="66" charset="0"/>
              </a:rPr>
            </a:br>
            <a:r>
              <a:rPr lang="nl-NL" sz="2800" b="1" dirty="0">
                <a:solidFill>
                  <a:srgbClr val="00B050"/>
                </a:solidFill>
                <a:latin typeface="Comic Sans MS" panose="030F0702030302020204" pitchFamily="66" charset="0"/>
              </a:rPr>
              <a:t>voltooid tegenwoordige tijd</a:t>
            </a:r>
            <a:r>
              <a:rPr lang="pl-PL" sz="2800" b="1" dirty="0">
                <a:solidFill>
                  <a:srgbClr val="00B050"/>
                </a:solidFill>
                <a:latin typeface="Comic Sans MS" panose="030F0702030302020204" pitchFamily="66" charset="0"/>
              </a:rPr>
              <a:t> – het nu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289C479B-D880-4616-A21B-CD293F633F5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610678" y="1669774"/>
            <a:ext cx="8893934" cy="4241448"/>
          </a:xfrm>
        </p:spPr>
        <p:txBody>
          <a:bodyPr/>
          <a:lstStyle/>
          <a:p>
            <a:r>
              <a:rPr lang="en-US" sz="2800" b="1" dirty="0">
                <a:latin typeface="Comic Sans MS" panose="030F0702030302020204" pitchFamily="66" charset="0"/>
              </a:rPr>
              <a:t>My parents have lived in Nottingham all their lives.</a:t>
            </a:r>
            <a:r>
              <a:rPr lang="pl-PL" sz="2800" b="1" dirty="0">
                <a:latin typeface="Comic Sans MS" panose="030F0702030302020204" pitchFamily="66" charset="0"/>
              </a:rPr>
              <a:t> (They still live there.)</a:t>
            </a:r>
          </a:p>
          <a:p>
            <a:r>
              <a:rPr lang="en-US" sz="2800" b="1" dirty="0">
                <a:latin typeface="Comic Sans MS" panose="030F0702030302020204" pitchFamily="66" charset="0"/>
              </a:rPr>
              <a:t>I’ve been here since four o’clock.</a:t>
            </a:r>
            <a:r>
              <a:rPr lang="pl-PL" sz="2800" b="1" dirty="0">
                <a:latin typeface="Comic Sans MS" panose="030F0702030302020204" pitchFamily="66" charset="0"/>
              </a:rPr>
              <a:t> (I’m still here.)</a:t>
            </a:r>
          </a:p>
          <a:p>
            <a:pPr marL="0" indent="0">
              <a:buNone/>
            </a:pPr>
            <a:r>
              <a:rPr lang="pl-PL" sz="2800" b="1" dirty="0">
                <a:latin typeface="Comic Sans MS" panose="030F0702030302020204" pitchFamily="66" charset="0"/>
              </a:rPr>
              <a:t> </a:t>
            </a:r>
            <a:r>
              <a:rPr lang="pl-PL" sz="2800" b="1" dirty="0">
                <a:solidFill>
                  <a:schemeClr val="bg1">
                    <a:lumMod val="50000"/>
                  </a:schemeClr>
                </a:solidFill>
                <a:latin typeface="Comic Sans MS" panose="030F0702030302020204" pitchFamily="66" charset="0"/>
              </a:rPr>
              <a:t>(lange duur of permanent, vaak gebruikt met:</a:t>
            </a:r>
          </a:p>
          <a:p>
            <a:pPr marL="0" indent="0">
              <a:buNone/>
            </a:pPr>
            <a:r>
              <a:rPr lang="pl-PL" sz="2800" b="1" i="1" dirty="0">
                <a:solidFill>
                  <a:schemeClr val="bg1">
                    <a:lumMod val="50000"/>
                  </a:schemeClr>
                </a:solidFill>
                <a:latin typeface="Comic Sans MS" panose="030F0702030302020204" pitchFamily="66" charset="0"/>
              </a:rPr>
              <a:t> </a:t>
            </a:r>
            <a:r>
              <a:rPr lang="nl-NL" sz="2800" b="1" i="1" dirty="0">
                <a:solidFill>
                  <a:schemeClr val="bg1">
                    <a:lumMod val="50000"/>
                  </a:schemeClr>
                </a:solidFill>
                <a:latin typeface="Comic Sans MS" panose="030F0702030302020204" pitchFamily="66" charset="0"/>
              </a:rPr>
              <a:t>all my life</a:t>
            </a:r>
            <a:r>
              <a:rPr lang="nl-NL" sz="2800" b="1" dirty="0">
                <a:solidFill>
                  <a:schemeClr val="bg1">
                    <a:lumMod val="50000"/>
                  </a:schemeClr>
                </a:solidFill>
                <a:latin typeface="Comic Sans MS" panose="030F0702030302020204" pitchFamily="66" charset="0"/>
              </a:rPr>
              <a:t>, since, </a:t>
            </a:r>
            <a:r>
              <a:rPr lang="nl-NL" sz="2800" b="1" i="1" dirty="0">
                <a:solidFill>
                  <a:schemeClr val="bg1">
                    <a:lumMod val="50000"/>
                  </a:schemeClr>
                </a:solidFill>
                <a:latin typeface="Comic Sans MS" panose="030F0702030302020204" pitchFamily="66" charset="0"/>
              </a:rPr>
              <a:t>for </a:t>
            </a:r>
            <a:r>
              <a:rPr lang="nl-NL" sz="2800" b="1" dirty="0">
                <a:solidFill>
                  <a:schemeClr val="bg1">
                    <a:lumMod val="50000"/>
                  </a:schemeClr>
                </a:solidFill>
                <a:latin typeface="Comic Sans MS" panose="030F0702030302020204" pitchFamily="66" charset="0"/>
              </a:rPr>
              <a:t>en in vragen met</a:t>
            </a:r>
            <a:r>
              <a:rPr lang="nl-NL" sz="2800" b="1" i="1" dirty="0">
                <a:solidFill>
                  <a:schemeClr val="bg1">
                    <a:lumMod val="50000"/>
                  </a:schemeClr>
                </a:solidFill>
                <a:latin typeface="Comic Sans MS" panose="030F0702030302020204" pitchFamily="66" charset="0"/>
              </a:rPr>
              <a:t> how long</a:t>
            </a:r>
            <a:r>
              <a:rPr lang="nl-NL" sz="2800" b="1" dirty="0">
                <a:solidFill>
                  <a:schemeClr val="bg1">
                    <a:lumMod val="50000"/>
                  </a:schemeClr>
                </a:solidFill>
                <a:latin typeface="Comic Sans MS" panose="030F0702030302020204" pitchFamily="66" charset="0"/>
              </a:rPr>
              <a:t>.</a:t>
            </a:r>
            <a:r>
              <a:rPr lang="pl-PL" sz="2800" b="1" dirty="0">
                <a:solidFill>
                  <a:schemeClr val="bg1">
                    <a:lumMod val="50000"/>
                  </a:schemeClr>
                </a:solidFill>
                <a:latin typeface="Comic Sans MS" panose="030F0702030302020204" pitchFamily="66" charset="0"/>
              </a:rPr>
              <a:t>)</a:t>
            </a:r>
            <a:endParaRPr lang="en-US" sz="2800" b="1" dirty="0">
              <a:solidFill>
                <a:schemeClr val="bg1">
                  <a:lumMod val="50000"/>
                </a:schemeClr>
              </a:solidFill>
              <a:latin typeface="Comic Sans MS" panose="030F0702030302020204" pitchFamily="66" charset="0"/>
            </a:endParaRPr>
          </a:p>
          <a:p>
            <a:endParaRPr lang="en-US" dirty="0"/>
          </a:p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189772750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42EEDC5-0BE7-4301-9D2E-4F485525614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849217" y="265043"/>
            <a:ext cx="8655396" cy="1020418"/>
          </a:xfrm>
        </p:spPr>
        <p:txBody>
          <a:bodyPr>
            <a:normAutofit/>
          </a:bodyPr>
          <a:lstStyle/>
          <a:p>
            <a:pPr algn="ctr"/>
            <a:r>
              <a:rPr lang="pl-PL" sz="2800" b="1" dirty="0">
                <a:solidFill>
                  <a:srgbClr val="00B050"/>
                </a:solidFill>
                <a:latin typeface="Comic Sans MS" panose="030F0702030302020204" pitchFamily="66" charset="0"/>
              </a:rPr>
              <a:t>Present perfect</a:t>
            </a:r>
            <a:br>
              <a:rPr lang="pl-PL" sz="2800" b="1" dirty="0">
                <a:solidFill>
                  <a:srgbClr val="00B050"/>
                </a:solidFill>
                <a:latin typeface="Comic Sans MS" panose="030F0702030302020204" pitchFamily="66" charset="0"/>
              </a:rPr>
            </a:br>
            <a:r>
              <a:rPr lang="pl-PL" sz="2800" b="1" dirty="0">
                <a:solidFill>
                  <a:srgbClr val="00B050"/>
                </a:solidFill>
                <a:latin typeface="Comic Sans MS" panose="030F0702030302020204" pitchFamily="66" charset="0"/>
              </a:rPr>
              <a:t>Signaalwoorden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3A1A813D-3CD6-45E1-AAE9-275CBEA3AA3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690190" y="1417983"/>
            <a:ext cx="8814421" cy="4493239"/>
          </a:xfrm>
        </p:spPr>
        <p:txBody>
          <a:bodyPr>
            <a:normAutofit lnSpcReduction="10000"/>
          </a:bodyPr>
          <a:lstStyle/>
          <a:p>
            <a:r>
              <a:rPr lang="en-US" sz="2400" b="1" i="1" dirty="0">
                <a:solidFill>
                  <a:schemeClr val="bg1">
                    <a:lumMod val="50000"/>
                  </a:schemeClr>
                </a:solidFill>
                <a:latin typeface="Comic Sans MS" panose="030F0702030302020204" pitchFamily="66" charset="0"/>
              </a:rPr>
              <a:t>BLUFF JANESSY</a:t>
            </a:r>
            <a:r>
              <a:rPr lang="en-US" sz="2400" b="1" dirty="0">
                <a:solidFill>
                  <a:schemeClr val="bg1">
                    <a:lumMod val="50000"/>
                  </a:schemeClr>
                </a:solidFill>
                <a:latin typeface="Comic Sans MS" panose="030F0702030302020204" pitchFamily="66" charset="0"/>
              </a:rPr>
              <a:t> </a:t>
            </a:r>
            <a:br>
              <a:rPr lang="en-US" sz="2400" b="1" dirty="0">
                <a:latin typeface="Comic Sans MS" panose="030F0702030302020204" pitchFamily="66" charset="0"/>
              </a:rPr>
            </a:br>
            <a:r>
              <a:rPr lang="en-US" sz="2400" b="1" dirty="0">
                <a:latin typeface="Comic Sans MS" panose="030F0702030302020204" pitchFamily="66" charset="0"/>
              </a:rPr>
              <a:t>B = before </a:t>
            </a:r>
            <a:br>
              <a:rPr lang="en-US" sz="2400" b="1" dirty="0">
                <a:latin typeface="Comic Sans MS" panose="030F0702030302020204" pitchFamily="66" charset="0"/>
              </a:rPr>
            </a:br>
            <a:r>
              <a:rPr lang="en-US" sz="2400" b="1" dirty="0">
                <a:latin typeface="Comic Sans MS" panose="030F0702030302020204" pitchFamily="66" charset="0"/>
              </a:rPr>
              <a:t>L = lately </a:t>
            </a:r>
            <a:br>
              <a:rPr lang="en-US" sz="2400" b="1" dirty="0">
                <a:latin typeface="Comic Sans MS" panose="030F0702030302020204" pitchFamily="66" charset="0"/>
              </a:rPr>
            </a:br>
            <a:r>
              <a:rPr lang="en-US" sz="2400" b="1" dirty="0">
                <a:latin typeface="Comic Sans MS" panose="030F0702030302020204" pitchFamily="66" charset="0"/>
              </a:rPr>
              <a:t>U = up till now </a:t>
            </a:r>
            <a:br>
              <a:rPr lang="en-US" sz="2400" b="1" dirty="0">
                <a:latin typeface="Comic Sans MS" panose="030F0702030302020204" pitchFamily="66" charset="0"/>
              </a:rPr>
            </a:br>
            <a:r>
              <a:rPr lang="en-US" sz="2400" b="1" dirty="0">
                <a:latin typeface="Comic Sans MS" panose="030F0702030302020204" pitchFamily="66" charset="0"/>
              </a:rPr>
              <a:t>F = for </a:t>
            </a:r>
            <a:br>
              <a:rPr lang="en-US" sz="2400" b="1" dirty="0">
                <a:latin typeface="Comic Sans MS" panose="030F0702030302020204" pitchFamily="66" charset="0"/>
              </a:rPr>
            </a:br>
            <a:r>
              <a:rPr lang="en-US" sz="2400" b="1" dirty="0">
                <a:latin typeface="Comic Sans MS" panose="030F0702030302020204" pitchFamily="66" charset="0"/>
              </a:rPr>
              <a:t>F = (for) how long </a:t>
            </a:r>
            <a:br>
              <a:rPr lang="en-US" sz="2400" b="1" dirty="0">
                <a:latin typeface="Comic Sans MS" panose="030F0702030302020204" pitchFamily="66" charset="0"/>
              </a:rPr>
            </a:br>
            <a:r>
              <a:rPr lang="en-US" sz="2400" b="1" dirty="0">
                <a:latin typeface="Comic Sans MS" panose="030F0702030302020204" pitchFamily="66" charset="0"/>
              </a:rPr>
              <a:t>J = just </a:t>
            </a:r>
            <a:br>
              <a:rPr lang="en-US" sz="2400" b="1" dirty="0">
                <a:latin typeface="Comic Sans MS" panose="030F0702030302020204" pitchFamily="66" charset="0"/>
              </a:rPr>
            </a:br>
            <a:r>
              <a:rPr lang="en-US" sz="2400" b="1" dirty="0">
                <a:latin typeface="Comic Sans MS" panose="030F0702030302020204" pitchFamily="66" charset="0"/>
              </a:rPr>
              <a:t>A = already </a:t>
            </a:r>
            <a:br>
              <a:rPr lang="en-US" sz="2400" b="1" dirty="0">
                <a:latin typeface="Comic Sans MS" panose="030F0702030302020204" pitchFamily="66" charset="0"/>
              </a:rPr>
            </a:br>
            <a:r>
              <a:rPr lang="en-US" sz="2400" b="1" dirty="0">
                <a:latin typeface="Comic Sans MS" panose="030F0702030302020204" pitchFamily="66" charset="0"/>
              </a:rPr>
              <a:t>N = never </a:t>
            </a:r>
            <a:br>
              <a:rPr lang="en-US" sz="2400" b="1" dirty="0">
                <a:latin typeface="Comic Sans MS" panose="030F0702030302020204" pitchFamily="66" charset="0"/>
              </a:rPr>
            </a:br>
            <a:r>
              <a:rPr lang="en-US" sz="2400" b="1" dirty="0">
                <a:latin typeface="Comic Sans MS" panose="030F0702030302020204" pitchFamily="66" charset="0"/>
              </a:rPr>
              <a:t>E = ever </a:t>
            </a:r>
            <a:br>
              <a:rPr lang="en-US" sz="2400" b="1" dirty="0">
                <a:latin typeface="Comic Sans MS" panose="030F0702030302020204" pitchFamily="66" charset="0"/>
              </a:rPr>
            </a:br>
            <a:r>
              <a:rPr lang="en-US" sz="2400" b="1" dirty="0">
                <a:latin typeface="Comic Sans MS" panose="030F0702030302020204" pitchFamily="66" charset="0"/>
              </a:rPr>
              <a:t>S = since </a:t>
            </a:r>
            <a:br>
              <a:rPr lang="en-US" sz="2400" b="1" dirty="0">
                <a:latin typeface="Comic Sans MS" panose="030F0702030302020204" pitchFamily="66" charset="0"/>
              </a:rPr>
            </a:br>
            <a:r>
              <a:rPr lang="en-US" sz="2400" b="1" dirty="0">
                <a:latin typeface="Comic Sans MS" panose="030F0702030302020204" pitchFamily="66" charset="0"/>
              </a:rPr>
              <a:t>S = so far </a:t>
            </a:r>
            <a:br>
              <a:rPr lang="en-US" sz="2400" b="1" dirty="0">
                <a:latin typeface="Comic Sans MS" panose="030F0702030302020204" pitchFamily="66" charset="0"/>
              </a:rPr>
            </a:br>
            <a:r>
              <a:rPr lang="en-US" sz="2400" b="1" dirty="0">
                <a:latin typeface="Comic Sans MS" panose="030F0702030302020204" pitchFamily="66" charset="0"/>
              </a:rPr>
              <a:t>Y = yet</a:t>
            </a:r>
            <a:endParaRPr lang="pl-PL" sz="2400" b="1" dirty="0">
              <a:latin typeface="Comic Sans MS" panose="030F0702030302020204" pitchFamily="66" charset="0"/>
            </a:endParaRPr>
          </a:p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317564667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033670" y="365126"/>
            <a:ext cx="10320129" cy="681796"/>
          </a:xfrm>
        </p:spPr>
        <p:txBody>
          <a:bodyPr>
            <a:normAutofit/>
          </a:bodyPr>
          <a:lstStyle/>
          <a:p>
            <a:pPr algn="ctr"/>
            <a:r>
              <a:rPr lang="pl-PL" sz="2800" b="1" dirty="0">
                <a:solidFill>
                  <a:srgbClr val="00B050"/>
                </a:solidFill>
                <a:latin typeface="Comic Sans MS" panose="030F0702030302020204" pitchFamily="66" charset="0"/>
              </a:rPr>
              <a:t>Present perfect</a:t>
            </a:r>
            <a:r>
              <a:rPr lang="pl-PL" sz="2800" b="1" dirty="0">
                <a:solidFill>
                  <a:srgbClr val="FF0000"/>
                </a:solidFill>
                <a:latin typeface="Comic Sans MS" panose="030F0702030302020204" pitchFamily="66" charset="0"/>
              </a:rPr>
              <a:t> </a:t>
            </a:r>
            <a:r>
              <a:rPr lang="pl-PL" sz="2800" b="1" dirty="0">
                <a:solidFill>
                  <a:schemeClr val="tx1"/>
                </a:solidFill>
                <a:latin typeface="Comic Sans MS" panose="030F0702030302020204" pitchFamily="66" charset="0"/>
              </a:rPr>
              <a:t>of</a:t>
            </a:r>
            <a:r>
              <a:rPr lang="pl-PL" sz="2800" b="1" dirty="0">
                <a:solidFill>
                  <a:srgbClr val="FF0000"/>
                </a:solidFill>
                <a:latin typeface="Comic Sans MS" panose="030F0702030302020204" pitchFamily="66" charset="0"/>
              </a:rPr>
              <a:t> past simple</a:t>
            </a:r>
            <a:r>
              <a:rPr lang="pl-PL" sz="2800" b="1" dirty="0">
                <a:solidFill>
                  <a:schemeClr val="tx1"/>
                </a:solidFill>
                <a:latin typeface="Comic Sans MS" panose="030F0702030302020204" pitchFamily="66" charset="0"/>
              </a:rPr>
              <a:t>?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2610678" y="1338470"/>
            <a:ext cx="4292398" cy="4572752"/>
          </a:xfrm>
        </p:spPr>
        <p:txBody>
          <a:bodyPr>
            <a:normAutofit fontScale="55000" lnSpcReduction="20000"/>
          </a:bodyPr>
          <a:lstStyle/>
          <a:p>
            <a:pPr marL="0" indent="0">
              <a:buNone/>
            </a:pPr>
            <a:r>
              <a:rPr lang="nl-NL" sz="3200" b="1" dirty="0">
                <a:solidFill>
                  <a:srgbClr val="00B050"/>
                </a:solidFill>
                <a:latin typeface="Comic Sans MS" panose="030F0702030302020204" pitchFamily="66" charset="0"/>
              </a:rPr>
              <a:t>Present perfect</a:t>
            </a:r>
            <a:endParaRPr lang="pl-PL" sz="3200" b="1" dirty="0">
              <a:solidFill>
                <a:srgbClr val="00B050"/>
              </a:solidFill>
              <a:latin typeface="Comic Sans MS" panose="030F0702030302020204" pitchFamily="66" charset="0"/>
            </a:endParaRPr>
          </a:p>
          <a:p>
            <a:pPr marL="0" indent="0">
              <a:buNone/>
            </a:pPr>
            <a:r>
              <a:rPr lang="nl-NL" sz="3200" b="1" dirty="0">
                <a:latin typeface="Comic Sans MS" panose="030F0702030302020204" pitchFamily="66" charset="0"/>
              </a:rPr>
              <a:t>(voltooid tegenwoordige tijd)</a:t>
            </a:r>
            <a:endParaRPr lang="pl-PL" sz="3200" b="1" dirty="0">
              <a:latin typeface="Comic Sans MS" panose="030F0702030302020204" pitchFamily="66" charset="0"/>
            </a:endParaRPr>
          </a:p>
          <a:p>
            <a:r>
              <a:rPr lang="nl-NL" sz="3200" dirty="0">
                <a:latin typeface="Comic Sans MS" panose="030F0702030302020204" pitchFamily="66" charset="0"/>
              </a:rPr>
              <a:t>Wordt gebruikt als</a:t>
            </a:r>
          </a:p>
          <a:p>
            <a:r>
              <a:rPr lang="nl-NL" sz="3200" dirty="0">
                <a:latin typeface="Comic Sans MS" panose="030F0702030302020204" pitchFamily="66" charset="0"/>
              </a:rPr>
              <a:t>iemand met iets in het verleden begonnen is en nog steeds doet of als iets in het verleden begonnen is en nog aan de gang is</a:t>
            </a:r>
          </a:p>
          <a:p>
            <a:r>
              <a:rPr lang="nl-NL" sz="3200" dirty="0">
                <a:latin typeface="Comic Sans MS" panose="030F0702030302020204" pitchFamily="66" charset="0"/>
              </a:rPr>
              <a:t>als het niet belangrijk is wanneer iets gebeurd is, maar iemand heeft iets gedaan of er is iets gebeurd waarvan de resultaten nog merkbaar zijn.</a:t>
            </a:r>
          </a:p>
          <a:p>
            <a:r>
              <a:rPr lang="nl-NL" sz="3200" dirty="0">
                <a:latin typeface="Comic Sans MS" panose="030F0702030302020204" pitchFamily="66" charset="0"/>
              </a:rPr>
              <a:t>Vaak komen in de zin de woorden </a:t>
            </a:r>
            <a:r>
              <a:rPr lang="nl-NL" sz="3200" i="1" dirty="0">
                <a:latin typeface="Comic Sans MS" panose="030F0702030302020204" pitchFamily="66" charset="0"/>
              </a:rPr>
              <a:t>for</a:t>
            </a:r>
            <a:r>
              <a:rPr lang="nl-NL" sz="3200" dirty="0">
                <a:latin typeface="Comic Sans MS" panose="030F0702030302020204" pitchFamily="66" charset="0"/>
              </a:rPr>
              <a:t> (als je het over een periode van tijd hebt) of </a:t>
            </a:r>
            <a:r>
              <a:rPr lang="nl-NL" sz="3200" i="1" dirty="0">
                <a:latin typeface="Comic Sans MS" panose="030F0702030302020204" pitchFamily="66" charset="0"/>
              </a:rPr>
              <a:t>since</a:t>
            </a:r>
            <a:r>
              <a:rPr lang="nl-NL" sz="3200" dirty="0">
                <a:latin typeface="Comic Sans MS" panose="030F0702030302020204" pitchFamily="66" charset="0"/>
              </a:rPr>
              <a:t> (voor.</a:t>
            </a:r>
          </a:p>
          <a:p>
            <a:endParaRPr lang="pl-PL" dirty="0">
              <a:latin typeface="Comic Sans MS" panose="030F0702030302020204" pitchFamily="66" charset="0"/>
            </a:endParaRP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7182678" y="1338470"/>
            <a:ext cx="4321933" cy="4565374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pl-PL" sz="2000" b="1" dirty="0">
                <a:solidFill>
                  <a:srgbClr val="FF0000"/>
                </a:solidFill>
                <a:latin typeface="Comic Sans MS" panose="030F0702030302020204" pitchFamily="66" charset="0"/>
              </a:rPr>
              <a:t>Past simple </a:t>
            </a:r>
            <a:r>
              <a:rPr lang="pl-PL" sz="2000" b="1" dirty="0">
                <a:latin typeface="Comic Sans MS" panose="030F0702030302020204" pitchFamily="66" charset="0"/>
              </a:rPr>
              <a:t>(verleden tijd)</a:t>
            </a:r>
          </a:p>
          <a:p>
            <a:r>
              <a:rPr lang="nl-NL" sz="2000" dirty="0">
                <a:latin typeface="Comic Sans MS" panose="030F0702030302020204" pitchFamily="66" charset="0"/>
              </a:rPr>
              <a:t>Wordt gebruikt als iets in het verleden heeft plaats gevonden en is afgerond, het is echt voorbij. </a:t>
            </a:r>
            <a:endParaRPr lang="pl-PL" sz="2000" dirty="0">
              <a:latin typeface="Comic Sans MS" panose="030F0702030302020204" pitchFamily="66" charset="0"/>
            </a:endParaRPr>
          </a:p>
          <a:p>
            <a:r>
              <a:rPr lang="nl-NL" sz="2000" dirty="0">
                <a:latin typeface="Comic Sans MS" panose="030F0702030302020204" pitchFamily="66" charset="0"/>
              </a:rPr>
              <a:t>Vaak staat in de zin een tijdsbepaling die aangeeft dat het verleden tijd is: last month, yesterday, a minute ago, in 1999.</a:t>
            </a:r>
            <a:endParaRPr lang="pl-PL" sz="2000" dirty="0">
              <a:latin typeface="Comic Sans MS" panose="030F0702030302020204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57145479"/>
      </p:ext>
    </p:extLst>
  </p:cSld>
  <p:clrMapOvr>
    <a:masterClrMapping/>
  </p:clrMapOvr>
</p:sld>
</file>

<file path=ppt/theme/theme1.xml><?xml version="1.0" encoding="utf-8"?>
<a:theme xmlns:a="http://schemas.openxmlformats.org/drawingml/2006/main" name="Sliert">
  <a:themeElements>
    <a:clrScheme name="Wisp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Wisp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Wisp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24B1A44C-C006-48B2-A4D7-E5549B3D8CD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29</TotalTime>
  <Words>271</Words>
  <Application>Microsoft Office PowerPoint</Application>
  <PresentationFormat>Breedbeeld</PresentationFormat>
  <Paragraphs>46</Paragraphs>
  <Slides>7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7</vt:i4>
      </vt:variant>
    </vt:vector>
  </HeadingPairs>
  <TitlesOfParts>
    <vt:vector size="12" baseType="lpstr">
      <vt:lpstr>Arial</vt:lpstr>
      <vt:lpstr>Century Gothic</vt:lpstr>
      <vt:lpstr>Comic Sans MS</vt:lpstr>
      <vt:lpstr>Wingdings 3</vt:lpstr>
      <vt:lpstr>Sliert</vt:lpstr>
      <vt:lpstr>Past simple  and  present perfect simple</vt:lpstr>
      <vt:lpstr>Past simple De Onvoltooid Verleden Tijd </vt:lpstr>
      <vt:lpstr>Past simple signaalwoorden</vt:lpstr>
      <vt:lpstr>Present perfect simple voltooid tegenwoordige tijd – het verleden </vt:lpstr>
      <vt:lpstr>Present perfect simple voltooid tegenwoordige tijd – het nu</vt:lpstr>
      <vt:lpstr>Present perfect Signaalwoorden</vt:lpstr>
      <vt:lpstr>Present perfect of past simple?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Past simple and present perfect simple</dc:title>
  <dc:creator>Anna Kielczewska</dc:creator>
  <cp:lastModifiedBy>Anna Kielczewska</cp:lastModifiedBy>
  <cp:revision>4</cp:revision>
  <dcterms:created xsi:type="dcterms:W3CDTF">2017-11-01T21:18:46Z</dcterms:created>
  <dcterms:modified xsi:type="dcterms:W3CDTF">2017-11-01T21:48:39Z</dcterms:modified>
</cp:coreProperties>
</file>

<file path=docProps/thumbnail.jpeg>
</file>