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64" r:id="rId4"/>
    <p:sldId id="265" r:id="rId5"/>
    <p:sldId id="266" r:id="rId6"/>
    <p:sldId id="267" r:id="rId7"/>
    <p:sldId id="268" r:id="rId8"/>
    <p:sldId id="258" r:id="rId9"/>
    <p:sldId id="263" r:id="rId10"/>
    <p:sldId id="278" r:id="rId11"/>
    <p:sldId id="277" r:id="rId12"/>
    <p:sldId id="276" r:id="rId13"/>
    <p:sldId id="275" r:id="rId14"/>
    <p:sldId id="262" r:id="rId15"/>
    <p:sldId id="274" r:id="rId16"/>
    <p:sldId id="273" r:id="rId17"/>
    <p:sldId id="272" r:id="rId18"/>
    <p:sldId id="271" r:id="rId19"/>
    <p:sldId id="270" r:id="rId20"/>
    <p:sldId id="269" r:id="rId21"/>
    <p:sldId id="259" r:id="rId22"/>
    <p:sldId id="261" r:id="rId23"/>
    <p:sldId id="260" r:id="rId2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44" autoAdjust="0"/>
    <p:restoredTop sz="94660"/>
  </p:normalViewPr>
  <p:slideViewPr>
    <p:cSldViewPr snapToGrid="0">
      <p:cViewPr varScale="1">
        <p:scale>
          <a:sx n="72" d="100"/>
          <a:sy n="72" d="100"/>
        </p:scale>
        <p:origin x="65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11/23/2017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11/23/2017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11/23/2017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11/23/2017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129111C-7907-43A8-9074-276B13A682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656523" y="1417983"/>
            <a:ext cx="7617480" cy="1775791"/>
          </a:xfrm>
        </p:spPr>
        <p:txBody>
          <a:bodyPr/>
          <a:lstStyle/>
          <a:p>
            <a:pPr algn="ctr"/>
            <a:r>
              <a:rPr lang="nl-NL" sz="6000" b="1" dirty="0"/>
              <a:t>Reading strategies 2</a:t>
            </a:r>
            <a:endParaRPr lang="pl-PL" sz="6000" b="1" dirty="0"/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8D9BE948-B86A-400C-843D-427A3DE19EE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l"/>
            <a:r>
              <a:rPr lang="nl-NL" sz="2400" b="1" dirty="0"/>
              <a:t>Meaning of words, fixed expressions, multiple choice questions, open questions, article</a:t>
            </a:r>
            <a:endParaRPr lang="pl-PL" sz="2400" b="1" dirty="0"/>
          </a:p>
        </p:txBody>
      </p:sp>
    </p:spTree>
    <p:extLst>
      <p:ext uri="{BB962C8B-B14F-4D97-AF65-F5344CB8AC3E}">
        <p14:creationId xmlns:p14="http://schemas.microsoft.com/office/powerpoint/2010/main" val="7038426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67FD1F1-E25A-4A30-8F8E-C55E59CFC5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3200" b="1" dirty="0"/>
              <a:t>Fixed expressions (uitdrukkingen)</a:t>
            </a:r>
            <a:endParaRPr lang="pl-PL" sz="3200" b="1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9E4E558-241A-49ED-8869-F9BFC8D7759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683027"/>
            <a:ext cx="8440162" cy="4358336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pl-PL" sz="2800" b="1" dirty="0"/>
              <a:t>Uitdrukkingen bestaan uit meerdere woorden.</a:t>
            </a:r>
          </a:p>
          <a:p>
            <a:pPr marL="0" indent="0">
              <a:buNone/>
            </a:pP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76758422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67FD1F1-E25A-4A30-8F8E-C55E59CFC5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3200" b="1" dirty="0"/>
              <a:t>Fixed expressions (uitdrukkingen)</a:t>
            </a:r>
            <a:endParaRPr lang="pl-PL" sz="3200" b="1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9E4E558-241A-49ED-8869-F9BFC8D7759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683027"/>
            <a:ext cx="8440162" cy="4358336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pl-PL" sz="2800" b="1" dirty="0"/>
              <a:t>Uitdrukkingen bestaan uit meerdere woorden.</a:t>
            </a:r>
          </a:p>
          <a:p>
            <a:pPr>
              <a:lnSpc>
                <a:spcPct val="150000"/>
              </a:lnSpc>
            </a:pPr>
            <a:r>
              <a:rPr lang="pl-PL" sz="2800" b="1" dirty="0"/>
              <a:t>Bepaal het kernwoord (het eerste betekenisvolle woord).</a:t>
            </a:r>
          </a:p>
          <a:p>
            <a:pPr marL="0" indent="0">
              <a:buNone/>
            </a:pP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52980180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67FD1F1-E25A-4A30-8F8E-C55E59CFC5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3200" b="1" dirty="0"/>
              <a:t>Fixed expressions (uitdrukkingen)</a:t>
            </a:r>
            <a:endParaRPr lang="pl-PL" sz="3200" b="1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9E4E558-241A-49ED-8869-F9BFC8D7759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683027"/>
            <a:ext cx="8440162" cy="4358336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pl-PL" sz="2800" b="1" dirty="0"/>
              <a:t>Uitdrukkingen bestaan uit meerdere woorden.</a:t>
            </a:r>
          </a:p>
          <a:p>
            <a:pPr>
              <a:lnSpc>
                <a:spcPct val="150000"/>
              </a:lnSpc>
            </a:pPr>
            <a:r>
              <a:rPr lang="pl-PL" sz="2800" b="1" dirty="0"/>
              <a:t>Bepaal het kernwoord (het eerste betekenisvolle woord).</a:t>
            </a:r>
          </a:p>
          <a:p>
            <a:pPr>
              <a:lnSpc>
                <a:spcPct val="150000"/>
              </a:lnSpc>
            </a:pPr>
            <a:r>
              <a:rPr lang="pl-PL" sz="2800" b="1" dirty="0"/>
              <a:t>Zoek het op in een woordenboek.</a:t>
            </a:r>
          </a:p>
          <a:p>
            <a:pPr marL="0" indent="0">
              <a:buNone/>
            </a:pP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1900001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67FD1F1-E25A-4A30-8F8E-C55E59CFC5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3200" b="1" dirty="0"/>
              <a:t>Fixed expressions (uitdrukkingen)</a:t>
            </a:r>
            <a:endParaRPr lang="pl-PL" sz="3200" b="1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9E4E558-241A-49ED-8869-F9BFC8D7759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683027"/>
            <a:ext cx="8440162" cy="4358336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pl-PL" sz="2800" b="1" dirty="0"/>
              <a:t>Uitdrukkingen bestaan uit meerdere woorden.</a:t>
            </a:r>
          </a:p>
          <a:p>
            <a:pPr>
              <a:lnSpc>
                <a:spcPct val="150000"/>
              </a:lnSpc>
            </a:pPr>
            <a:r>
              <a:rPr lang="pl-PL" sz="2800" b="1" dirty="0"/>
              <a:t>Bepaal het kernwoord (het eerste betekenisvolle woord).</a:t>
            </a:r>
          </a:p>
          <a:p>
            <a:pPr>
              <a:lnSpc>
                <a:spcPct val="150000"/>
              </a:lnSpc>
            </a:pPr>
            <a:r>
              <a:rPr lang="pl-PL" sz="2800" b="1" dirty="0"/>
              <a:t>Zoek het op in een woordenboek.</a:t>
            </a:r>
          </a:p>
          <a:p>
            <a:pPr>
              <a:lnSpc>
                <a:spcPct val="150000"/>
              </a:lnSpc>
            </a:pPr>
            <a:r>
              <a:rPr lang="pl-PL" sz="2800" b="1" dirty="0"/>
              <a:t>Vind de uitdrukking.</a:t>
            </a:r>
          </a:p>
          <a:p>
            <a:pPr marL="0" indent="0">
              <a:buNone/>
            </a:pP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43706790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67FD1F1-E25A-4A30-8F8E-C55E59CFC5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3200" b="1" dirty="0"/>
              <a:t>Fixed expressions (uitdrukkingen)</a:t>
            </a:r>
            <a:endParaRPr lang="pl-PL" sz="3200" b="1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9E4E558-241A-49ED-8869-F9BFC8D7759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683027"/>
            <a:ext cx="8440162" cy="4358336"/>
          </a:xfrm>
        </p:spPr>
        <p:txBody>
          <a:bodyPr>
            <a:normAutofit fontScale="92500" lnSpcReduction="20000"/>
          </a:bodyPr>
          <a:lstStyle/>
          <a:p>
            <a:pPr>
              <a:lnSpc>
                <a:spcPct val="150000"/>
              </a:lnSpc>
            </a:pPr>
            <a:r>
              <a:rPr lang="pl-PL" sz="2800" b="1" dirty="0"/>
              <a:t>Uitdrukkingen bestaan uit meerdere woorden.</a:t>
            </a:r>
          </a:p>
          <a:p>
            <a:pPr>
              <a:lnSpc>
                <a:spcPct val="150000"/>
              </a:lnSpc>
            </a:pPr>
            <a:r>
              <a:rPr lang="pl-PL" sz="2800" b="1" dirty="0"/>
              <a:t>Bepaal het kernwoord (het eerste betekenisvolle woord).</a:t>
            </a:r>
          </a:p>
          <a:p>
            <a:pPr>
              <a:lnSpc>
                <a:spcPct val="150000"/>
              </a:lnSpc>
            </a:pPr>
            <a:r>
              <a:rPr lang="pl-PL" sz="2800" b="1" dirty="0"/>
              <a:t>Zoek het op in een woordenboek.</a:t>
            </a:r>
          </a:p>
          <a:p>
            <a:pPr>
              <a:lnSpc>
                <a:spcPct val="150000"/>
              </a:lnSpc>
            </a:pPr>
            <a:r>
              <a:rPr lang="pl-PL" sz="2800" b="1" dirty="0"/>
              <a:t>Vind de uitdrukking.</a:t>
            </a:r>
          </a:p>
          <a:p>
            <a:pPr>
              <a:lnSpc>
                <a:spcPct val="150000"/>
              </a:lnSpc>
            </a:pPr>
            <a:r>
              <a:rPr lang="pl-PL" sz="2800" b="1" dirty="0"/>
              <a:t>Niet gevonden? </a:t>
            </a:r>
            <a:r>
              <a:rPr lang="pl-PL" sz="2800" b="1" dirty="0">
                <a:sym typeface="Wingdings" panose="05000000000000000000" pitchFamily="2" charset="2"/>
              </a:rPr>
              <a:t> </a:t>
            </a:r>
            <a:r>
              <a:rPr lang="pl-PL" sz="2800" b="1" dirty="0"/>
              <a:t>Kies het eerste volgende kernwoord.</a:t>
            </a:r>
          </a:p>
          <a:p>
            <a:pPr marL="0" indent="0">
              <a:buNone/>
            </a:pP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75650953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F08FBBC-5419-4627-97F3-7993A8D085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2800" b="1" dirty="0"/>
              <a:t>Multiple choice questions (meerkeuze vragen)</a:t>
            </a:r>
            <a:endParaRPr lang="pl-PL" sz="2800" b="1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04C7C4C-B71F-44AC-BCF3-43FACD61347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457739"/>
            <a:ext cx="8596668" cy="4583623"/>
          </a:xfrm>
        </p:spPr>
        <p:txBody>
          <a:bodyPr>
            <a:normAutofit/>
          </a:bodyPr>
          <a:lstStyle/>
          <a:p>
            <a:r>
              <a:rPr lang="nl-NL" sz="2400" b="1" dirty="0"/>
              <a:t>Lees de vraag</a:t>
            </a:r>
            <a:r>
              <a:rPr lang="pl-PL" sz="2400" b="1" dirty="0"/>
              <a:t>.</a:t>
            </a:r>
            <a:endParaRPr lang="nl-NL" sz="2400" b="1" dirty="0"/>
          </a:p>
        </p:txBody>
      </p:sp>
    </p:spTree>
    <p:extLst>
      <p:ext uri="{BB962C8B-B14F-4D97-AF65-F5344CB8AC3E}">
        <p14:creationId xmlns:p14="http://schemas.microsoft.com/office/powerpoint/2010/main" val="257157850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F08FBBC-5419-4627-97F3-7993A8D085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2800" b="1" dirty="0"/>
              <a:t>Multiple choice questions (meerkeuze vragen)</a:t>
            </a:r>
            <a:endParaRPr lang="pl-PL" sz="2800" b="1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04C7C4C-B71F-44AC-BCF3-43FACD61347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457739"/>
            <a:ext cx="8596668" cy="4583623"/>
          </a:xfrm>
        </p:spPr>
        <p:txBody>
          <a:bodyPr>
            <a:normAutofit/>
          </a:bodyPr>
          <a:lstStyle/>
          <a:p>
            <a:r>
              <a:rPr lang="nl-NL" sz="2400" b="1" dirty="0"/>
              <a:t>Lees de vraag</a:t>
            </a:r>
            <a:r>
              <a:rPr lang="pl-PL" sz="2400" b="1" dirty="0"/>
              <a:t>.</a:t>
            </a:r>
            <a:endParaRPr lang="nl-NL" sz="2400" b="1" dirty="0"/>
          </a:p>
          <a:p>
            <a:r>
              <a:rPr lang="nl-NL" sz="2400" b="1" dirty="0"/>
              <a:t>Controleer de </a:t>
            </a:r>
            <a:r>
              <a:rPr lang="pl-PL" sz="2400" b="1" dirty="0"/>
              <a:t>kern</a:t>
            </a:r>
            <a:r>
              <a:rPr lang="nl-NL" sz="2400" b="1" dirty="0"/>
              <a:t>woorden</a:t>
            </a:r>
            <a:r>
              <a:rPr lang="pl-PL" sz="2400" b="1" dirty="0"/>
              <a:t>.</a:t>
            </a:r>
            <a:endParaRPr lang="nl-NL" sz="2400" b="1" dirty="0"/>
          </a:p>
        </p:txBody>
      </p:sp>
    </p:spTree>
    <p:extLst>
      <p:ext uri="{BB962C8B-B14F-4D97-AF65-F5344CB8AC3E}">
        <p14:creationId xmlns:p14="http://schemas.microsoft.com/office/powerpoint/2010/main" val="123594494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F08FBBC-5419-4627-97F3-7993A8D085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2800" b="1" dirty="0"/>
              <a:t>Multiple choice questions (meerkeuze vragen)</a:t>
            </a:r>
            <a:endParaRPr lang="pl-PL" sz="2800" b="1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04C7C4C-B71F-44AC-BCF3-43FACD61347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457739"/>
            <a:ext cx="8596668" cy="4583623"/>
          </a:xfrm>
        </p:spPr>
        <p:txBody>
          <a:bodyPr>
            <a:normAutofit/>
          </a:bodyPr>
          <a:lstStyle/>
          <a:p>
            <a:r>
              <a:rPr lang="nl-NL" sz="2400" b="1" dirty="0"/>
              <a:t>Lees de vraag</a:t>
            </a:r>
            <a:r>
              <a:rPr lang="pl-PL" sz="2400" b="1" dirty="0"/>
              <a:t>.</a:t>
            </a:r>
            <a:endParaRPr lang="nl-NL" sz="2400" b="1" dirty="0"/>
          </a:p>
          <a:p>
            <a:r>
              <a:rPr lang="nl-NL" sz="2400" b="1" dirty="0"/>
              <a:t>Controleer de </a:t>
            </a:r>
            <a:r>
              <a:rPr lang="pl-PL" sz="2400" b="1" dirty="0"/>
              <a:t>kern</a:t>
            </a:r>
            <a:r>
              <a:rPr lang="nl-NL" sz="2400" b="1" dirty="0"/>
              <a:t>woorden</a:t>
            </a:r>
            <a:r>
              <a:rPr lang="pl-PL" sz="2400" b="1" dirty="0"/>
              <a:t>.</a:t>
            </a:r>
            <a:endParaRPr lang="nl-NL" sz="2400" b="1" dirty="0"/>
          </a:p>
          <a:p>
            <a:r>
              <a:rPr lang="nl-NL" sz="2400" b="1" dirty="0"/>
              <a:t>Zoek een antwoord op (in langere teksten kijk naar topic sentences)</a:t>
            </a:r>
            <a:r>
              <a:rPr lang="pl-PL" sz="2400" b="1" dirty="0"/>
              <a:t>.</a:t>
            </a:r>
            <a:endParaRPr lang="nl-NL" sz="2400" b="1" dirty="0"/>
          </a:p>
        </p:txBody>
      </p:sp>
    </p:spTree>
    <p:extLst>
      <p:ext uri="{BB962C8B-B14F-4D97-AF65-F5344CB8AC3E}">
        <p14:creationId xmlns:p14="http://schemas.microsoft.com/office/powerpoint/2010/main" val="334513033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F08FBBC-5419-4627-97F3-7993A8D085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2800" b="1" dirty="0"/>
              <a:t>Multiple choice questions (meerkeuze vragen)</a:t>
            </a:r>
            <a:endParaRPr lang="pl-PL" sz="2800" b="1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04C7C4C-B71F-44AC-BCF3-43FACD61347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457739"/>
            <a:ext cx="8596668" cy="4583623"/>
          </a:xfrm>
        </p:spPr>
        <p:txBody>
          <a:bodyPr>
            <a:normAutofit/>
          </a:bodyPr>
          <a:lstStyle/>
          <a:p>
            <a:r>
              <a:rPr lang="nl-NL" sz="2400" b="1" dirty="0"/>
              <a:t>Lees de vraag</a:t>
            </a:r>
            <a:r>
              <a:rPr lang="pl-PL" sz="2400" b="1" dirty="0"/>
              <a:t>.</a:t>
            </a:r>
            <a:endParaRPr lang="nl-NL" sz="2400" b="1" dirty="0"/>
          </a:p>
          <a:p>
            <a:r>
              <a:rPr lang="nl-NL" sz="2400" b="1" dirty="0"/>
              <a:t>Controleer de </a:t>
            </a:r>
            <a:r>
              <a:rPr lang="pl-PL" sz="2400" b="1" dirty="0"/>
              <a:t>kern</a:t>
            </a:r>
            <a:r>
              <a:rPr lang="nl-NL" sz="2400" b="1" dirty="0"/>
              <a:t>woorden</a:t>
            </a:r>
            <a:r>
              <a:rPr lang="pl-PL" sz="2400" b="1" dirty="0"/>
              <a:t>.</a:t>
            </a:r>
            <a:endParaRPr lang="nl-NL" sz="2400" b="1" dirty="0"/>
          </a:p>
          <a:p>
            <a:r>
              <a:rPr lang="nl-NL" sz="2400" b="1" dirty="0"/>
              <a:t>Zoek een antwoord op (in langere teksten kijk naar topic sentences)</a:t>
            </a:r>
            <a:r>
              <a:rPr lang="pl-PL" sz="2400" b="1" dirty="0"/>
              <a:t>.</a:t>
            </a:r>
            <a:endParaRPr lang="nl-NL" sz="2400" b="1" dirty="0"/>
          </a:p>
          <a:p>
            <a:r>
              <a:rPr lang="nl-NL" sz="2400" b="1" dirty="0"/>
              <a:t>Kies het beste antwoord</a:t>
            </a:r>
            <a:r>
              <a:rPr lang="pl-PL" sz="2400" b="1" dirty="0"/>
              <a:t>.</a:t>
            </a:r>
            <a:endParaRPr lang="nl-NL" sz="2400" b="1" dirty="0"/>
          </a:p>
        </p:txBody>
      </p:sp>
    </p:spTree>
    <p:extLst>
      <p:ext uri="{BB962C8B-B14F-4D97-AF65-F5344CB8AC3E}">
        <p14:creationId xmlns:p14="http://schemas.microsoft.com/office/powerpoint/2010/main" val="360705471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F08FBBC-5419-4627-97F3-7993A8D085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2800" b="1" dirty="0"/>
              <a:t>Multiple choice questions (meerkeuze vragen)</a:t>
            </a:r>
            <a:endParaRPr lang="pl-PL" sz="2800" b="1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04C7C4C-B71F-44AC-BCF3-43FACD61347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457739"/>
            <a:ext cx="8596668" cy="4583623"/>
          </a:xfrm>
        </p:spPr>
        <p:txBody>
          <a:bodyPr>
            <a:normAutofit/>
          </a:bodyPr>
          <a:lstStyle/>
          <a:p>
            <a:r>
              <a:rPr lang="nl-NL" sz="2400" b="1" dirty="0"/>
              <a:t>Lees de vraag</a:t>
            </a:r>
            <a:r>
              <a:rPr lang="pl-PL" sz="2400" b="1" dirty="0"/>
              <a:t>.</a:t>
            </a:r>
            <a:endParaRPr lang="nl-NL" sz="2400" b="1" dirty="0"/>
          </a:p>
          <a:p>
            <a:r>
              <a:rPr lang="nl-NL" sz="2400" b="1" dirty="0"/>
              <a:t>Controleer de </a:t>
            </a:r>
            <a:r>
              <a:rPr lang="pl-PL" sz="2400" b="1" dirty="0"/>
              <a:t>kern</a:t>
            </a:r>
            <a:r>
              <a:rPr lang="nl-NL" sz="2400" b="1" dirty="0"/>
              <a:t>woorden</a:t>
            </a:r>
            <a:r>
              <a:rPr lang="pl-PL" sz="2400" b="1" dirty="0"/>
              <a:t>.</a:t>
            </a:r>
            <a:endParaRPr lang="nl-NL" sz="2400" b="1" dirty="0"/>
          </a:p>
          <a:p>
            <a:r>
              <a:rPr lang="nl-NL" sz="2400" b="1" dirty="0"/>
              <a:t>Zoek een antwoord op (in langere teksten kijk naar topic sentences)</a:t>
            </a:r>
            <a:r>
              <a:rPr lang="pl-PL" sz="2400" b="1" dirty="0"/>
              <a:t>.</a:t>
            </a:r>
            <a:endParaRPr lang="nl-NL" sz="2400" b="1" dirty="0"/>
          </a:p>
          <a:p>
            <a:r>
              <a:rPr lang="nl-NL" sz="2400" b="1" dirty="0"/>
              <a:t>Kies het beste antwoord</a:t>
            </a:r>
            <a:r>
              <a:rPr lang="pl-PL" sz="2400" b="1" dirty="0"/>
              <a:t>.</a:t>
            </a:r>
            <a:endParaRPr lang="nl-NL" sz="2400" b="1" dirty="0"/>
          </a:p>
          <a:p>
            <a:r>
              <a:rPr lang="nl-NL" sz="2400" b="1" dirty="0"/>
              <a:t>Streep de antwoorden weg die fout zijn (of als je de informatie niet kan vinden)</a:t>
            </a:r>
            <a:r>
              <a:rPr lang="pl-PL" sz="2400" b="1" dirty="0"/>
              <a:t>.</a:t>
            </a:r>
            <a:endParaRPr lang="nl-NL" sz="2400" b="1" dirty="0"/>
          </a:p>
        </p:txBody>
      </p:sp>
    </p:spTree>
    <p:extLst>
      <p:ext uri="{BB962C8B-B14F-4D97-AF65-F5344CB8AC3E}">
        <p14:creationId xmlns:p14="http://schemas.microsoft.com/office/powerpoint/2010/main" val="11949883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C6B2DE3-1698-46F6-828E-44C7D0DB55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08382" y="609600"/>
            <a:ext cx="8465619" cy="887896"/>
          </a:xfrm>
        </p:spPr>
        <p:txBody>
          <a:bodyPr>
            <a:normAutofit/>
          </a:bodyPr>
          <a:lstStyle/>
          <a:p>
            <a:pPr algn="ctr"/>
            <a:r>
              <a:rPr lang="nl-NL" sz="3200" b="1" dirty="0"/>
              <a:t>Meaning of words (Betekenis van woorden)</a:t>
            </a:r>
            <a:endParaRPr lang="pl-PL" sz="3200" b="1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E2E184A-C5B2-494A-B71F-2FBB18F4FEB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08382" y="1364975"/>
            <a:ext cx="8465619" cy="5274364"/>
          </a:xfrm>
        </p:spPr>
        <p:txBody>
          <a:bodyPr>
            <a:normAutofit/>
          </a:bodyPr>
          <a:lstStyle/>
          <a:p>
            <a:pPr>
              <a:lnSpc>
                <a:spcPct val="120000"/>
              </a:lnSpc>
            </a:pPr>
            <a:r>
              <a:rPr lang="nl-NL" sz="2400" b="1" dirty="0"/>
              <a:t>Ga door met lezen</a:t>
            </a:r>
            <a:r>
              <a:rPr lang="pl-PL" sz="2400" b="1" dirty="0"/>
              <a:t> - </a:t>
            </a:r>
            <a:r>
              <a:rPr lang="nl-NL" sz="2400" b="1" dirty="0"/>
              <a:t>kun je de context begrijpen</a:t>
            </a:r>
            <a:r>
              <a:rPr lang="pl-PL" sz="2400" b="1" dirty="0"/>
              <a:t>?</a:t>
            </a:r>
            <a:endParaRPr lang="nl-NL" sz="2400" b="1" dirty="0"/>
          </a:p>
          <a:p>
            <a:pPr marL="0" indent="0">
              <a:buNone/>
            </a:pPr>
            <a:endParaRPr lang="nl-NL" dirty="0"/>
          </a:p>
          <a:p>
            <a:endParaRPr lang="nl-NL" dirty="0"/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289528062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F08FBBC-5419-4627-97F3-7993A8D085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2800" b="1" dirty="0"/>
              <a:t>Multiple choice questions (meerkeuze vragen)</a:t>
            </a:r>
            <a:endParaRPr lang="pl-PL" sz="2800" b="1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04C7C4C-B71F-44AC-BCF3-43FACD61347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457739"/>
            <a:ext cx="8596668" cy="4583623"/>
          </a:xfrm>
        </p:spPr>
        <p:txBody>
          <a:bodyPr>
            <a:normAutofit/>
          </a:bodyPr>
          <a:lstStyle/>
          <a:p>
            <a:r>
              <a:rPr lang="nl-NL" sz="2400" b="1" dirty="0"/>
              <a:t>Lees de vraag</a:t>
            </a:r>
            <a:r>
              <a:rPr lang="pl-PL" sz="2400" b="1" dirty="0"/>
              <a:t>.</a:t>
            </a:r>
            <a:endParaRPr lang="nl-NL" sz="2400" b="1" dirty="0"/>
          </a:p>
          <a:p>
            <a:r>
              <a:rPr lang="nl-NL" sz="2400" b="1" dirty="0"/>
              <a:t>Controleer de </a:t>
            </a:r>
            <a:r>
              <a:rPr lang="pl-PL" sz="2400" b="1" dirty="0"/>
              <a:t>kern</a:t>
            </a:r>
            <a:r>
              <a:rPr lang="nl-NL" sz="2400" b="1" dirty="0"/>
              <a:t>woorden</a:t>
            </a:r>
            <a:r>
              <a:rPr lang="pl-PL" sz="2400" b="1" dirty="0"/>
              <a:t>.</a:t>
            </a:r>
            <a:endParaRPr lang="nl-NL" sz="2400" b="1" dirty="0"/>
          </a:p>
          <a:p>
            <a:r>
              <a:rPr lang="nl-NL" sz="2400" b="1" dirty="0"/>
              <a:t>Zoek een antwoord op (in langere teksten kijk naar topic sentences)</a:t>
            </a:r>
            <a:r>
              <a:rPr lang="pl-PL" sz="2400" b="1" dirty="0"/>
              <a:t>.</a:t>
            </a:r>
            <a:endParaRPr lang="nl-NL" sz="2400" b="1" dirty="0"/>
          </a:p>
          <a:p>
            <a:r>
              <a:rPr lang="nl-NL" sz="2400" b="1" dirty="0"/>
              <a:t>Kies het beste antwoord</a:t>
            </a:r>
            <a:r>
              <a:rPr lang="pl-PL" sz="2400" b="1" dirty="0"/>
              <a:t>.</a:t>
            </a:r>
            <a:endParaRPr lang="nl-NL" sz="2400" b="1" dirty="0"/>
          </a:p>
          <a:p>
            <a:r>
              <a:rPr lang="nl-NL" sz="2400" b="1" dirty="0"/>
              <a:t>Streep de antwoorden weg die fout zijn (of als je de informatie niet kan vinden)</a:t>
            </a:r>
            <a:r>
              <a:rPr lang="pl-PL" sz="2400" b="1" dirty="0"/>
              <a:t>.</a:t>
            </a:r>
            <a:endParaRPr lang="nl-NL" sz="2400" b="1" dirty="0"/>
          </a:p>
          <a:p>
            <a:r>
              <a:rPr lang="nl-NL" sz="2400" b="1" dirty="0"/>
              <a:t>Soms moet je beoordelen of interpreteren</a:t>
            </a:r>
            <a:r>
              <a:rPr lang="pl-PL" sz="2400" b="1" dirty="0"/>
              <a:t>.</a:t>
            </a:r>
            <a:endParaRPr lang="nl-NL" sz="2400" b="1" dirty="0"/>
          </a:p>
        </p:txBody>
      </p:sp>
    </p:spTree>
    <p:extLst>
      <p:ext uri="{BB962C8B-B14F-4D97-AF65-F5344CB8AC3E}">
        <p14:creationId xmlns:p14="http://schemas.microsoft.com/office/powerpoint/2010/main" val="244017269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F08FBBC-5419-4627-97F3-7993A8D085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2800" b="1" dirty="0"/>
              <a:t>Multiple choice questions (meerkeuze vragen)</a:t>
            </a:r>
            <a:endParaRPr lang="pl-PL" sz="2800" b="1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04C7C4C-B71F-44AC-BCF3-43FACD61347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457739"/>
            <a:ext cx="8596668" cy="4583623"/>
          </a:xfrm>
        </p:spPr>
        <p:txBody>
          <a:bodyPr>
            <a:normAutofit/>
          </a:bodyPr>
          <a:lstStyle/>
          <a:p>
            <a:r>
              <a:rPr lang="nl-NL" sz="2400" b="1" dirty="0"/>
              <a:t>Lees de vraag</a:t>
            </a:r>
            <a:r>
              <a:rPr lang="pl-PL" sz="2400" b="1" dirty="0"/>
              <a:t>.</a:t>
            </a:r>
            <a:endParaRPr lang="nl-NL" sz="2400" b="1" dirty="0"/>
          </a:p>
          <a:p>
            <a:r>
              <a:rPr lang="nl-NL" sz="2400" b="1" dirty="0"/>
              <a:t>Controleer de </a:t>
            </a:r>
            <a:r>
              <a:rPr lang="pl-PL" sz="2400" b="1" dirty="0"/>
              <a:t>kern</a:t>
            </a:r>
            <a:r>
              <a:rPr lang="nl-NL" sz="2400" b="1" dirty="0"/>
              <a:t>woorden</a:t>
            </a:r>
            <a:r>
              <a:rPr lang="pl-PL" sz="2400" b="1" dirty="0"/>
              <a:t>.</a:t>
            </a:r>
            <a:endParaRPr lang="nl-NL" sz="2400" b="1" dirty="0"/>
          </a:p>
          <a:p>
            <a:r>
              <a:rPr lang="nl-NL" sz="2400" b="1" dirty="0"/>
              <a:t>Zoek een antwoord op (in langere teksten kijk naar topic sentences)</a:t>
            </a:r>
            <a:r>
              <a:rPr lang="pl-PL" sz="2400" b="1" dirty="0"/>
              <a:t>.</a:t>
            </a:r>
            <a:endParaRPr lang="nl-NL" sz="2400" b="1" dirty="0"/>
          </a:p>
          <a:p>
            <a:r>
              <a:rPr lang="nl-NL" sz="2400" b="1" dirty="0"/>
              <a:t>Kies het beste antwoord</a:t>
            </a:r>
            <a:r>
              <a:rPr lang="pl-PL" sz="2400" b="1" dirty="0"/>
              <a:t>.</a:t>
            </a:r>
            <a:endParaRPr lang="nl-NL" sz="2400" b="1" dirty="0"/>
          </a:p>
          <a:p>
            <a:r>
              <a:rPr lang="nl-NL" sz="2400" b="1" dirty="0"/>
              <a:t>Streep de antwoorden weg die fout zijn (of als je de informatie niet kan vinden)</a:t>
            </a:r>
            <a:r>
              <a:rPr lang="pl-PL" sz="2400" b="1" dirty="0"/>
              <a:t>.</a:t>
            </a:r>
            <a:endParaRPr lang="nl-NL" sz="2400" b="1" dirty="0"/>
          </a:p>
          <a:p>
            <a:r>
              <a:rPr lang="nl-NL" sz="2400" b="1" dirty="0"/>
              <a:t>Soms moet je beoordelen of interpreteren</a:t>
            </a:r>
            <a:r>
              <a:rPr lang="pl-PL" sz="2400" b="1" dirty="0"/>
              <a:t>.</a:t>
            </a:r>
            <a:endParaRPr lang="nl-NL" sz="2400" b="1" dirty="0"/>
          </a:p>
          <a:p>
            <a:r>
              <a:rPr lang="nl-NL" sz="2400" b="1" dirty="0"/>
              <a:t>Let op woorden zoals: </a:t>
            </a:r>
            <a:r>
              <a:rPr lang="nl-NL" sz="2400" b="1" i="1" dirty="0"/>
              <a:t>some people/most people, is/isn’t, according to</a:t>
            </a:r>
            <a:r>
              <a:rPr lang="pl-PL" sz="2400" b="1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33974656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64AE3C1-20B3-4DDD-A954-9A4BAC2492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Open questions (Open vragen)</a:t>
            </a:r>
            <a:endParaRPr lang="pl-PL" dirty="0"/>
          </a:p>
        </p:txBody>
      </p:sp>
      <p:pic>
        <p:nvPicPr>
          <p:cNvPr id="4" name="Tijdelijke aanduiding voor inhoud 3">
            <a:extLst>
              <a:ext uri="{FF2B5EF4-FFF2-40B4-BE49-F238E27FC236}">
                <a16:creationId xmlns:a16="http://schemas.microsoft.com/office/drawing/2014/main" id="{80A0E184-116D-4E3E-841B-604E86A0F12C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639916" y="2799470"/>
            <a:ext cx="8771985" cy="25743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0595925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594EFEB-8534-4CDC-AE91-32E280C2853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An article (Een artikel)</a:t>
            </a:r>
            <a:endParaRPr lang="pl-PL" dirty="0"/>
          </a:p>
        </p:txBody>
      </p:sp>
      <p:pic>
        <p:nvPicPr>
          <p:cNvPr id="5" name="Tijdelijke aanduiding voor inhoud 4">
            <a:extLst>
              <a:ext uri="{FF2B5EF4-FFF2-40B4-BE49-F238E27FC236}">
                <a16:creationId xmlns:a16="http://schemas.microsoft.com/office/drawing/2014/main" id="{924428F8-2758-4354-B7C3-0CF4C5B4FBC5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421736" y="2716697"/>
            <a:ext cx="9034047" cy="193706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3761964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4E45C76-15FA-45DF-963A-6CC51E217C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3200" b="1" dirty="0"/>
              <a:t>Meaning of words (Betekenis van woorden)</a:t>
            </a:r>
            <a:endParaRPr lang="pl-PL" sz="3200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2538C2D-3965-404B-8FAF-0B99996AB4A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563757"/>
            <a:ext cx="8596668" cy="4477605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nl-NL" sz="2400" b="1" dirty="0"/>
              <a:t>Ga door met lezen</a:t>
            </a:r>
            <a:r>
              <a:rPr lang="pl-PL" sz="2400" b="1" dirty="0"/>
              <a:t> - </a:t>
            </a:r>
            <a:r>
              <a:rPr lang="nl-NL" sz="2400" b="1" dirty="0"/>
              <a:t>kun je de context begrijpen</a:t>
            </a:r>
            <a:r>
              <a:rPr lang="pl-PL" sz="2400" b="1" dirty="0"/>
              <a:t>?</a:t>
            </a:r>
            <a:endParaRPr lang="nl-NL" sz="2400" b="1" dirty="0"/>
          </a:p>
          <a:p>
            <a:pPr>
              <a:lnSpc>
                <a:spcPct val="150000"/>
              </a:lnSpc>
            </a:pPr>
            <a:r>
              <a:rPr lang="pl-PL" sz="2400" b="1" dirty="0"/>
              <a:t>Wordt </a:t>
            </a:r>
            <a:r>
              <a:rPr lang="nl-NL" sz="2400" b="1" dirty="0"/>
              <a:t>het woord verderop in de tekst uitgelegd</a:t>
            </a:r>
            <a:r>
              <a:rPr lang="pl-PL" sz="2400" b="1" dirty="0"/>
              <a:t>?</a:t>
            </a:r>
            <a:endParaRPr lang="nl-NL" sz="2400" b="1" dirty="0"/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3412646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0AA767C-0CB2-4AC2-85BC-900744CEE5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3200" b="1" dirty="0"/>
              <a:t>Meaning of words (Betekenis van woorden)</a:t>
            </a:r>
            <a:endParaRPr lang="pl-PL" sz="3200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D7CFE4B-197A-40C1-90F9-C37144E325A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510749"/>
            <a:ext cx="8596668" cy="4530614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nl-NL" sz="2400" b="1" dirty="0"/>
              <a:t>Ga door met lezen</a:t>
            </a:r>
            <a:r>
              <a:rPr lang="pl-PL" sz="2400" b="1" dirty="0"/>
              <a:t> - </a:t>
            </a:r>
            <a:r>
              <a:rPr lang="nl-NL" sz="2400" b="1" dirty="0"/>
              <a:t>kun je de context begrijpen</a:t>
            </a:r>
            <a:r>
              <a:rPr lang="pl-PL" sz="2400" b="1" dirty="0"/>
              <a:t>?</a:t>
            </a:r>
            <a:endParaRPr lang="nl-NL" sz="2400" b="1" dirty="0"/>
          </a:p>
          <a:p>
            <a:pPr>
              <a:lnSpc>
                <a:spcPct val="150000"/>
              </a:lnSpc>
            </a:pPr>
            <a:r>
              <a:rPr lang="pl-PL" sz="2400" b="1" dirty="0"/>
              <a:t>Wordt </a:t>
            </a:r>
            <a:r>
              <a:rPr lang="nl-NL" sz="2400" b="1" dirty="0"/>
              <a:t>het woord verderop in de tekst uitgelegd</a:t>
            </a:r>
            <a:r>
              <a:rPr lang="pl-PL" sz="2400" b="1" dirty="0"/>
              <a:t>?</a:t>
            </a:r>
            <a:endParaRPr lang="nl-NL" sz="2400" b="1" dirty="0"/>
          </a:p>
          <a:p>
            <a:pPr>
              <a:lnSpc>
                <a:spcPct val="150000"/>
              </a:lnSpc>
            </a:pPr>
            <a:r>
              <a:rPr lang="pl-PL" sz="2400" b="1" dirty="0"/>
              <a:t>Zijn er </a:t>
            </a:r>
            <a:r>
              <a:rPr lang="nl-NL" sz="2400" b="1" dirty="0"/>
              <a:t>illustraties</a:t>
            </a:r>
            <a:r>
              <a:rPr lang="pl-PL" sz="2400" b="1" dirty="0"/>
              <a:t>?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21065188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85B6F42-46F7-488B-8265-BFEB1D18DB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3200" b="1" dirty="0"/>
              <a:t>Meaning of words (Betekenis van woorden)</a:t>
            </a:r>
            <a:endParaRPr lang="pl-PL" sz="3200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82665E8-91E2-468C-95B2-BDEF3A46632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81878" y="1470991"/>
            <a:ext cx="8492124" cy="4570371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nl-NL" sz="2400" b="1" dirty="0"/>
              <a:t>Ga door met lezen</a:t>
            </a:r>
            <a:r>
              <a:rPr lang="pl-PL" sz="2400" b="1" dirty="0"/>
              <a:t> - </a:t>
            </a:r>
            <a:r>
              <a:rPr lang="nl-NL" sz="2400" b="1" dirty="0"/>
              <a:t>kun je de context begrijpen</a:t>
            </a:r>
            <a:r>
              <a:rPr lang="pl-PL" sz="2400" b="1" dirty="0"/>
              <a:t>?</a:t>
            </a:r>
            <a:endParaRPr lang="nl-NL" sz="2400" b="1" dirty="0"/>
          </a:p>
          <a:p>
            <a:pPr>
              <a:lnSpc>
                <a:spcPct val="150000"/>
              </a:lnSpc>
            </a:pPr>
            <a:r>
              <a:rPr lang="pl-PL" sz="2400" b="1" dirty="0"/>
              <a:t>Wordt </a:t>
            </a:r>
            <a:r>
              <a:rPr lang="nl-NL" sz="2400" b="1" dirty="0"/>
              <a:t>het woord verderop in de tekst uitgelegd</a:t>
            </a:r>
            <a:r>
              <a:rPr lang="pl-PL" sz="2400" b="1" dirty="0"/>
              <a:t>?</a:t>
            </a:r>
            <a:endParaRPr lang="nl-NL" sz="2400" b="1" dirty="0"/>
          </a:p>
          <a:p>
            <a:pPr>
              <a:lnSpc>
                <a:spcPct val="150000"/>
              </a:lnSpc>
            </a:pPr>
            <a:r>
              <a:rPr lang="pl-PL" sz="2400" b="1" dirty="0"/>
              <a:t>Zijn er </a:t>
            </a:r>
            <a:r>
              <a:rPr lang="nl-NL" sz="2400" b="1" dirty="0"/>
              <a:t>illustraties</a:t>
            </a:r>
            <a:r>
              <a:rPr lang="pl-PL" sz="2400" b="1" dirty="0"/>
              <a:t>?</a:t>
            </a:r>
          </a:p>
          <a:p>
            <a:pPr>
              <a:lnSpc>
                <a:spcPct val="150000"/>
              </a:lnSpc>
            </a:pPr>
            <a:r>
              <a:rPr lang="nl-NL" sz="2400" b="1" dirty="0"/>
              <a:t>Wat voor soort woord is het (een zelfstanding naamwoord, een werkwoord)?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9208690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465514D-78FB-447F-B254-C592718A08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3200" b="1" dirty="0"/>
              <a:t>Meaning of words (Betekenis van woorden)</a:t>
            </a:r>
            <a:endParaRPr lang="pl-PL" sz="3200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50C6D87-4884-4442-AF34-675F6092B94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81878" y="1484243"/>
            <a:ext cx="8492124" cy="4557119"/>
          </a:xfrm>
        </p:spPr>
        <p:txBody>
          <a:bodyPr>
            <a:normAutofit/>
          </a:bodyPr>
          <a:lstStyle/>
          <a:p>
            <a:pPr>
              <a:lnSpc>
                <a:spcPct val="120000"/>
              </a:lnSpc>
            </a:pPr>
            <a:r>
              <a:rPr lang="nl-NL" sz="2400" b="1" dirty="0"/>
              <a:t>Ga door met lezen</a:t>
            </a:r>
            <a:r>
              <a:rPr lang="pl-PL" sz="2400" b="1" dirty="0"/>
              <a:t> - </a:t>
            </a:r>
            <a:r>
              <a:rPr lang="nl-NL" sz="2400" b="1" dirty="0"/>
              <a:t>kun je de context begrijpen</a:t>
            </a:r>
            <a:r>
              <a:rPr lang="pl-PL" sz="2400" b="1" dirty="0"/>
              <a:t>?</a:t>
            </a:r>
            <a:endParaRPr lang="nl-NL" sz="2400" b="1" dirty="0"/>
          </a:p>
          <a:p>
            <a:pPr>
              <a:lnSpc>
                <a:spcPct val="120000"/>
              </a:lnSpc>
            </a:pPr>
            <a:r>
              <a:rPr lang="pl-PL" sz="2400" b="1" dirty="0"/>
              <a:t>Wordt </a:t>
            </a:r>
            <a:r>
              <a:rPr lang="nl-NL" sz="2400" b="1" dirty="0"/>
              <a:t>het woord verderop in de tekst uitgelegd</a:t>
            </a:r>
            <a:r>
              <a:rPr lang="pl-PL" sz="2400" b="1" dirty="0"/>
              <a:t>?</a:t>
            </a:r>
            <a:endParaRPr lang="nl-NL" sz="2400" b="1" dirty="0"/>
          </a:p>
          <a:p>
            <a:pPr>
              <a:lnSpc>
                <a:spcPct val="120000"/>
              </a:lnSpc>
            </a:pPr>
            <a:r>
              <a:rPr lang="pl-PL" sz="2400" b="1" dirty="0"/>
              <a:t>Zijn er </a:t>
            </a:r>
            <a:r>
              <a:rPr lang="nl-NL" sz="2400" b="1" dirty="0"/>
              <a:t>illustraties</a:t>
            </a:r>
            <a:r>
              <a:rPr lang="pl-PL" sz="2400" b="1" dirty="0"/>
              <a:t>?</a:t>
            </a:r>
          </a:p>
          <a:p>
            <a:pPr>
              <a:lnSpc>
                <a:spcPct val="120000"/>
              </a:lnSpc>
            </a:pPr>
            <a:r>
              <a:rPr lang="nl-NL" sz="2400" b="1" dirty="0"/>
              <a:t>Wat voor soort woord is het (een zelfstanding naamwoord, een werkwoord)?</a:t>
            </a:r>
          </a:p>
          <a:p>
            <a:pPr>
              <a:lnSpc>
                <a:spcPct val="120000"/>
              </a:lnSpc>
            </a:pPr>
            <a:r>
              <a:rPr lang="nl-NL" sz="2400" b="1" dirty="0"/>
              <a:t>Ken je een gedeelte van het woord?</a:t>
            </a:r>
            <a:r>
              <a:rPr lang="pl-PL" sz="2400" b="1" dirty="0"/>
              <a:t> Ja </a:t>
            </a:r>
            <a:r>
              <a:rPr lang="pl-PL" sz="2400" b="1" dirty="0">
                <a:sym typeface="Wingdings" panose="05000000000000000000" pitchFamily="2" charset="2"/>
              </a:rPr>
              <a:t></a:t>
            </a:r>
            <a:r>
              <a:rPr lang="nl-NL" sz="2400" b="1" dirty="0"/>
              <a:t> Raad de betekenis (bv. </a:t>
            </a:r>
            <a:r>
              <a:rPr lang="nl-NL" sz="2400" b="1" i="1" dirty="0"/>
              <a:t>unhealthy</a:t>
            </a:r>
            <a:r>
              <a:rPr lang="nl-NL" sz="2400" b="1" dirty="0"/>
              <a:t> is de tegenovergestelde van </a:t>
            </a:r>
            <a:r>
              <a:rPr lang="nl-NL" sz="2400" b="1" i="1" dirty="0"/>
              <a:t>healthy</a:t>
            </a:r>
            <a:r>
              <a:rPr lang="nl-NL" sz="2400" b="1" dirty="0"/>
              <a:t>) 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83878851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1D532DF-48CA-4ED6-9A37-A59BB07DD6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3200" b="1" dirty="0"/>
              <a:t>Meaning of words (Betekenis van woorden)</a:t>
            </a:r>
            <a:endParaRPr lang="pl-PL" sz="3200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0AB2983-68A0-44B8-A7DE-70732EBEEAE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95130" y="1484243"/>
            <a:ext cx="8478872" cy="4557119"/>
          </a:xfrm>
        </p:spPr>
        <p:txBody>
          <a:bodyPr>
            <a:normAutofit fontScale="92500"/>
          </a:bodyPr>
          <a:lstStyle/>
          <a:p>
            <a:pPr>
              <a:lnSpc>
                <a:spcPct val="120000"/>
              </a:lnSpc>
            </a:pPr>
            <a:r>
              <a:rPr lang="nl-NL" sz="2400" b="1" dirty="0"/>
              <a:t>Ga door met lezen</a:t>
            </a:r>
            <a:r>
              <a:rPr lang="pl-PL" sz="2400" b="1" dirty="0"/>
              <a:t> - </a:t>
            </a:r>
            <a:r>
              <a:rPr lang="nl-NL" sz="2400" b="1" dirty="0"/>
              <a:t>kun je de context begrijpen</a:t>
            </a:r>
            <a:r>
              <a:rPr lang="pl-PL" sz="2400" b="1" dirty="0"/>
              <a:t>?</a:t>
            </a:r>
            <a:endParaRPr lang="nl-NL" sz="2400" b="1" dirty="0"/>
          </a:p>
          <a:p>
            <a:pPr>
              <a:lnSpc>
                <a:spcPct val="120000"/>
              </a:lnSpc>
            </a:pPr>
            <a:r>
              <a:rPr lang="pl-PL" sz="2400" b="1" dirty="0"/>
              <a:t>Wordt </a:t>
            </a:r>
            <a:r>
              <a:rPr lang="nl-NL" sz="2400" b="1" dirty="0"/>
              <a:t>het woord verderop in de tekst uitgelegd</a:t>
            </a:r>
            <a:r>
              <a:rPr lang="pl-PL" sz="2400" b="1" dirty="0"/>
              <a:t>?</a:t>
            </a:r>
            <a:endParaRPr lang="nl-NL" sz="2400" b="1" dirty="0"/>
          </a:p>
          <a:p>
            <a:pPr>
              <a:lnSpc>
                <a:spcPct val="120000"/>
              </a:lnSpc>
            </a:pPr>
            <a:r>
              <a:rPr lang="pl-PL" sz="2400" b="1" dirty="0"/>
              <a:t>Zijn er </a:t>
            </a:r>
            <a:r>
              <a:rPr lang="nl-NL" sz="2400" b="1" dirty="0"/>
              <a:t>illustraties</a:t>
            </a:r>
            <a:r>
              <a:rPr lang="pl-PL" sz="2400" b="1" dirty="0"/>
              <a:t>?</a:t>
            </a:r>
          </a:p>
          <a:p>
            <a:pPr>
              <a:lnSpc>
                <a:spcPct val="120000"/>
              </a:lnSpc>
            </a:pPr>
            <a:r>
              <a:rPr lang="nl-NL" sz="2400" b="1" dirty="0"/>
              <a:t>Wat voor soort woord is het (een zelfstanding naamwoord, een werkwoord)?</a:t>
            </a:r>
          </a:p>
          <a:p>
            <a:pPr>
              <a:lnSpc>
                <a:spcPct val="120000"/>
              </a:lnSpc>
            </a:pPr>
            <a:r>
              <a:rPr lang="nl-NL" sz="2400" b="1" dirty="0"/>
              <a:t>Ken je een gedeelte van het woord?</a:t>
            </a:r>
            <a:r>
              <a:rPr lang="pl-PL" sz="2400" b="1" dirty="0"/>
              <a:t> Ja </a:t>
            </a:r>
            <a:r>
              <a:rPr lang="pl-PL" sz="2400" b="1" dirty="0">
                <a:sym typeface="Wingdings" panose="05000000000000000000" pitchFamily="2" charset="2"/>
              </a:rPr>
              <a:t></a:t>
            </a:r>
            <a:r>
              <a:rPr lang="nl-NL" sz="2400" b="1" dirty="0"/>
              <a:t> Raad de betekenis (bv. </a:t>
            </a:r>
            <a:r>
              <a:rPr lang="nl-NL" sz="2400" b="1" i="1" dirty="0"/>
              <a:t>unhealthy</a:t>
            </a:r>
            <a:r>
              <a:rPr lang="nl-NL" sz="2400" b="1" dirty="0"/>
              <a:t> is de tegenovergestelde van </a:t>
            </a:r>
            <a:r>
              <a:rPr lang="nl-NL" sz="2400" b="1" i="1" dirty="0"/>
              <a:t>healthy</a:t>
            </a:r>
            <a:r>
              <a:rPr lang="nl-NL" sz="2400" b="1" dirty="0"/>
              <a:t>) </a:t>
            </a:r>
          </a:p>
          <a:p>
            <a:pPr>
              <a:lnSpc>
                <a:spcPct val="120000"/>
              </a:lnSpc>
            </a:pPr>
            <a:r>
              <a:rPr lang="nl-NL" sz="2400" b="1" dirty="0"/>
              <a:t>Gebruik een woordenboek en kies de betekenis die het best bij de context past</a:t>
            </a:r>
            <a:r>
              <a:rPr lang="pl-PL" sz="2400" b="1" dirty="0"/>
              <a:t>.</a:t>
            </a:r>
            <a:endParaRPr lang="nl-NL" sz="2400" b="1" dirty="0"/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63707847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6568281-6463-474F-AB29-3FE9020B1F0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sz="3100" b="1" dirty="0"/>
              <a:t>Meaning of words (Betekenis van woorden) </a:t>
            </a:r>
            <a:br>
              <a:rPr lang="nl-NL" b="1" dirty="0"/>
            </a:br>
            <a:r>
              <a:rPr lang="nl-NL" sz="2000" b="1" dirty="0">
                <a:solidFill>
                  <a:schemeClr val="tx1"/>
                </a:solidFill>
              </a:rPr>
              <a:t>NU Engels Deel A p. 82</a:t>
            </a:r>
            <a:br>
              <a:rPr lang="nl-NL" b="1" dirty="0"/>
            </a:br>
            <a:endParaRPr lang="pl-PL" b="1" dirty="0"/>
          </a:p>
        </p:txBody>
      </p:sp>
      <p:pic>
        <p:nvPicPr>
          <p:cNvPr id="4" name="Tijdelijke aanduiding voor inhoud 3">
            <a:extLst>
              <a:ext uri="{FF2B5EF4-FFF2-40B4-BE49-F238E27FC236}">
                <a16:creationId xmlns:a16="http://schemas.microsoft.com/office/drawing/2014/main" id="{7041E7E3-BDFF-47A9-94D8-DD26EF87F010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1038801" y="2274043"/>
            <a:ext cx="7667877" cy="375569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6389471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17BEF5D-8F91-4EBD-A96B-E164DCCB7E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l-PL" sz="3200" b="1" dirty="0"/>
              <a:t>Wat betekenen de vetgedrukte woorden?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56AF005-1CB3-48B8-8F1A-1D223DD956A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pl-PL" sz="2800" dirty="0"/>
              <a:t>What an </a:t>
            </a:r>
            <a:r>
              <a:rPr lang="pl-PL" sz="2800" b="1" dirty="0"/>
              <a:t>unbelievable</a:t>
            </a:r>
            <a:r>
              <a:rPr lang="pl-PL" sz="2800" dirty="0"/>
              <a:t> story!</a:t>
            </a:r>
          </a:p>
          <a:p>
            <a:pPr>
              <a:lnSpc>
                <a:spcPct val="150000"/>
              </a:lnSpc>
            </a:pPr>
            <a:r>
              <a:rPr lang="pl-PL" sz="2800" dirty="0"/>
              <a:t>This house is really </a:t>
            </a:r>
            <a:r>
              <a:rPr lang="pl-PL" sz="2800" b="1" dirty="0"/>
              <a:t>huge</a:t>
            </a:r>
            <a:r>
              <a:rPr lang="pl-PL" sz="2800" dirty="0"/>
              <a:t>. Mine is much smaller.</a:t>
            </a:r>
          </a:p>
          <a:p>
            <a:pPr>
              <a:lnSpc>
                <a:spcPct val="150000"/>
              </a:lnSpc>
            </a:pPr>
            <a:r>
              <a:rPr lang="pl-PL" sz="2800" dirty="0"/>
              <a:t>I wasn’t </a:t>
            </a:r>
            <a:r>
              <a:rPr lang="pl-PL" sz="2800" b="1" dirty="0"/>
              <a:t>expecting</a:t>
            </a:r>
            <a:r>
              <a:rPr lang="pl-PL" sz="2800" dirty="0"/>
              <a:t> you so early.</a:t>
            </a:r>
          </a:p>
        </p:txBody>
      </p:sp>
    </p:spTree>
    <p:extLst>
      <p:ext uri="{BB962C8B-B14F-4D97-AF65-F5344CB8AC3E}">
        <p14:creationId xmlns:p14="http://schemas.microsoft.com/office/powerpoint/2010/main" val="2918309402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75</TotalTime>
  <Words>758</Words>
  <Application>Microsoft Office PowerPoint</Application>
  <PresentationFormat>Breedbeeld</PresentationFormat>
  <Paragraphs>92</Paragraphs>
  <Slides>23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23</vt:i4>
      </vt:variant>
    </vt:vector>
  </HeadingPairs>
  <TitlesOfParts>
    <vt:vector size="28" baseType="lpstr">
      <vt:lpstr>Arial</vt:lpstr>
      <vt:lpstr>Trebuchet MS</vt:lpstr>
      <vt:lpstr>Wingdings</vt:lpstr>
      <vt:lpstr>Wingdings 3</vt:lpstr>
      <vt:lpstr>Facet</vt:lpstr>
      <vt:lpstr>Reading strategies 2</vt:lpstr>
      <vt:lpstr>Meaning of words (Betekenis van woorden)</vt:lpstr>
      <vt:lpstr>Meaning of words (Betekenis van woorden)</vt:lpstr>
      <vt:lpstr>Meaning of words (Betekenis van woorden)</vt:lpstr>
      <vt:lpstr>Meaning of words (Betekenis van woorden)</vt:lpstr>
      <vt:lpstr>Meaning of words (Betekenis van woorden)</vt:lpstr>
      <vt:lpstr>Meaning of words (Betekenis van woorden)</vt:lpstr>
      <vt:lpstr>Meaning of words (Betekenis van woorden)  NU Engels Deel A p. 82 </vt:lpstr>
      <vt:lpstr>Wat betekenen de vetgedrukte woorden?</vt:lpstr>
      <vt:lpstr>Fixed expressions (uitdrukkingen)</vt:lpstr>
      <vt:lpstr>Fixed expressions (uitdrukkingen)</vt:lpstr>
      <vt:lpstr>Fixed expressions (uitdrukkingen)</vt:lpstr>
      <vt:lpstr>Fixed expressions (uitdrukkingen)</vt:lpstr>
      <vt:lpstr>Fixed expressions (uitdrukkingen)</vt:lpstr>
      <vt:lpstr>Multiple choice questions (meerkeuze vragen)</vt:lpstr>
      <vt:lpstr>Multiple choice questions (meerkeuze vragen)</vt:lpstr>
      <vt:lpstr>Multiple choice questions (meerkeuze vragen)</vt:lpstr>
      <vt:lpstr>Multiple choice questions (meerkeuze vragen)</vt:lpstr>
      <vt:lpstr>Multiple choice questions (meerkeuze vragen)</vt:lpstr>
      <vt:lpstr>Multiple choice questions (meerkeuze vragen)</vt:lpstr>
      <vt:lpstr>Multiple choice questions (meerkeuze vragen)</vt:lpstr>
      <vt:lpstr>Open questions (Open vragen)</vt:lpstr>
      <vt:lpstr>An article (Een artikel)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Reading strategies 2</dc:title>
  <dc:creator>Anna Kielczewska</dc:creator>
  <cp:lastModifiedBy>Anna Kielczewska</cp:lastModifiedBy>
  <cp:revision>7</cp:revision>
  <dcterms:created xsi:type="dcterms:W3CDTF">2017-11-23T08:29:14Z</dcterms:created>
  <dcterms:modified xsi:type="dcterms:W3CDTF">2017-11-23T09:44:46Z</dcterms:modified>
</cp:coreProperties>
</file>

<file path=docProps/thumbnail.jpeg>
</file>