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6" r:id="rId9"/>
    <p:sldId id="264" r:id="rId10"/>
    <p:sldId id="267" r:id="rId11"/>
    <p:sldId id="265" r:id="rId12"/>
    <p:sldId id="268" r:id="rId13"/>
    <p:sldId id="269" r:id="rId14"/>
    <p:sldId id="25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0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7067" y="1987826"/>
            <a:ext cx="7766936" cy="1669774"/>
          </a:xfrm>
        </p:spPr>
        <p:txBody>
          <a:bodyPr/>
          <a:lstStyle/>
          <a:p>
            <a:r>
              <a:rPr lang="pl-PL" sz="8800" dirty="0"/>
              <a:t>Instructions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NU Engels u</a:t>
            </a:r>
            <a:r>
              <a:rPr lang="nl-NL" sz="4000" b="1" dirty="0"/>
              <a:t>nit 3</a:t>
            </a:r>
            <a:endParaRPr lang="pl-PL" sz="4000" b="1" dirty="0"/>
          </a:p>
        </p:txBody>
      </p:sp>
    </p:spTree>
    <p:extLst>
      <p:ext uri="{BB962C8B-B14F-4D97-AF65-F5344CB8AC3E}">
        <p14:creationId xmlns:p14="http://schemas.microsoft.com/office/powerpoint/2010/main" val="2959002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1390" y="609600"/>
            <a:ext cx="8412611" cy="4876800"/>
          </a:xfrm>
        </p:spPr>
        <p:txBody>
          <a:bodyPr>
            <a:normAutofit fontScale="90000"/>
          </a:bodyPr>
          <a:lstStyle/>
          <a:p>
            <a:pPr marL="0" indent="0">
              <a:lnSpc>
                <a:spcPct val="150000"/>
              </a:lnSpc>
            </a:pPr>
            <a:r>
              <a:rPr lang="pl-PL" b="1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pl-PL" b="1" dirty="0">
                <a:solidFill>
                  <a:schemeClr val="tx1"/>
                </a:solidFill>
              </a:rPr>
              <a:t>You</a:t>
            </a:r>
            <a:r>
              <a:rPr lang="pl-PL" b="1" dirty="0"/>
              <a:t> </a:t>
            </a:r>
            <a:r>
              <a:rPr lang="pl-PL" b="1" i="1" dirty="0">
                <a:solidFill>
                  <a:srgbClr val="C00000"/>
                </a:solidFill>
              </a:rPr>
              <a:t>shouldn’t </a:t>
            </a:r>
            <a:r>
              <a:rPr lang="pl-PL" b="1" i="1" dirty="0">
                <a:solidFill>
                  <a:schemeClr val="tx1"/>
                </a:solidFill>
              </a:rPr>
              <a:t>hurry with the poject</a:t>
            </a:r>
            <a:r>
              <a:rPr lang="pl-PL" b="1" dirty="0">
                <a:solidFill>
                  <a:schemeClr val="tx1"/>
                </a:solidFill>
              </a:rPr>
              <a:t>.</a:t>
            </a:r>
            <a:br>
              <a:rPr lang="pl-PL" b="1" dirty="0">
                <a:solidFill>
                  <a:schemeClr val="tx1"/>
                </a:solidFill>
              </a:rPr>
            </a:br>
            <a:r>
              <a:rPr lang="pl-PL" b="1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pl-PL" b="1" dirty="0">
                <a:solidFill>
                  <a:schemeClr val="tx1"/>
                </a:solidFill>
              </a:rPr>
              <a:t>You </a:t>
            </a:r>
            <a:r>
              <a:rPr lang="pl-PL" b="1" i="1" dirty="0">
                <a:solidFill>
                  <a:srgbClr val="C00000"/>
                </a:solidFill>
              </a:rPr>
              <a:t>don’t have to </a:t>
            </a:r>
            <a:r>
              <a:rPr lang="pl-PL" b="1" dirty="0">
                <a:solidFill>
                  <a:schemeClr val="tx1"/>
                </a:solidFill>
              </a:rPr>
              <a:t>finish the project by the end of the week.</a:t>
            </a:r>
            <a:br>
              <a:rPr lang="pl-PL" b="1" dirty="0">
                <a:solidFill>
                  <a:schemeClr val="tx1"/>
                </a:solidFill>
              </a:rPr>
            </a:br>
            <a:br>
              <a:rPr lang="pl-PL" b="1" dirty="0">
                <a:solidFill>
                  <a:schemeClr val="tx1"/>
                </a:solidFill>
              </a:rPr>
            </a:br>
            <a:r>
              <a:rPr lang="pl-PL" b="1" dirty="0">
                <a:solidFill>
                  <a:schemeClr val="tx1"/>
                </a:solidFill>
              </a:rPr>
              <a:t>Watch out:</a:t>
            </a:r>
            <a:br>
              <a:rPr lang="pl-PL" b="1" dirty="0">
                <a:solidFill>
                  <a:schemeClr val="tx1"/>
                </a:solidFill>
              </a:rPr>
            </a:br>
            <a:r>
              <a:rPr lang="pl-PL" b="1" dirty="0">
                <a:solidFill>
                  <a:srgbClr val="C00000"/>
                </a:solidFill>
              </a:rPr>
              <a:t>mustn’t = mag niet</a:t>
            </a:r>
            <a:br>
              <a:rPr lang="pl-PL" dirty="0"/>
            </a:b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741355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b="1" dirty="0">
                <a:solidFill>
                  <a:schemeClr val="tx1"/>
                </a:solidFill>
              </a:rPr>
              <a:t>The language of instructions</a:t>
            </a:r>
            <a:br>
              <a:rPr lang="pl-PL" sz="4000" b="1" dirty="0">
                <a:solidFill>
                  <a:srgbClr val="FF0000"/>
                </a:solidFill>
              </a:rPr>
            </a:br>
            <a:r>
              <a:rPr lang="nl-NL" sz="3200" b="1" dirty="0">
                <a:solidFill>
                  <a:srgbClr val="FF0000"/>
                </a:solidFill>
              </a:rPr>
              <a:t>Quantifiers</a:t>
            </a:r>
            <a:r>
              <a:rPr lang="pl-PL" sz="3200" b="1" dirty="0">
                <a:solidFill>
                  <a:srgbClr val="FF0000"/>
                </a:solidFill>
              </a:rPr>
              <a:t> (hoeveelheid) </a:t>
            </a:r>
            <a:r>
              <a:rPr lang="pl-PL" sz="3200" b="1" dirty="0">
                <a:solidFill>
                  <a:schemeClr val="tx1"/>
                </a:solidFill>
              </a:rPr>
              <a:t>– p.101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nl-NL" sz="3600" dirty="0"/>
              <a:t>a lot of / lots of</a:t>
            </a:r>
            <a:endParaRPr lang="pl-PL" sz="3600" dirty="0"/>
          </a:p>
          <a:p>
            <a:pPr>
              <a:lnSpc>
                <a:spcPct val="150000"/>
              </a:lnSpc>
            </a:pPr>
            <a:r>
              <a:rPr lang="pl-PL" sz="3600" dirty="0"/>
              <a:t>m</a:t>
            </a:r>
            <a:r>
              <a:rPr lang="nl-NL" sz="3600" dirty="0"/>
              <a:t>uch</a:t>
            </a:r>
            <a:r>
              <a:rPr lang="pl-PL" sz="3600" dirty="0"/>
              <a:t> / </a:t>
            </a:r>
            <a:r>
              <a:rPr lang="nl-NL" sz="3600" dirty="0"/>
              <a:t>many</a:t>
            </a:r>
            <a:endParaRPr lang="pl-PL" sz="3600" dirty="0"/>
          </a:p>
          <a:p>
            <a:pPr>
              <a:lnSpc>
                <a:spcPct val="150000"/>
              </a:lnSpc>
            </a:pPr>
            <a:r>
              <a:rPr lang="nl-NL" sz="3600" dirty="0"/>
              <a:t>a little</a:t>
            </a:r>
            <a:r>
              <a:rPr lang="pl-PL" sz="3600" dirty="0"/>
              <a:t> /</a:t>
            </a:r>
            <a:r>
              <a:rPr lang="nl-NL" sz="3600" dirty="0"/>
              <a:t> little</a:t>
            </a:r>
            <a:endParaRPr lang="pl-PL" sz="3600" dirty="0"/>
          </a:p>
          <a:p>
            <a:pPr>
              <a:lnSpc>
                <a:spcPct val="150000"/>
              </a:lnSpc>
            </a:pPr>
            <a:r>
              <a:rPr lang="nl-NL" sz="3600" dirty="0"/>
              <a:t>a few</a:t>
            </a:r>
            <a:r>
              <a:rPr lang="pl-PL" sz="3600" dirty="0"/>
              <a:t> / </a:t>
            </a:r>
            <a:r>
              <a:rPr lang="nl-NL" sz="3600" dirty="0"/>
              <a:t>few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26602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314" y="1016000"/>
            <a:ext cx="8737600" cy="4034971"/>
          </a:xfrm>
        </p:spPr>
        <p:txBody>
          <a:bodyPr/>
          <a:lstStyle/>
          <a:p>
            <a:r>
              <a:rPr lang="nl-NL" b="1" dirty="0">
                <a:solidFill>
                  <a:schemeClr val="tx1"/>
                </a:solidFill>
              </a:rPr>
              <a:t>telbaar - </a:t>
            </a:r>
            <a:r>
              <a:rPr lang="nl-NL" dirty="0">
                <a:solidFill>
                  <a:schemeClr val="tx1"/>
                </a:solidFill>
              </a:rPr>
              <a:t>als je het kunt tellen</a:t>
            </a:r>
            <a:r>
              <a:rPr lang="pl-PL" dirty="0">
                <a:solidFill>
                  <a:schemeClr val="tx1"/>
                </a:solidFill>
              </a:rPr>
              <a:t>:</a:t>
            </a:r>
            <a:br>
              <a:rPr lang="pl-PL" dirty="0">
                <a:solidFill>
                  <a:schemeClr val="tx1"/>
                </a:solidFill>
              </a:rPr>
            </a:br>
            <a:br>
              <a:rPr lang="pl-PL" dirty="0">
                <a:solidFill>
                  <a:schemeClr val="tx1"/>
                </a:solidFill>
              </a:rPr>
            </a:br>
            <a:r>
              <a:rPr lang="en-US" b="1" i="1" dirty="0">
                <a:solidFill>
                  <a:srgbClr val="C00000"/>
                </a:solidFill>
              </a:rPr>
              <a:t>many/a lot of-more</a:t>
            </a:r>
            <a:r>
              <a:rPr lang="en-US" i="1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rules/people/books</a:t>
            </a:r>
            <a:b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b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b="1" i="1" dirty="0">
                <a:solidFill>
                  <a:srgbClr val="C00000"/>
                </a:solidFill>
              </a:rPr>
              <a:t>few-fewer</a:t>
            </a:r>
            <a:r>
              <a:rPr lang="en-US" i="1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rules/people/books</a:t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012732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8286" y="1277257"/>
            <a:ext cx="8476343" cy="3875313"/>
          </a:xfrm>
        </p:spPr>
        <p:txBody>
          <a:bodyPr/>
          <a:lstStyle/>
          <a:p>
            <a:r>
              <a:rPr lang="nl-NL" b="1" dirty="0">
                <a:solidFill>
                  <a:schemeClr val="tx1"/>
                </a:solidFill>
              </a:rPr>
              <a:t>ontelbaar</a:t>
            </a:r>
            <a:r>
              <a:rPr lang="nl-NL" dirty="0">
                <a:solidFill>
                  <a:schemeClr val="tx1"/>
                </a:solidFill>
              </a:rPr>
              <a:t> - als je het niet kunt tellen</a:t>
            </a:r>
            <a:br>
              <a:rPr lang="pl-PL" dirty="0">
                <a:solidFill>
                  <a:schemeClr val="tx1"/>
                </a:solidFill>
              </a:rPr>
            </a:br>
            <a:br>
              <a:rPr lang="pl-PL" dirty="0">
                <a:solidFill>
                  <a:schemeClr val="tx1"/>
                </a:solidFill>
              </a:rPr>
            </a:br>
            <a:r>
              <a:rPr lang="en-US" b="1" i="1" dirty="0">
                <a:solidFill>
                  <a:srgbClr val="C00000"/>
                </a:solidFill>
              </a:rPr>
              <a:t>much/a lot of-more</a:t>
            </a:r>
            <a:r>
              <a:rPr lang="en-US" i="1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money/time/water</a:t>
            </a:r>
            <a:br>
              <a:rPr lang="pl-PL" dirty="0">
                <a:solidFill>
                  <a:schemeClr val="tx1"/>
                </a:solidFill>
              </a:rPr>
            </a:br>
            <a:br>
              <a:rPr lang="pl-PL" dirty="0">
                <a:solidFill>
                  <a:schemeClr val="tx1"/>
                </a:solidFill>
              </a:rPr>
            </a:br>
            <a:r>
              <a:rPr lang="en-US" b="1" i="1" dirty="0">
                <a:solidFill>
                  <a:srgbClr val="C00000"/>
                </a:solidFill>
              </a:rPr>
              <a:t>little-less</a:t>
            </a:r>
            <a:r>
              <a:rPr lang="en-US" i="1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money/time/water</a:t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75482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1390" y="609600"/>
            <a:ext cx="8412611" cy="967409"/>
          </a:xfrm>
        </p:spPr>
        <p:txBody>
          <a:bodyPr>
            <a:normAutofit/>
          </a:bodyPr>
          <a:lstStyle/>
          <a:p>
            <a:pPr algn="ctr"/>
            <a:r>
              <a:rPr lang="nl-NL" sz="4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Situations</a:t>
            </a:r>
            <a:endParaRPr lang="pl-PL" sz="4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96686" y="1436915"/>
            <a:ext cx="8577316" cy="4604448"/>
          </a:xfrm>
        </p:spPr>
        <p:txBody>
          <a:bodyPr>
            <a:noAutofit/>
          </a:bodyPr>
          <a:lstStyle/>
          <a:p>
            <a:r>
              <a:rPr lang="nl-NL" sz="2800" dirty="0"/>
              <a:t>Explain what to do in case of a fire in the school building.</a:t>
            </a:r>
          </a:p>
          <a:p>
            <a:r>
              <a:rPr lang="nl-NL" sz="2800" dirty="0"/>
              <a:t>Explain how to download an application on your phone.</a:t>
            </a:r>
          </a:p>
          <a:p>
            <a:r>
              <a:rPr lang="nl-NL" sz="2800" dirty="0"/>
              <a:t>Explain how to apply for a new passport.</a:t>
            </a:r>
          </a:p>
          <a:p>
            <a:r>
              <a:rPr lang="nl-NL" sz="2800" dirty="0"/>
              <a:t>Give some tips to a friend who is going on holiday to Africa.</a:t>
            </a:r>
          </a:p>
          <a:p>
            <a:r>
              <a:rPr lang="nl-NL" sz="2800" dirty="0"/>
              <a:t>Give some tips to a new colleague on how to deal with difficult patients.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2254191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5400" b="1" dirty="0">
                <a:solidFill>
                  <a:srgbClr val="002060"/>
                </a:solidFill>
              </a:rPr>
              <a:t>Instructions</a:t>
            </a:r>
            <a:endParaRPr lang="pl-PL" sz="5400" b="1" dirty="0">
              <a:solidFill>
                <a:srgbClr val="00206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600" dirty="0"/>
              <a:t>Finding out what to do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06863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5400" b="1" dirty="0">
                <a:solidFill>
                  <a:srgbClr val="002060"/>
                </a:solidFill>
              </a:rPr>
              <a:t>Instructions</a:t>
            </a:r>
            <a:endParaRPr lang="pl-PL" sz="5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nl-NL" sz="3600" dirty="0"/>
              <a:t>Finding out what to do</a:t>
            </a:r>
          </a:p>
          <a:p>
            <a:pPr>
              <a:lnSpc>
                <a:spcPct val="150000"/>
              </a:lnSpc>
            </a:pPr>
            <a:r>
              <a:rPr lang="nl-NL" sz="3600" dirty="0"/>
              <a:t>Travelling</a:t>
            </a:r>
          </a:p>
          <a:p>
            <a:endParaRPr lang="nl-N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16941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5400" b="1" dirty="0">
                <a:solidFill>
                  <a:srgbClr val="002060"/>
                </a:solidFill>
              </a:rPr>
              <a:t>Instructions</a:t>
            </a:r>
            <a:endParaRPr lang="pl-PL" sz="5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nl-NL" sz="3600" dirty="0"/>
              <a:t>Finding out what to do</a:t>
            </a:r>
          </a:p>
          <a:p>
            <a:pPr>
              <a:lnSpc>
                <a:spcPct val="150000"/>
              </a:lnSpc>
            </a:pPr>
            <a:r>
              <a:rPr lang="nl-NL" sz="3600" dirty="0"/>
              <a:t>Travelling</a:t>
            </a:r>
          </a:p>
          <a:p>
            <a:pPr>
              <a:lnSpc>
                <a:spcPct val="150000"/>
              </a:lnSpc>
            </a:pPr>
            <a:r>
              <a:rPr lang="nl-NL" sz="3600" dirty="0"/>
              <a:t>Using devices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73819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5400" b="1" dirty="0">
                <a:solidFill>
                  <a:srgbClr val="002060"/>
                </a:solidFill>
              </a:rPr>
              <a:t>Instructions</a:t>
            </a:r>
            <a:endParaRPr lang="pl-PL" sz="5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nl-NL" sz="3600" dirty="0"/>
              <a:t>Finding out what to do</a:t>
            </a:r>
          </a:p>
          <a:p>
            <a:pPr>
              <a:lnSpc>
                <a:spcPct val="150000"/>
              </a:lnSpc>
            </a:pPr>
            <a:r>
              <a:rPr lang="nl-NL" sz="3600" dirty="0"/>
              <a:t>Travelling</a:t>
            </a:r>
          </a:p>
          <a:p>
            <a:pPr>
              <a:lnSpc>
                <a:spcPct val="150000"/>
              </a:lnSpc>
            </a:pPr>
            <a:r>
              <a:rPr lang="nl-NL" sz="3600" dirty="0"/>
              <a:t>Using devices</a:t>
            </a:r>
          </a:p>
          <a:p>
            <a:pPr>
              <a:lnSpc>
                <a:spcPct val="150000"/>
              </a:lnSpc>
            </a:pPr>
            <a:r>
              <a:rPr lang="nl-NL" sz="3600" dirty="0"/>
              <a:t>Cooking</a:t>
            </a:r>
            <a:endParaRPr lang="pl-PL" sz="3600" dirty="0"/>
          </a:p>
        </p:txBody>
      </p:sp>
    </p:spTree>
    <p:extLst>
      <p:ext uri="{BB962C8B-B14F-4D97-AF65-F5344CB8AC3E}">
        <p14:creationId xmlns:p14="http://schemas.microsoft.com/office/powerpoint/2010/main" val="1616601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5400" b="1" dirty="0">
                <a:solidFill>
                  <a:srgbClr val="002060"/>
                </a:solidFill>
              </a:rPr>
              <a:t>Instructions</a:t>
            </a:r>
            <a:endParaRPr lang="pl-PL" sz="5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nl-NL" sz="3600" dirty="0"/>
              <a:t>Finding out what to do</a:t>
            </a:r>
          </a:p>
          <a:p>
            <a:pPr>
              <a:lnSpc>
                <a:spcPct val="150000"/>
              </a:lnSpc>
            </a:pPr>
            <a:r>
              <a:rPr lang="nl-NL" sz="3600" dirty="0"/>
              <a:t>Travelling</a:t>
            </a:r>
          </a:p>
          <a:p>
            <a:pPr>
              <a:lnSpc>
                <a:spcPct val="150000"/>
              </a:lnSpc>
            </a:pPr>
            <a:r>
              <a:rPr lang="nl-NL" sz="3600" dirty="0"/>
              <a:t>Using devices</a:t>
            </a:r>
          </a:p>
          <a:p>
            <a:pPr>
              <a:lnSpc>
                <a:spcPct val="150000"/>
              </a:lnSpc>
            </a:pPr>
            <a:r>
              <a:rPr lang="nl-NL" sz="3600" dirty="0"/>
              <a:t>Cooking</a:t>
            </a:r>
            <a:endParaRPr lang="pl-PL" sz="3600" dirty="0"/>
          </a:p>
          <a:p>
            <a:pPr>
              <a:lnSpc>
                <a:spcPct val="150000"/>
              </a:lnSpc>
            </a:pPr>
            <a:r>
              <a:rPr lang="nl-NL" sz="3600" dirty="0"/>
              <a:t>Driving</a:t>
            </a:r>
            <a:endParaRPr lang="pl-PL" sz="3600" dirty="0"/>
          </a:p>
        </p:txBody>
      </p:sp>
    </p:spTree>
    <p:extLst>
      <p:ext uri="{BB962C8B-B14F-4D97-AF65-F5344CB8AC3E}">
        <p14:creationId xmlns:p14="http://schemas.microsoft.com/office/powerpoint/2010/main" val="2399007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8384" y="609600"/>
            <a:ext cx="8465618" cy="1060174"/>
          </a:xfrm>
        </p:spPr>
        <p:txBody>
          <a:bodyPr>
            <a:normAutofit fontScale="90000"/>
          </a:bodyPr>
          <a:lstStyle/>
          <a:p>
            <a:pPr algn="ctr"/>
            <a:r>
              <a:rPr lang="nl-NL" sz="4000" b="1" dirty="0">
                <a:solidFill>
                  <a:schemeClr val="tx1"/>
                </a:solidFill>
              </a:rPr>
              <a:t>The language of instructions</a:t>
            </a:r>
            <a:br>
              <a:rPr lang="pl-PL" sz="4000" b="1" dirty="0">
                <a:solidFill>
                  <a:srgbClr val="FF0000"/>
                </a:solidFill>
              </a:rPr>
            </a:br>
            <a:r>
              <a:rPr lang="pl-PL" b="1" dirty="0">
                <a:solidFill>
                  <a:srgbClr val="FF0000"/>
                </a:solidFill>
              </a:rPr>
              <a:t>Numerals (telwoorden) </a:t>
            </a:r>
            <a:r>
              <a:rPr lang="pl-PL" b="1" dirty="0">
                <a:solidFill>
                  <a:schemeClr val="tx1"/>
                </a:solidFill>
              </a:rPr>
              <a:t>– p. 77</a:t>
            </a:r>
            <a:br>
              <a:rPr lang="pl-PL" sz="4000" b="1" dirty="0"/>
            </a:br>
            <a:endParaRPr lang="pl-PL" sz="4000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l-PL" sz="3600" b="1" dirty="0"/>
              <a:t>Read the following numbers: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3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39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3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 March 2017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3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15%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3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8.30 – 9.15 (time)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3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270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3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2953926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sz="4000" b="1" dirty="0">
                <a:solidFill>
                  <a:schemeClr val="tx1"/>
                </a:solidFill>
              </a:rPr>
              <a:t>The language of instructions</a:t>
            </a:r>
            <a:br>
              <a:rPr lang="pl-PL" sz="4000" b="1" dirty="0">
                <a:solidFill>
                  <a:srgbClr val="FF0000"/>
                </a:solidFill>
              </a:rPr>
            </a:br>
            <a:r>
              <a:rPr lang="nl-NL" b="1" dirty="0">
                <a:solidFill>
                  <a:srgbClr val="FF0000"/>
                </a:solidFill>
              </a:rPr>
              <a:t>Imperative (Gebiedende wijs)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>
                <a:solidFill>
                  <a:schemeClr val="tx1"/>
                </a:solidFill>
              </a:rPr>
              <a:t>– p.83</a:t>
            </a:r>
            <a:br>
              <a:rPr lang="pl-PL" sz="4000" dirty="0"/>
            </a:br>
            <a:endParaRPr lang="pl-PL" sz="4000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4000" b="1" i="1" dirty="0">
                <a:solidFill>
                  <a:srgbClr val="C00000"/>
                </a:solidFill>
              </a:rPr>
              <a:t>Show</a:t>
            </a:r>
            <a:r>
              <a:rPr lang="pl-PL" sz="4000" b="1" dirty="0"/>
              <a:t> your passport here.</a:t>
            </a:r>
          </a:p>
          <a:p>
            <a:pPr>
              <a:lnSpc>
                <a:spcPct val="150000"/>
              </a:lnSpc>
            </a:pPr>
            <a:r>
              <a:rPr lang="pl-PL" sz="4000" b="1" i="1" dirty="0">
                <a:solidFill>
                  <a:srgbClr val="C00000"/>
                </a:solidFill>
              </a:rPr>
              <a:t>Don’t smoke </a:t>
            </a:r>
            <a:r>
              <a:rPr lang="pl-PL" sz="4000" b="1" dirty="0"/>
              <a:t>in this building. </a:t>
            </a:r>
          </a:p>
          <a:p>
            <a:pPr>
              <a:lnSpc>
                <a:spcPct val="150000"/>
              </a:lnSpc>
            </a:pPr>
            <a:r>
              <a:rPr lang="pl-PL" sz="4000" b="1" i="1" dirty="0">
                <a:solidFill>
                  <a:srgbClr val="C00000"/>
                </a:solidFill>
              </a:rPr>
              <a:t>No smoking </a:t>
            </a:r>
            <a:r>
              <a:rPr lang="pl-PL" sz="4000" b="1" dirty="0"/>
              <a:t>in this building.</a:t>
            </a:r>
          </a:p>
        </p:txBody>
      </p:sp>
    </p:spTree>
    <p:extLst>
      <p:ext uri="{BB962C8B-B14F-4D97-AF65-F5344CB8AC3E}">
        <p14:creationId xmlns:p14="http://schemas.microsoft.com/office/powerpoint/2010/main" val="3189921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424070"/>
            <a:ext cx="8596668" cy="1033669"/>
          </a:xfrm>
        </p:spPr>
        <p:txBody>
          <a:bodyPr>
            <a:normAutofit fontScale="90000"/>
          </a:bodyPr>
          <a:lstStyle/>
          <a:p>
            <a:pPr algn="ctr"/>
            <a:r>
              <a:rPr lang="nl-NL" b="1" dirty="0">
                <a:solidFill>
                  <a:schemeClr val="tx1"/>
                </a:solidFill>
              </a:rPr>
              <a:t>The language of instructions</a:t>
            </a:r>
            <a:br>
              <a:rPr lang="pl-PL" sz="4000" b="1" dirty="0">
                <a:solidFill>
                  <a:srgbClr val="FF0000"/>
                </a:solidFill>
              </a:rPr>
            </a:br>
            <a:r>
              <a:rPr lang="nl-NL" sz="3100" b="1" dirty="0">
                <a:solidFill>
                  <a:srgbClr val="FF0000"/>
                </a:solidFill>
              </a:rPr>
              <a:t>Modal verbs (must, have to, should)</a:t>
            </a:r>
            <a:r>
              <a:rPr lang="pl-PL" sz="3100" b="1" dirty="0">
                <a:solidFill>
                  <a:srgbClr val="FF0000"/>
                </a:solidFill>
              </a:rPr>
              <a:t> </a:t>
            </a:r>
            <a:r>
              <a:rPr lang="pl-PL" sz="3100" b="1" dirty="0">
                <a:solidFill>
                  <a:schemeClr val="tx1"/>
                </a:solidFill>
              </a:rPr>
              <a:t>– p. 90</a:t>
            </a:r>
            <a:br>
              <a:rPr lang="nl-NL" sz="4000" dirty="0"/>
            </a:br>
            <a:endParaRPr lang="pl-P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49287"/>
            <a:ext cx="8596668" cy="4292076"/>
          </a:xfrm>
        </p:spPr>
        <p:txBody>
          <a:bodyPr>
            <a:noAutofit/>
          </a:bodyPr>
          <a:lstStyle/>
          <a:p>
            <a:r>
              <a:rPr lang="pl-PL" sz="2800" b="1" dirty="0"/>
              <a:t>What is the difference?</a:t>
            </a:r>
          </a:p>
          <a:p>
            <a:pPr marL="0" indent="0">
              <a:buNone/>
            </a:pPr>
            <a:r>
              <a:rPr lang="pl-PL" sz="2400" dirty="0"/>
              <a:t>You </a:t>
            </a:r>
            <a:r>
              <a:rPr lang="pl-PL" sz="2400" i="1" dirty="0">
                <a:solidFill>
                  <a:srgbClr val="C00000"/>
                </a:solidFill>
              </a:rPr>
              <a:t>should</a:t>
            </a:r>
            <a:r>
              <a:rPr lang="pl-PL" sz="2400" dirty="0"/>
              <a:t> finish the project by the end of the week.</a:t>
            </a:r>
          </a:p>
          <a:p>
            <a:pPr marL="0" indent="0">
              <a:buNone/>
            </a:pPr>
            <a:r>
              <a:rPr lang="pl-PL" sz="2400" dirty="0"/>
              <a:t>You </a:t>
            </a:r>
            <a:r>
              <a:rPr lang="pl-PL" sz="2400" i="1" dirty="0">
                <a:solidFill>
                  <a:srgbClr val="C00000"/>
                </a:solidFill>
              </a:rPr>
              <a:t>must/have to </a:t>
            </a:r>
            <a:r>
              <a:rPr lang="pl-PL" sz="2400" dirty="0"/>
              <a:t>finish the project by the end of the week.</a:t>
            </a:r>
          </a:p>
          <a:p>
            <a:pPr marL="0" indent="0">
              <a:buNone/>
            </a:pPr>
            <a:endParaRPr lang="pl-PL" sz="2800" dirty="0"/>
          </a:p>
          <a:p>
            <a:pPr marL="0" indent="0">
              <a:buNone/>
            </a:pPr>
            <a:r>
              <a:rPr lang="pl-PL" sz="2400" dirty="0"/>
              <a:t>I </a:t>
            </a:r>
            <a:r>
              <a:rPr lang="pl-PL" sz="2400" i="1" dirty="0">
                <a:solidFill>
                  <a:srgbClr val="C00000"/>
                </a:solidFill>
              </a:rPr>
              <a:t>must</a:t>
            </a:r>
            <a:r>
              <a:rPr lang="pl-PL" sz="2400" dirty="0"/>
              <a:t> go now. I have another appointment.</a:t>
            </a:r>
          </a:p>
          <a:p>
            <a:pPr marL="0" indent="0">
              <a:buNone/>
            </a:pPr>
            <a:r>
              <a:rPr lang="pl-PL" sz="2400" dirty="0"/>
              <a:t>I </a:t>
            </a:r>
            <a:r>
              <a:rPr lang="pl-PL" sz="2400" i="1" dirty="0">
                <a:solidFill>
                  <a:srgbClr val="C00000"/>
                </a:solidFill>
              </a:rPr>
              <a:t>have to </a:t>
            </a:r>
            <a:r>
              <a:rPr lang="pl-PL" sz="2400" dirty="0"/>
              <a:t>work eight hours a day.</a:t>
            </a:r>
          </a:p>
          <a:p>
            <a:pPr marL="0" indent="0">
              <a:buNone/>
            </a:pPr>
            <a:endParaRPr lang="pl-PL" sz="2800" dirty="0"/>
          </a:p>
          <a:p>
            <a:r>
              <a:rPr lang="pl-PL" sz="2800" b="1" dirty="0"/>
              <a:t>What is the negative?</a:t>
            </a:r>
          </a:p>
        </p:txBody>
      </p:sp>
    </p:spTree>
    <p:extLst>
      <p:ext uri="{BB962C8B-B14F-4D97-AF65-F5344CB8AC3E}">
        <p14:creationId xmlns:p14="http://schemas.microsoft.com/office/powerpoint/2010/main" val="55215066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101</TotalTime>
  <Words>260</Words>
  <Application>Microsoft Office PowerPoint</Application>
  <PresentationFormat>Breedbeeld</PresentationFormat>
  <Paragraphs>57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Trebuchet MS</vt:lpstr>
      <vt:lpstr>Wingdings</vt:lpstr>
      <vt:lpstr>Wingdings 3</vt:lpstr>
      <vt:lpstr>Facet</vt:lpstr>
      <vt:lpstr>Instructions</vt:lpstr>
      <vt:lpstr>Instructions</vt:lpstr>
      <vt:lpstr>Instructions</vt:lpstr>
      <vt:lpstr>Instructions</vt:lpstr>
      <vt:lpstr>Instructions</vt:lpstr>
      <vt:lpstr>Instructions</vt:lpstr>
      <vt:lpstr>The language of instructions Numerals (telwoorden) – p. 77 </vt:lpstr>
      <vt:lpstr>The language of instructions Imperative (Gebiedende wijs) – p.83 </vt:lpstr>
      <vt:lpstr>The language of instructions Modal verbs (must, have to, should) – p. 90 </vt:lpstr>
      <vt:lpstr> You shouldn’t hurry with the poject.  You don’t have to finish the project by the end of the week.  Watch out: mustn’t = mag niet  </vt:lpstr>
      <vt:lpstr>The language of instructions Quantifiers (hoeveelheid) – p.101</vt:lpstr>
      <vt:lpstr>telbaar - als je het kunt tellen:  many/a lot of-more rules/people/books  few-fewer rules/people/books </vt:lpstr>
      <vt:lpstr>ontelbaar - als je het niet kunt tellen  much/a lot of-more money/time/water  little-less money/time/water </vt:lpstr>
      <vt:lpstr>Situations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 Engels</dc:title>
  <dc:creator>Anna Kielczewska</dc:creator>
  <cp:lastModifiedBy>Anna Kielczewska</cp:lastModifiedBy>
  <cp:revision>10</cp:revision>
  <dcterms:created xsi:type="dcterms:W3CDTF">2016-09-07T06:59:15Z</dcterms:created>
  <dcterms:modified xsi:type="dcterms:W3CDTF">2017-03-30T08:34:10Z</dcterms:modified>
</cp:coreProperties>
</file>