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58" r:id="rId9"/>
    <p:sldId id="263" r:id="rId10"/>
    <p:sldId id="278" r:id="rId11"/>
    <p:sldId id="277" r:id="rId12"/>
    <p:sldId id="276" r:id="rId13"/>
    <p:sldId id="275" r:id="rId14"/>
    <p:sldId id="262" r:id="rId15"/>
    <p:sldId id="274" r:id="rId16"/>
    <p:sldId id="273" r:id="rId17"/>
    <p:sldId id="272" r:id="rId18"/>
    <p:sldId id="271" r:id="rId19"/>
    <p:sldId id="270" r:id="rId20"/>
    <p:sldId id="269" r:id="rId21"/>
    <p:sldId id="259" r:id="rId22"/>
    <p:sldId id="261" r:id="rId23"/>
    <p:sldId id="26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9111C-7907-43A8-9074-276B13A682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6523" y="1417983"/>
            <a:ext cx="7617480" cy="1775791"/>
          </a:xfrm>
        </p:spPr>
        <p:txBody>
          <a:bodyPr/>
          <a:lstStyle/>
          <a:p>
            <a:pPr algn="ctr"/>
            <a:r>
              <a:rPr lang="nl-NL" sz="6000" b="1" dirty="0"/>
              <a:t>Reading strategies 2</a:t>
            </a:r>
            <a:endParaRPr lang="pl-PL" sz="6000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D9BE948-B86A-400C-843D-427A3DE19E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nl-NL" sz="2400" b="1" dirty="0"/>
              <a:t>Meaning of words, fixed expressions, multiple choice questions, open questions, article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70384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FD1F1-E25A-4A30-8F8E-C55E59CF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Fixed expressions (uitdrukkingen)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E4E558-241A-49ED-8869-F9BFC8D77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3027"/>
            <a:ext cx="8440162" cy="4358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Uitdrukkingen bestaan uit meerdere woorden.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7584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FD1F1-E25A-4A30-8F8E-C55E59CF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Fixed expressions (uitdrukkingen)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E4E558-241A-49ED-8869-F9BFC8D77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3027"/>
            <a:ext cx="8440162" cy="4358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Uitdrukkingen bestaan uit meerdere woorden.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Bepaal het kernwoord (het eerste betekenisvolle woord).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980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FD1F1-E25A-4A30-8F8E-C55E59CF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Fixed expressions (uitdrukkingen)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E4E558-241A-49ED-8869-F9BFC8D77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3027"/>
            <a:ext cx="8440162" cy="4358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Uitdrukkingen bestaan uit meerdere woorden.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Bepaal het kernwoord (het eerste betekenisvolle woord).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Zoek het op in een woordenboek.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000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FD1F1-E25A-4A30-8F8E-C55E59CF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Fixed expressions (uitdrukkingen)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E4E558-241A-49ED-8869-F9BFC8D77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3027"/>
            <a:ext cx="8440162" cy="4358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Uitdrukkingen bestaan uit meerdere woorden.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Bepaal het kernwoord (het eerste betekenisvolle woord).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Zoek het op in een woordenboek.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Vind de uitdrukking.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7067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FD1F1-E25A-4A30-8F8E-C55E59CF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Fixed expressions (uitdrukkingen)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E4E558-241A-49ED-8869-F9BFC8D77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3027"/>
            <a:ext cx="8440162" cy="43583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Uitdrukkingen bestaan uit meerdere woorden.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Bepaal het kernwoord (het eerste betekenisvolle woord).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Zoek het op in een woordenboek.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Vind de uitdrukking.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Niet gevonden? </a:t>
            </a:r>
            <a:r>
              <a:rPr lang="pl-PL" sz="2800" b="1" dirty="0">
                <a:sym typeface="Wingdings" panose="05000000000000000000" pitchFamily="2" charset="2"/>
              </a:rPr>
              <a:t> </a:t>
            </a:r>
            <a:r>
              <a:rPr lang="pl-PL" sz="2800" b="1" dirty="0"/>
              <a:t>Kies het eerste volgende kernwoord.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6509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571578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235944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Zoek een antwoord op (in langere teksten kijk naar topic sentences)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345130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Zoek een antwoord op (in langere teksten kijk naar topic sentences)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Kies het beste antwoord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607054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Zoek een antwoord op (in langere teksten kijk naar topic sentences)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Kies het beste antwoord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Streep de antwoorden weg die fout zijn (of als je de informatie niet kan vinden)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19498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6B2DE3-1698-46F6-828E-44C7D0DB5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82" y="609600"/>
            <a:ext cx="8465619" cy="887896"/>
          </a:xfrm>
        </p:spPr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2E184A-C5B2-494A-B71F-2FBB18F4F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382" y="1364975"/>
            <a:ext cx="8465619" cy="527436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9528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Zoek een antwoord op (in langere teksten kijk naar topic sentences)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Kies het beste antwoord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Streep de antwoorden weg die fout zijn (of als je de informatie niet kan vinden)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Soms moet je beoordelen of interpreteren</a:t>
            </a:r>
            <a:r>
              <a:rPr lang="pl-PL" sz="2400" b="1" dirty="0"/>
              <a:t>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440172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FBBC-5419-4627-97F3-7993A8D0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/>
              <a:t>Multiple choice questions (meerkeuze vragen)</a:t>
            </a:r>
            <a:endParaRPr lang="pl-PL" sz="2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4C7C4C-B71F-44AC-BCF3-43FACD613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57739"/>
            <a:ext cx="8596668" cy="4583623"/>
          </a:xfrm>
        </p:spPr>
        <p:txBody>
          <a:bodyPr>
            <a:normAutofit/>
          </a:bodyPr>
          <a:lstStyle/>
          <a:p>
            <a:r>
              <a:rPr lang="nl-NL" sz="2400" b="1" dirty="0"/>
              <a:t>Lees de vraag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Controleer de </a:t>
            </a:r>
            <a:r>
              <a:rPr lang="pl-PL" sz="2400" b="1" dirty="0"/>
              <a:t>kern</a:t>
            </a:r>
            <a:r>
              <a:rPr lang="nl-NL" sz="2400" b="1" dirty="0"/>
              <a:t>woorden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Zoek een antwoord op (in langere teksten kijk naar topic sentences)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Kies het beste antwoord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Streep de antwoorden weg die fout zijn (of als je de informatie niet kan vinden)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Soms moet je beoordelen of interpreteren</a:t>
            </a:r>
            <a:r>
              <a:rPr lang="pl-PL" sz="2400" b="1" dirty="0"/>
              <a:t>.</a:t>
            </a:r>
            <a:endParaRPr lang="nl-NL" sz="2400" b="1" dirty="0"/>
          </a:p>
          <a:p>
            <a:r>
              <a:rPr lang="nl-NL" sz="2400" b="1" dirty="0"/>
              <a:t>Let op woorden zoals: </a:t>
            </a:r>
            <a:r>
              <a:rPr lang="nl-NL" sz="2400" b="1" i="1" dirty="0"/>
              <a:t>some people/most people, is/isn’t, according to</a:t>
            </a:r>
            <a:r>
              <a:rPr lang="pl-PL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9746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AE3C1-20B3-4DDD-A954-9A4BAC249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 questions (Open vragen)</a:t>
            </a:r>
            <a:endParaRPr lang="pl-P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0A0E184-116D-4E3E-841B-604E86A0F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916" y="2799470"/>
            <a:ext cx="8771985" cy="257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59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4EFEB-8534-4CDC-AE91-32E280C28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 article (Een artikel)</a:t>
            </a:r>
            <a:endParaRPr lang="pl-P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24428F8-2758-4354-B7C3-0CF4C5B4FB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736" y="2716697"/>
            <a:ext cx="9034047" cy="193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619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45C76-15FA-45DF-963A-6CC51E21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538C2D-3965-404B-8FAF-0B99996AB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3757"/>
            <a:ext cx="8596668" cy="44776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50000"/>
              </a:lnSpc>
            </a:pPr>
            <a:r>
              <a:rPr lang="pl-PL" sz="2400" b="1" dirty="0"/>
              <a:t>Wordt </a:t>
            </a:r>
            <a:r>
              <a:rPr lang="nl-NL" sz="2400" b="1" dirty="0"/>
              <a:t>het woord verderop in de tekst uitgelegd</a:t>
            </a:r>
            <a:r>
              <a:rPr lang="pl-PL" sz="2400" b="1" dirty="0"/>
              <a:t>?</a:t>
            </a:r>
            <a:endParaRPr lang="nl-NL" sz="2400" b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126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AA767C-0CB2-4AC2-85BC-900744CEE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7CFE4B-197A-40C1-90F9-C37144E32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0749"/>
            <a:ext cx="8596668" cy="453061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50000"/>
              </a:lnSpc>
            </a:pPr>
            <a:r>
              <a:rPr lang="pl-PL" sz="2400" b="1" dirty="0"/>
              <a:t>Wordt </a:t>
            </a:r>
            <a:r>
              <a:rPr lang="nl-NL" sz="2400" b="1" dirty="0"/>
              <a:t>het woord verderop in de tekst uitgelegd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50000"/>
              </a:lnSpc>
            </a:pPr>
            <a:r>
              <a:rPr lang="pl-PL" sz="2400" b="1" dirty="0"/>
              <a:t>Zijn er </a:t>
            </a:r>
            <a:r>
              <a:rPr lang="nl-NL" sz="2400" b="1" dirty="0"/>
              <a:t>illustraties</a:t>
            </a:r>
            <a:r>
              <a:rPr lang="pl-PL" sz="2400" b="1" dirty="0"/>
              <a:t>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10651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B6F42-46F7-488B-8265-BFEB1D18D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2665E8-91E2-468C-95B2-BDEF3A466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78" y="1470991"/>
            <a:ext cx="8492124" cy="457037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50000"/>
              </a:lnSpc>
            </a:pPr>
            <a:r>
              <a:rPr lang="pl-PL" sz="2400" b="1" dirty="0"/>
              <a:t>Wordt </a:t>
            </a:r>
            <a:r>
              <a:rPr lang="nl-NL" sz="2400" b="1" dirty="0"/>
              <a:t>het woord verderop in de tekst uitgelegd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50000"/>
              </a:lnSpc>
            </a:pPr>
            <a:r>
              <a:rPr lang="pl-PL" sz="2400" b="1" dirty="0"/>
              <a:t>Zijn er </a:t>
            </a:r>
            <a:r>
              <a:rPr lang="nl-NL" sz="2400" b="1" dirty="0"/>
              <a:t>illustraties</a:t>
            </a:r>
            <a:r>
              <a:rPr lang="pl-PL" sz="2400" b="1" dirty="0"/>
              <a:t>?</a:t>
            </a:r>
          </a:p>
          <a:p>
            <a:pPr>
              <a:lnSpc>
                <a:spcPct val="150000"/>
              </a:lnSpc>
            </a:pPr>
            <a:r>
              <a:rPr lang="nl-NL" sz="2400" b="1" dirty="0"/>
              <a:t>Wat voor soort woord is het (een zelfstanding naamwoord, een werkwoord)?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086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5514D-78FB-447F-B254-C592718A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0C6D87-4884-4442-AF34-675F6092B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78" y="1484243"/>
            <a:ext cx="8492124" cy="45571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20000"/>
              </a:lnSpc>
            </a:pPr>
            <a:r>
              <a:rPr lang="pl-PL" sz="2400" b="1" dirty="0"/>
              <a:t>Wordt </a:t>
            </a:r>
            <a:r>
              <a:rPr lang="nl-NL" sz="2400" b="1" dirty="0"/>
              <a:t>het woord verderop in de tekst uitgelegd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20000"/>
              </a:lnSpc>
            </a:pPr>
            <a:r>
              <a:rPr lang="pl-PL" sz="2400" b="1" dirty="0"/>
              <a:t>Zijn er </a:t>
            </a:r>
            <a:r>
              <a:rPr lang="nl-NL" sz="2400" b="1" dirty="0"/>
              <a:t>illustraties</a:t>
            </a:r>
            <a:r>
              <a:rPr lang="pl-PL" sz="2400" b="1" dirty="0"/>
              <a:t>?</a:t>
            </a:r>
          </a:p>
          <a:p>
            <a:pPr>
              <a:lnSpc>
                <a:spcPct val="120000"/>
              </a:lnSpc>
            </a:pPr>
            <a:r>
              <a:rPr lang="nl-NL" sz="2400" b="1" dirty="0"/>
              <a:t>Wat voor soort woord is het (een zelfstanding naamwoord, een werkwoord)?</a:t>
            </a:r>
          </a:p>
          <a:p>
            <a:pPr>
              <a:lnSpc>
                <a:spcPct val="120000"/>
              </a:lnSpc>
            </a:pPr>
            <a:r>
              <a:rPr lang="nl-NL" sz="2400" b="1" dirty="0"/>
              <a:t>Ken je een gedeelte van het woord?</a:t>
            </a:r>
            <a:r>
              <a:rPr lang="pl-PL" sz="2400" b="1" dirty="0"/>
              <a:t> Ja </a:t>
            </a:r>
            <a:r>
              <a:rPr lang="pl-PL" sz="2400" b="1" dirty="0">
                <a:sym typeface="Wingdings" panose="05000000000000000000" pitchFamily="2" charset="2"/>
              </a:rPr>
              <a:t></a:t>
            </a:r>
            <a:r>
              <a:rPr lang="nl-NL" sz="2400" b="1" dirty="0"/>
              <a:t> Raad de betekenis (bv. </a:t>
            </a:r>
            <a:r>
              <a:rPr lang="nl-NL" sz="2400" b="1" i="1" dirty="0"/>
              <a:t>unhealthy</a:t>
            </a:r>
            <a:r>
              <a:rPr lang="nl-NL" sz="2400" b="1" dirty="0"/>
              <a:t> is de tegenovergestelde van </a:t>
            </a:r>
            <a:r>
              <a:rPr lang="nl-NL" sz="2400" b="1" i="1" dirty="0"/>
              <a:t>healthy</a:t>
            </a:r>
            <a:r>
              <a:rPr lang="nl-NL" sz="2400" b="1" dirty="0"/>
              <a:t>)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8788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D532DF-48CA-4ED6-9A37-A59BB07DD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b="1" dirty="0"/>
              <a:t>Meaning of words (Betekenis van woorden)</a:t>
            </a:r>
            <a:endParaRPr lang="pl-P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AB2983-68A0-44B8-A7DE-70732EBEE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0" y="1484243"/>
            <a:ext cx="8478872" cy="4557119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nl-NL" sz="2400" b="1" dirty="0"/>
              <a:t>Ga door met lezen</a:t>
            </a:r>
            <a:r>
              <a:rPr lang="pl-PL" sz="2400" b="1" dirty="0"/>
              <a:t> - </a:t>
            </a:r>
            <a:r>
              <a:rPr lang="nl-NL" sz="2400" b="1" dirty="0"/>
              <a:t>kun je de context begrijpen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20000"/>
              </a:lnSpc>
            </a:pPr>
            <a:r>
              <a:rPr lang="pl-PL" sz="2400" b="1" dirty="0"/>
              <a:t>Wordt </a:t>
            </a:r>
            <a:r>
              <a:rPr lang="nl-NL" sz="2400" b="1" dirty="0"/>
              <a:t>het woord verderop in de tekst uitgelegd</a:t>
            </a:r>
            <a:r>
              <a:rPr lang="pl-PL" sz="2400" b="1" dirty="0"/>
              <a:t>?</a:t>
            </a:r>
            <a:endParaRPr lang="nl-NL" sz="2400" b="1" dirty="0"/>
          </a:p>
          <a:p>
            <a:pPr>
              <a:lnSpc>
                <a:spcPct val="120000"/>
              </a:lnSpc>
            </a:pPr>
            <a:r>
              <a:rPr lang="pl-PL" sz="2400" b="1" dirty="0"/>
              <a:t>Zijn er </a:t>
            </a:r>
            <a:r>
              <a:rPr lang="nl-NL" sz="2400" b="1" dirty="0"/>
              <a:t>illustraties</a:t>
            </a:r>
            <a:r>
              <a:rPr lang="pl-PL" sz="2400" b="1" dirty="0"/>
              <a:t>?</a:t>
            </a:r>
          </a:p>
          <a:p>
            <a:pPr>
              <a:lnSpc>
                <a:spcPct val="120000"/>
              </a:lnSpc>
            </a:pPr>
            <a:r>
              <a:rPr lang="nl-NL" sz="2400" b="1" dirty="0"/>
              <a:t>Wat voor soort woord is het (een zelfstanding naamwoord, een werkwoord)?</a:t>
            </a:r>
          </a:p>
          <a:p>
            <a:pPr>
              <a:lnSpc>
                <a:spcPct val="120000"/>
              </a:lnSpc>
            </a:pPr>
            <a:r>
              <a:rPr lang="nl-NL" sz="2400" b="1" dirty="0"/>
              <a:t>Ken je een gedeelte van het woord?</a:t>
            </a:r>
            <a:r>
              <a:rPr lang="pl-PL" sz="2400" b="1" dirty="0"/>
              <a:t> Ja </a:t>
            </a:r>
            <a:r>
              <a:rPr lang="pl-PL" sz="2400" b="1" dirty="0">
                <a:sym typeface="Wingdings" panose="05000000000000000000" pitchFamily="2" charset="2"/>
              </a:rPr>
              <a:t></a:t>
            </a:r>
            <a:r>
              <a:rPr lang="nl-NL" sz="2400" b="1" dirty="0"/>
              <a:t> Raad de betekenis (bv. </a:t>
            </a:r>
            <a:r>
              <a:rPr lang="nl-NL" sz="2400" b="1" i="1" dirty="0"/>
              <a:t>unhealthy</a:t>
            </a:r>
            <a:r>
              <a:rPr lang="nl-NL" sz="2400" b="1" dirty="0"/>
              <a:t> is de tegenovergestelde van </a:t>
            </a:r>
            <a:r>
              <a:rPr lang="nl-NL" sz="2400" b="1" i="1" dirty="0"/>
              <a:t>healthy</a:t>
            </a:r>
            <a:r>
              <a:rPr lang="nl-NL" sz="2400" b="1" dirty="0"/>
              <a:t>) </a:t>
            </a:r>
          </a:p>
          <a:p>
            <a:pPr>
              <a:lnSpc>
                <a:spcPct val="120000"/>
              </a:lnSpc>
            </a:pPr>
            <a:r>
              <a:rPr lang="nl-NL" sz="2400" b="1" dirty="0"/>
              <a:t>Gebruik een woordenboek en kies de betekenis die het best bij de context past</a:t>
            </a:r>
            <a:r>
              <a:rPr lang="pl-PL" sz="2400" b="1" dirty="0"/>
              <a:t>.</a:t>
            </a:r>
            <a:endParaRPr lang="nl-NL" sz="2400" b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707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68281-6463-474F-AB29-3FE9020B1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3100" b="1" dirty="0"/>
              <a:t>Meaning of words (Betekenis van woorden) </a:t>
            </a:r>
            <a:br>
              <a:rPr lang="nl-NL" b="1" dirty="0"/>
            </a:br>
            <a:r>
              <a:rPr lang="nl-NL" sz="2000" b="1" dirty="0">
                <a:solidFill>
                  <a:schemeClr val="tx1"/>
                </a:solidFill>
              </a:rPr>
              <a:t>NU Engels Deel A p. 82</a:t>
            </a:r>
            <a:br>
              <a:rPr lang="nl-NL" b="1" dirty="0"/>
            </a:br>
            <a:endParaRPr lang="pl-PL" b="1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041E7E3-BDFF-47A9-94D8-DD26EF87F0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801" y="2274043"/>
            <a:ext cx="7667877" cy="375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94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BEF5D-8F91-4EBD-A96B-E164DCCB7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Wat betekenen de vetgedrukte woorden?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6AF005-1CB3-48B8-8F1A-1D223DD95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800" dirty="0"/>
              <a:t>What an </a:t>
            </a:r>
            <a:r>
              <a:rPr lang="pl-PL" sz="2800" b="1" dirty="0"/>
              <a:t>unbelievable</a:t>
            </a:r>
            <a:r>
              <a:rPr lang="pl-PL" sz="2800" dirty="0"/>
              <a:t> story!</a:t>
            </a:r>
          </a:p>
          <a:p>
            <a:pPr>
              <a:lnSpc>
                <a:spcPct val="150000"/>
              </a:lnSpc>
            </a:pPr>
            <a:r>
              <a:rPr lang="pl-PL" sz="2800" dirty="0"/>
              <a:t>This house is really </a:t>
            </a:r>
            <a:r>
              <a:rPr lang="pl-PL" sz="2800" b="1" dirty="0"/>
              <a:t>huge</a:t>
            </a:r>
            <a:r>
              <a:rPr lang="pl-PL" sz="2800" dirty="0"/>
              <a:t>. Mine is much smaller.</a:t>
            </a:r>
          </a:p>
          <a:p>
            <a:pPr>
              <a:lnSpc>
                <a:spcPct val="150000"/>
              </a:lnSpc>
            </a:pPr>
            <a:r>
              <a:rPr lang="pl-PL" sz="2800" dirty="0"/>
              <a:t>I wasn’t </a:t>
            </a:r>
            <a:r>
              <a:rPr lang="pl-PL" sz="2800" b="1" dirty="0"/>
              <a:t>expecting</a:t>
            </a:r>
            <a:r>
              <a:rPr lang="pl-PL" sz="2800" dirty="0"/>
              <a:t> you so early.</a:t>
            </a:r>
          </a:p>
        </p:txBody>
      </p:sp>
    </p:spTree>
    <p:extLst>
      <p:ext uri="{BB962C8B-B14F-4D97-AF65-F5344CB8AC3E}">
        <p14:creationId xmlns:p14="http://schemas.microsoft.com/office/powerpoint/2010/main" val="29183094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758</Words>
  <Application>Microsoft Office PowerPoint</Application>
  <PresentationFormat>Breedbeeld</PresentationFormat>
  <Paragraphs>92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8" baseType="lpstr">
      <vt:lpstr>Arial</vt:lpstr>
      <vt:lpstr>Trebuchet MS</vt:lpstr>
      <vt:lpstr>Wingdings</vt:lpstr>
      <vt:lpstr>Wingdings 3</vt:lpstr>
      <vt:lpstr>Facet</vt:lpstr>
      <vt:lpstr>Reading strategies 2</vt:lpstr>
      <vt:lpstr>Meaning of words (Betekenis van woorden)</vt:lpstr>
      <vt:lpstr>Meaning of words (Betekenis van woorden)</vt:lpstr>
      <vt:lpstr>Meaning of words (Betekenis van woorden)</vt:lpstr>
      <vt:lpstr>Meaning of words (Betekenis van woorden)</vt:lpstr>
      <vt:lpstr>Meaning of words (Betekenis van woorden)</vt:lpstr>
      <vt:lpstr>Meaning of words (Betekenis van woorden)</vt:lpstr>
      <vt:lpstr>Meaning of words (Betekenis van woorden)  NU Engels Deel A p. 82 </vt:lpstr>
      <vt:lpstr>Wat betekenen de vetgedrukte woorden?</vt:lpstr>
      <vt:lpstr>Fixed expressions (uitdrukkingen)</vt:lpstr>
      <vt:lpstr>Fixed expressions (uitdrukkingen)</vt:lpstr>
      <vt:lpstr>Fixed expressions (uitdrukkingen)</vt:lpstr>
      <vt:lpstr>Fixed expressions (uitdrukkingen)</vt:lpstr>
      <vt:lpstr>Fixed expressions (uitdrukkingen)</vt:lpstr>
      <vt:lpstr>Multiple choice questions (meerkeuze vragen)</vt:lpstr>
      <vt:lpstr>Multiple choice questions (meerkeuze vragen)</vt:lpstr>
      <vt:lpstr>Multiple choice questions (meerkeuze vragen)</vt:lpstr>
      <vt:lpstr>Multiple choice questions (meerkeuze vragen)</vt:lpstr>
      <vt:lpstr>Multiple choice questions (meerkeuze vragen)</vt:lpstr>
      <vt:lpstr>Multiple choice questions (meerkeuze vragen)</vt:lpstr>
      <vt:lpstr>Multiple choice questions (meerkeuze vragen)</vt:lpstr>
      <vt:lpstr>Open questions (Open vragen)</vt:lpstr>
      <vt:lpstr>An article (Een artikel)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strategies 2</dc:title>
  <dc:creator>Anna Kielczewska</dc:creator>
  <cp:lastModifiedBy>Anna Kielczewska</cp:lastModifiedBy>
  <cp:revision>7</cp:revision>
  <dcterms:created xsi:type="dcterms:W3CDTF">2017-11-23T08:29:14Z</dcterms:created>
  <dcterms:modified xsi:type="dcterms:W3CDTF">2017-11-23T09:44:46Z</dcterms:modified>
</cp:coreProperties>
</file>