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60" r:id="rId4"/>
    <p:sldId id="259" r:id="rId5"/>
    <p:sldId id="261" r:id="rId6"/>
    <p:sldId id="262" r:id="rId7"/>
    <p:sldId id="263" r:id="rId8"/>
    <p:sldId id="264" r:id="rId9"/>
    <p:sldId id="267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87" d="100"/>
          <a:sy n="87" d="100"/>
        </p:scale>
        <p:origin x="528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rjolijn Kruizinga" userId="346ba030-023e-456a-bf91-258270dfab19" providerId="ADAL" clId="{604D00FA-DB44-4BA1-926F-B6B43AAE689D}"/>
    <pc:docChg chg="delSld modSld">
      <pc:chgData name="Marjolijn Kruizinga" userId="346ba030-023e-456a-bf91-258270dfab19" providerId="ADAL" clId="{604D00FA-DB44-4BA1-926F-B6B43AAE689D}" dt="2019-09-09T15:24:47.298" v="74" actId="20577"/>
      <pc:docMkLst>
        <pc:docMk/>
      </pc:docMkLst>
      <pc:sldChg chg="modSp">
        <pc:chgData name="Marjolijn Kruizinga" userId="346ba030-023e-456a-bf91-258270dfab19" providerId="ADAL" clId="{604D00FA-DB44-4BA1-926F-B6B43AAE689D}" dt="2019-09-09T15:24:47.298" v="74" actId="20577"/>
        <pc:sldMkLst>
          <pc:docMk/>
          <pc:sldMk cId="134845762" sldId="257"/>
        </pc:sldMkLst>
        <pc:spChg chg="mod">
          <ac:chgData name="Marjolijn Kruizinga" userId="346ba030-023e-456a-bf91-258270dfab19" providerId="ADAL" clId="{604D00FA-DB44-4BA1-926F-B6B43AAE689D}" dt="2019-09-09T15:24:47.298" v="74" actId="20577"/>
          <ac:spMkLst>
            <pc:docMk/>
            <pc:sldMk cId="134845762" sldId="257"/>
            <ac:spMk id="3" creationId="{78B8640C-B8E4-4454-A7F2-2A33F00BF032}"/>
          </ac:spMkLst>
        </pc:spChg>
      </pc:sldChg>
      <pc:sldChg chg="del">
        <pc:chgData name="Marjolijn Kruizinga" userId="346ba030-023e-456a-bf91-258270dfab19" providerId="ADAL" clId="{604D00FA-DB44-4BA1-926F-B6B43AAE689D}" dt="2019-09-09T15:24:33.608" v="29" actId="2696"/>
        <pc:sldMkLst>
          <pc:docMk/>
          <pc:sldMk cId="602129353" sldId="258"/>
        </pc:sldMkLst>
      </pc:sldChg>
      <pc:sldChg chg="modSp">
        <pc:chgData name="Marjolijn Kruizinga" userId="346ba030-023e-456a-bf91-258270dfab19" providerId="ADAL" clId="{604D00FA-DB44-4BA1-926F-B6B43AAE689D}" dt="2019-09-09T15:24:22.871" v="28" actId="20577"/>
        <pc:sldMkLst>
          <pc:docMk/>
          <pc:sldMk cId="517444425" sldId="267"/>
        </pc:sldMkLst>
        <pc:spChg chg="mod">
          <ac:chgData name="Marjolijn Kruizinga" userId="346ba030-023e-456a-bf91-258270dfab19" providerId="ADAL" clId="{604D00FA-DB44-4BA1-926F-B6B43AAE689D}" dt="2019-09-09T15:24:22.871" v="28" actId="20577"/>
          <ac:spMkLst>
            <pc:docMk/>
            <pc:sldMk cId="517444425" sldId="267"/>
            <ac:spMk id="3" creationId="{BF1BF08E-778A-469A-80B5-5B84C9B52C77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chemeClr val="tx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chemeClr val="tx1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725656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70442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93061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899365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636091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40986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090317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3340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930299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301294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25737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fld id="{2277953C-DBDC-4B57-9EAE-FCC070B403B0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058288A5-80E7-4968-8E0E-1141C76C74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164917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tx1"/>
        </a:buClr>
        <a:buSzPct val="80000"/>
        <a:buFont typeface="Corbe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FDD126D-DFB5-4DDF-9A80-BC0ADE884A3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Ondernemerschap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5CD7F1B-FD34-4A0D-8FD5-B8A8385BBA8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864570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B7AFFCB-CA26-4BFB-AB38-A398FC80D0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4</a:t>
            </a:r>
            <a:r>
              <a:rPr lang="nl-NL" baseline="30000" dirty="0"/>
              <a:t>e</a:t>
            </a:r>
            <a:r>
              <a:rPr lang="nl-NL" dirty="0"/>
              <a:t> pagina: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3DB78F8-F893-43CC-8E55-2E83D61DE00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We werken in hoofdstukken dus;</a:t>
            </a:r>
          </a:p>
          <a:p>
            <a:pPr marL="45720" indent="0">
              <a:buNone/>
            </a:pPr>
            <a:r>
              <a:rPr lang="nl-NL" b="1" dirty="0"/>
              <a:t>Hoofdstuk 1: Product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r>
              <a:rPr lang="nl-NL" dirty="0"/>
              <a:t>Beschrijf jouw product.</a:t>
            </a:r>
          </a:p>
          <a:p>
            <a:r>
              <a:rPr lang="nl-NL" dirty="0"/>
              <a:t>Fysieke product -&gt; wat je kan zien en wat je levert. BV sportschoen, advies/gastouder/kledinglijn.</a:t>
            </a:r>
          </a:p>
          <a:p>
            <a:r>
              <a:rPr lang="nl-NL" dirty="0"/>
              <a:t>Uitgebreide product -&gt; eigenschappen zoals: (verpakking), service, garantie, functie</a:t>
            </a:r>
          </a:p>
          <a:p>
            <a:r>
              <a:rPr lang="nl-NL" dirty="0"/>
              <a:t>Totale product -&gt; imago, milieuvriendelijkheid of status. </a:t>
            </a:r>
          </a:p>
          <a:p>
            <a:pPr marL="4572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9425072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EF6837-5048-495A-83BE-F674B650F9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Voorbeeld product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5690C16-8184-46C4-A9C0-B1A4CE0318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" indent="0">
              <a:buNone/>
            </a:pPr>
            <a:r>
              <a:rPr lang="nl-NL" dirty="0"/>
              <a:t>Zie WORD</a:t>
            </a:r>
          </a:p>
          <a:p>
            <a:pPr marL="4572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984839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2B02D79-7D9A-4D03-A341-B278AB2114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doen?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8B8640C-B8E4-4454-A7F2-2A33F00BF0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Uitleg opdracht periode 1: MARKETINGPLAN schrijven.</a:t>
            </a:r>
          </a:p>
          <a:p>
            <a:r>
              <a:rPr lang="nl-NL" dirty="0"/>
              <a:t>Theorie over de P van product</a:t>
            </a:r>
          </a:p>
          <a:p>
            <a:r>
              <a:rPr lang="nl-NL" dirty="0"/>
              <a:t>Start maken met verslag.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r>
              <a:rPr lang="nl-NL" dirty="0"/>
              <a:t>Wiki:</a:t>
            </a:r>
          </a:p>
          <a:p>
            <a:pPr marL="4572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48457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E104E71D-46AD-4098-B3F1-71C5B5AD2E9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7E75FFA-2B8C-4584-9D0D-8297565777F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97345835-04CD-49BE-B105-1B4770F29A3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 useBgFill="1">
        <p:nvSpPr>
          <p:cNvPr id="15" name="Rectangle 14">
            <a:extLst>
              <a:ext uri="{FF2B5EF4-FFF2-40B4-BE49-F238E27FC236}">
                <a16:creationId xmlns:a16="http://schemas.microsoft.com/office/drawing/2014/main" id="{B0DAA4A3-A8FF-4201-928F-4D690839AA1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999" cy="6858000"/>
          </a:xfrm>
          <a:prstGeom prst="rect">
            <a:avLst/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orbel" panose="020B0503020204020204"/>
              <a:ea typeface="+mn-ea"/>
              <a:cs typeface="+mn-cs"/>
            </a:endParaRPr>
          </a:p>
        </p:txBody>
      </p:sp>
      <p:pic>
        <p:nvPicPr>
          <p:cNvPr id="4" name="Picture 2" descr="Afbeeldingsresultaat voor marketingmix">
            <a:extLst>
              <a:ext uri="{FF2B5EF4-FFF2-40B4-BE49-F238E27FC236}">
                <a16:creationId xmlns:a16="http://schemas.microsoft.com/office/drawing/2014/main" id="{B60A4A62-2673-4B26-8772-64875D534F8F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2" b="8559"/>
          <a:stretch/>
        </p:blipFill>
        <p:spPr bwMode="auto">
          <a:xfrm>
            <a:off x="20" y="10"/>
            <a:ext cx="8129852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7" name="Rectangle 16">
            <a:extLst>
              <a:ext uri="{FF2B5EF4-FFF2-40B4-BE49-F238E27FC236}">
                <a16:creationId xmlns:a16="http://schemas.microsoft.com/office/drawing/2014/main" id="{27EBFEAE-8A98-4660-B3DC-9CF2C8FC95D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31140" y="243840"/>
            <a:ext cx="11724640" cy="637793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6D31157-DEA7-4E1C-B345-AF216CF761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69995" y="688255"/>
            <a:ext cx="3133839" cy="4118255"/>
          </a:xfrm>
          <a:noFill/>
          <a:ln w="12700" cmpd="sng">
            <a:noFill/>
          </a:ln>
        </p:spPr>
        <p:txBody>
          <a:bodyPr vert="horz" lIns="91440" tIns="45720" rIns="91440" bIns="45720" rtlCol="0" anchor="ctr">
            <a:normAutofit/>
          </a:bodyPr>
          <a:lstStyle/>
          <a:p>
            <a:pPr algn="r">
              <a:lnSpc>
                <a:spcPct val="85000"/>
              </a:lnSpc>
            </a:pPr>
            <a:r>
              <a:rPr lang="en-US" sz="3100" b="1" cap="all"/>
              <a:t>Marketingmix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96B911B6-80D6-4651-AEAB-B705C9C54C1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0903991" y="5044695"/>
            <a:ext cx="536895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4330185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30DC0F-AA0B-4415-A214-568D522EFC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Theorie PRODUCT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23B31E2-B6E4-4A55-815F-14A32330FA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Een product is alles wat in een behoefte kan voorzien.</a:t>
            </a:r>
          </a:p>
          <a:p>
            <a:endParaRPr lang="nl-NL" dirty="0"/>
          </a:p>
          <a:p>
            <a:pPr marL="45720" indent="0">
              <a:buNone/>
            </a:pPr>
            <a:r>
              <a:rPr lang="nl-NL" dirty="0"/>
              <a:t>Een product kan bestaan uit diensten of uit goederen.</a:t>
            </a:r>
          </a:p>
          <a:p>
            <a:pPr marL="502920" indent="-457200">
              <a:buAutoNum type="arabicPeriod"/>
            </a:pPr>
            <a:r>
              <a:rPr lang="nl-NL" dirty="0"/>
              <a:t>Een verzekeringsagent levert een dienst. </a:t>
            </a:r>
          </a:p>
          <a:p>
            <a:pPr marL="502920" indent="-457200">
              <a:buAutoNum type="arabicPeriod"/>
            </a:pPr>
            <a:r>
              <a:rPr lang="nl-NL" dirty="0"/>
              <a:t>Een vertegenwoordiger van een sportmerk verkoopt goederen.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481158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38A0640-EBE4-43C8-9399-F696A29B6A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 van product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C1D78FA-B2C2-4EF2-969C-1C02BBCAB06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Fysieke product -&gt; wat je kan zien en wat je levert. BV sportschoen, advies.</a:t>
            </a:r>
          </a:p>
          <a:p>
            <a:r>
              <a:rPr lang="nl-NL" dirty="0"/>
              <a:t>Uitgebreide product -&gt; eigenschappen zoals: verpakking, service, garantie.</a:t>
            </a:r>
          </a:p>
          <a:p>
            <a:r>
              <a:rPr lang="nl-NL" dirty="0"/>
              <a:t>Totale product -&gt; imago, milieuvriendelijkheid of status. 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415121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7473A41-C9D6-42C7-8187-6CD1CC6663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/>
              <a:t>Assortiment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8E5FD871-3C70-489A-AE66-F99D534F15F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Breed 	en smal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82C48F1-03DA-4F26-9859-0EA8CB64F53D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45720" indent="0">
              <a:buNone/>
            </a:pPr>
            <a:r>
              <a:rPr lang="nl-NL" b="1" dirty="0"/>
              <a:t>Breed assortiment </a:t>
            </a:r>
            <a:r>
              <a:rPr lang="nl-NL" dirty="0"/>
              <a:t>= </a:t>
            </a:r>
          </a:p>
          <a:p>
            <a:pPr marL="45720" indent="0">
              <a:buNone/>
            </a:pPr>
            <a:r>
              <a:rPr lang="nl-NL" dirty="0"/>
              <a:t>verschillende producten.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r>
              <a:rPr lang="nl-NL" b="1" dirty="0"/>
              <a:t>Smal assortiment </a:t>
            </a:r>
            <a:r>
              <a:rPr lang="nl-NL" dirty="0"/>
              <a:t>= </a:t>
            </a:r>
          </a:p>
          <a:p>
            <a:pPr marL="45720" indent="0">
              <a:buNone/>
            </a:pPr>
            <a:r>
              <a:rPr lang="nl-NL" dirty="0"/>
              <a:t>weinig verschillende producten (zoals een speciaalzaak in sigaren)</a:t>
            </a:r>
          </a:p>
          <a:p>
            <a:pPr marL="45720" indent="0">
              <a:buNone/>
            </a:pPr>
            <a:endParaRPr lang="nl-NL" dirty="0"/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C8013AFE-755E-4279-BCA4-BB61600C60A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/>
              <a:t>Diep en ondiep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F84A41B6-9868-4E85-BA76-DAA6F2039607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pPr marL="45720" indent="0">
              <a:buNone/>
            </a:pPr>
            <a:r>
              <a:rPr lang="nl-NL" dirty="0"/>
              <a:t>Diep assortiment=</a:t>
            </a:r>
          </a:p>
          <a:p>
            <a:pPr marL="45720" indent="0">
              <a:buNone/>
            </a:pPr>
            <a:r>
              <a:rPr lang="nl-NL" dirty="0"/>
              <a:t>Allerlei variaties en merken en prijsklassen.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r>
              <a:rPr lang="nl-NL" b="1" dirty="0"/>
              <a:t>Ondiep assortiment=</a:t>
            </a:r>
          </a:p>
          <a:p>
            <a:pPr marL="45720" indent="0">
              <a:buNone/>
            </a:pPr>
            <a:r>
              <a:rPr lang="nl-NL" dirty="0"/>
              <a:t>Weinig keuze, bv maar 2 soorten.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60261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>
            <a:extLst>
              <a:ext uri="{FF2B5EF4-FFF2-40B4-BE49-F238E27FC236}">
                <a16:creationId xmlns:a16="http://schemas.microsoft.com/office/drawing/2014/main" id="{2C223AEC-6329-4C71-82FC-799E7C465C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Garantie van PRODUCT</a:t>
            </a:r>
          </a:p>
        </p:txBody>
      </p:sp>
      <p:sp>
        <p:nvSpPr>
          <p:cNvPr id="8" name="Tijdelijke aanduiding voor inhoud 7">
            <a:extLst>
              <a:ext uri="{FF2B5EF4-FFF2-40B4-BE49-F238E27FC236}">
                <a16:creationId xmlns:a16="http://schemas.microsoft.com/office/drawing/2014/main" id="{5787A77D-A7BB-4297-8FD5-918DA46A3A0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Product moet voldoen bij de koop aan de eigenschappen die zijn toegekend.</a:t>
            </a:r>
          </a:p>
          <a:p>
            <a:pPr marL="45720" indent="0">
              <a:buNone/>
            </a:pPr>
            <a:r>
              <a:rPr lang="nl-NL" dirty="0"/>
              <a:t>WET HANDHAVING CONSUMENTENBESCHERMING.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r>
              <a:rPr lang="nl-NL" dirty="0"/>
              <a:t>Garantie is anders.</a:t>
            </a:r>
          </a:p>
          <a:p>
            <a:pPr marL="45720" indent="0">
              <a:buNone/>
            </a:pPr>
            <a:r>
              <a:rPr lang="nl-NL" dirty="0"/>
              <a:t>Service van de verkopende partij = de verzekering.</a:t>
            </a:r>
          </a:p>
          <a:p>
            <a:pPr marL="45720" indent="0">
              <a:buNone/>
            </a:pPr>
            <a:r>
              <a:rPr lang="nl-NL" dirty="0"/>
              <a:t>Winkel stelt zich garant voor gebreken.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r>
              <a:rPr lang="nl-NL" dirty="0"/>
              <a:t>Schade aan mens of zaken </a:t>
            </a:r>
            <a:r>
              <a:rPr lang="nl-NL" dirty="0">
                <a:sym typeface="Wingdings" panose="05000000000000000000" pitchFamily="2" charset="2"/>
              </a:rPr>
              <a:t> producent (maker) aansprakelijk</a:t>
            </a:r>
          </a:p>
          <a:p>
            <a:pPr marL="45720" indent="0">
              <a:buNone/>
            </a:pPr>
            <a:r>
              <a:rPr lang="nl-NL" dirty="0"/>
              <a:t>PRODUCTAANSPRAKELIJKHEID. </a:t>
            </a:r>
          </a:p>
        </p:txBody>
      </p:sp>
    </p:spTree>
    <p:extLst>
      <p:ext uri="{BB962C8B-B14F-4D97-AF65-F5344CB8AC3E}">
        <p14:creationId xmlns:p14="http://schemas.microsoft.com/office/powerpoint/2010/main" val="16934772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E8B7DBF-C40D-4100-94AA-A35DE9AF9E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Verslag MARKETINGPLAN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F9BD7FF-0AEE-49F2-8BDF-D0A45CCF53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Maak een voorblad met; </a:t>
            </a:r>
          </a:p>
          <a:p>
            <a:pPr marL="502920" indent="-457200">
              <a:buAutoNum type="arabicPeriod"/>
            </a:pPr>
            <a:r>
              <a:rPr lang="nl-NL" dirty="0"/>
              <a:t>naam, </a:t>
            </a:r>
          </a:p>
          <a:p>
            <a:pPr marL="502920" indent="-457200">
              <a:buAutoNum type="arabicPeriod"/>
            </a:pPr>
            <a:r>
              <a:rPr lang="nl-NL" dirty="0"/>
              <a:t>klas, </a:t>
            </a:r>
          </a:p>
          <a:p>
            <a:pPr marL="502920" indent="-457200">
              <a:buAutoNum type="arabicPeriod"/>
            </a:pPr>
            <a:r>
              <a:rPr lang="nl-NL" dirty="0"/>
              <a:t>vak, </a:t>
            </a:r>
          </a:p>
          <a:p>
            <a:pPr marL="502920" indent="-457200">
              <a:buAutoNum type="arabicPeriod"/>
            </a:pPr>
            <a:r>
              <a:rPr lang="nl-NL" dirty="0"/>
              <a:t>deelnemersnummer, </a:t>
            </a:r>
          </a:p>
          <a:p>
            <a:pPr marL="502920" indent="-457200">
              <a:buAutoNum type="arabicPeriod"/>
            </a:pPr>
            <a:endParaRPr lang="nl-NL" dirty="0"/>
          </a:p>
          <a:p>
            <a:r>
              <a:rPr lang="nl-NL" dirty="0"/>
              <a:t>2</a:t>
            </a:r>
            <a:r>
              <a:rPr lang="nl-NL" baseline="30000" dirty="0"/>
              <a:t>e</a:t>
            </a:r>
            <a:r>
              <a:rPr lang="nl-NL" dirty="0"/>
              <a:t> pagina: inhoudsopgave (wordt later gevuld)</a:t>
            </a:r>
          </a:p>
          <a:p>
            <a:r>
              <a:rPr lang="nl-NL" dirty="0"/>
              <a:t>3</a:t>
            </a:r>
            <a:r>
              <a:rPr lang="nl-NL" baseline="30000" dirty="0"/>
              <a:t>e</a:t>
            </a:r>
            <a:r>
              <a:rPr lang="nl-NL" dirty="0"/>
              <a:t> pagina: inleiding (wat is een inleiding – vertel wat je in dit verslag gaat doen)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251472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772E472-2375-4F8E-BF1C-7AE60EA390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Maak op elke pagina de titels: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F1BF08E-778A-469A-80B5-5B84C9B52C7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Hoofdstuk 1: Product</a:t>
            </a:r>
          </a:p>
          <a:p>
            <a:r>
              <a:rPr lang="nl-NL" dirty="0"/>
              <a:t>Hoofdstuk 2: Doelgroep</a:t>
            </a:r>
          </a:p>
          <a:p>
            <a:r>
              <a:rPr lang="nl-NL" dirty="0"/>
              <a:t>Hoofdstuk 3: Promotie</a:t>
            </a:r>
          </a:p>
          <a:p>
            <a:r>
              <a:rPr lang="nl-NL" dirty="0"/>
              <a:t>Hoofdstuk 4: Prijs</a:t>
            </a:r>
          </a:p>
          <a:p>
            <a:r>
              <a:rPr lang="nl-NL" dirty="0"/>
              <a:t>Hoofdstuk 5: Plaats</a:t>
            </a:r>
          </a:p>
          <a:p>
            <a:r>
              <a:rPr lang="nl-NL" dirty="0"/>
              <a:t>Hoofdstuk 6: Reflectie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17444425"/>
      </p:ext>
    </p:extLst>
  </p:cSld>
  <p:clrMapOvr>
    <a:masterClrMapping/>
  </p:clrMapOvr>
</p:sld>
</file>

<file path=ppt/theme/theme1.xml><?xml version="1.0" encoding="utf-8"?>
<a:theme xmlns:a="http://schemas.openxmlformats.org/drawingml/2006/main" name="Basis">
  <a:themeElements>
    <a:clrScheme name="Basis">
      <a:dk1>
        <a:srgbClr val="000000"/>
      </a:dk1>
      <a:lt1>
        <a:srgbClr val="FFFFFF"/>
      </a:lt1>
      <a:dk2>
        <a:srgbClr val="565349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7D447"/>
      </a:accent5>
      <a:accent6>
        <a:srgbClr val="818183"/>
      </a:accent6>
      <a:hlink>
        <a:srgbClr val="F59E00"/>
      </a:hlink>
      <a:folHlink>
        <a:srgbClr val="B2B2B2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ACC63D00-1EE0-4159-BF5A-6FF02000B71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2492</TotalTime>
  <Words>343</Words>
  <Application>Microsoft Office PowerPoint</Application>
  <PresentationFormat>Breedbeeld</PresentationFormat>
  <Paragraphs>67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4" baseType="lpstr">
      <vt:lpstr>Corbel</vt:lpstr>
      <vt:lpstr>Wingdings</vt:lpstr>
      <vt:lpstr>Basis</vt:lpstr>
      <vt:lpstr>Ondernemerschap</vt:lpstr>
      <vt:lpstr>Wat gaan we doen?</vt:lpstr>
      <vt:lpstr>Marketingmix</vt:lpstr>
      <vt:lpstr>Theorie PRODUCT</vt:lpstr>
      <vt:lpstr>P van product</vt:lpstr>
      <vt:lpstr>Assortiment</vt:lpstr>
      <vt:lpstr>Garantie van PRODUCT</vt:lpstr>
      <vt:lpstr>Verslag MARKETINGPLAN</vt:lpstr>
      <vt:lpstr>Maak op elke pagina de titels:</vt:lpstr>
      <vt:lpstr>4e pagina:</vt:lpstr>
      <vt:lpstr>Voorbeeld product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Ondernemerschap</dc:title>
  <dc:creator>Marjolijn Kruizinga</dc:creator>
  <cp:lastModifiedBy>Marjolijn Kruizinga</cp:lastModifiedBy>
  <cp:revision>8</cp:revision>
  <dcterms:created xsi:type="dcterms:W3CDTF">2019-03-20T13:37:47Z</dcterms:created>
  <dcterms:modified xsi:type="dcterms:W3CDTF">2019-09-09T15:31:05Z</dcterms:modified>
</cp:coreProperties>
</file>