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57" r:id="rId7"/>
    <p:sldId id="268" r:id="rId8"/>
    <p:sldId id="267" r:id="rId9"/>
    <p:sldId id="262" r:id="rId10"/>
    <p:sldId id="263" r:id="rId11"/>
    <p:sldId id="265" r:id="rId12"/>
    <p:sldId id="264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18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BE0C5-C0DB-4868-BEC9-E0CD2D3BEC88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98FC7-FF70-49D4-9FA0-133D985E6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437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 smtClean="0"/>
              <a:t>Lees verder</a:t>
            </a:r>
            <a:r>
              <a:rPr lang="nl-NL" dirty="0" smtClean="0"/>
              <a:t>:</a:t>
            </a:r>
            <a:r>
              <a:rPr lang="nl-NL" baseline="0" dirty="0" smtClean="0"/>
              <a:t> http://www.arbeidscontract-maken.nl/artikelen/542-Inkoopplan-Stappenplan-voor-het-maken-van-een-Inkoopplan/</a:t>
            </a:r>
          </a:p>
          <a:p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98FC7-FF70-49D4-9FA0-133D985E61C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37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1403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820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6572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734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8167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104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974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911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15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82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06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5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27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48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94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3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7A527-A601-459F-9297-EFC944077B16}" type="datetimeFigureOut">
              <a:rPr lang="nl-NL" smtClean="0"/>
              <a:t>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33D035-59F8-4296-B662-41827F90C4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929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ontentplatform.ontwikkelcentrum.nl/CMS/CDS/Ontwikkelcentrum/Published%20content/ECC%20SP%20modules/CKS%20en%20Impact/33%20Dier/OC-33059d/OC-33059d/OC-33059-2/OC-33059-2-2d/OC-33059-2-2d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0715" y="2773024"/>
            <a:ext cx="7766936" cy="1646302"/>
          </a:xfrm>
        </p:spPr>
        <p:txBody>
          <a:bodyPr/>
          <a:lstStyle/>
          <a:p>
            <a:r>
              <a:rPr lang="nl-NL" dirty="0" smtClean="0"/>
              <a:t>Inkoopplanning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52" y="340202"/>
            <a:ext cx="4937647" cy="286702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64" y="3828188"/>
            <a:ext cx="3648515" cy="273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3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716" y="0"/>
            <a:ext cx="10319084" cy="687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Levende have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/>
              <a:t>Wat is het voordeel van levende dieren in je winkel</a:t>
            </a:r>
            <a:r>
              <a:rPr lang="nl-NL" sz="2800" dirty="0" smtClean="0"/>
              <a:t>?</a:t>
            </a:r>
          </a:p>
          <a:p>
            <a:r>
              <a:rPr lang="nl-NL" sz="2800" dirty="0" smtClean="0"/>
              <a:t>Wat is het nadeel van levende dieren in je winkel?</a:t>
            </a:r>
          </a:p>
          <a:p>
            <a:pPr lvl="1"/>
            <a:r>
              <a:rPr lang="nl-NL" sz="2800" dirty="0" smtClean="0"/>
              <a:t> Giftige soorten?</a:t>
            </a:r>
          </a:p>
          <a:p>
            <a:pPr lvl="1"/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823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4051" y="714580"/>
            <a:ext cx="823756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Zoek eens op welke wet &amp; regelgeving er in Nederland is voor dierenwinkels betreft de verkoop van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104147"/>
            <a:ext cx="10515600" cy="3072816"/>
          </a:xfrm>
        </p:spPr>
        <p:txBody>
          <a:bodyPr>
            <a:normAutofit/>
          </a:bodyPr>
          <a:lstStyle/>
          <a:p>
            <a:r>
              <a:rPr lang="nl-NL" sz="2800" dirty="0" smtClean="0"/>
              <a:t>Waar vindt je die regels?</a:t>
            </a:r>
          </a:p>
          <a:p>
            <a:r>
              <a:rPr lang="nl-NL" sz="2800" dirty="0" smtClean="0"/>
              <a:t>Wat moet er in de winkel aanwezig zijn?</a:t>
            </a:r>
          </a:p>
          <a:p>
            <a:r>
              <a:rPr lang="nl-NL" sz="2800" dirty="0" smtClean="0"/>
              <a:t>Wat mag een winkel niet doen?</a:t>
            </a:r>
          </a:p>
          <a:p>
            <a:r>
              <a:rPr lang="nl-NL" sz="2800" dirty="0" smtClean="0"/>
              <a:t>Waar moeten groothandels van levende dieren aan voldoen?</a:t>
            </a:r>
          </a:p>
          <a:p>
            <a:r>
              <a:rPr lang="nl-NL" sz="2800" dirty="0" smtClean="0"/>
              <a:t>Wat houdt de huisdierenlijst in?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7732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gaan we even rekenen…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41974"/>
            <a:ext cx="8596668" cy="3880773"/>
          </a:xfrm>
        </p:spPr>
        <p:txBody>
          <a:bodyPr>
            <a:noAutofit/>
          </a:bodyPr>
          <a:lstStyle/>
          <a:p>
            <a:r>
              <a:rPr lang="nl-NL" sz="2800" dirty="0" smtClean="0"/>
              <a:t>Belangrijke begrippen die je zo moet kunnen uitleggen:</a:t>
            </a:r>
          </a:p>
          <a:p>
            <a:pPr lvl="1"/>
            <a:r>
              <a:rPr lang="nl-NL" sz="2800" dirty="0" smtClean="0"/>
              <a:t>Gemiddelde voorraad</a:t>
            </a:r>
          </a:p>
          <a:p>
            <a:pPr lvl="1"/>
            <a:r>
              <a:rPr lang="nl-NL" sz="2800" dirty="0" smtClean="0"/>
              <a:t>Omzetsnelheid</a:t>
            </a:r>
          </a:p>
          <a:p>
            <a:pPr lvl="1"/>
            <a:r>
              <a:rPr lang="nl-NL" sz="2800" dirty="0" smtClean="0"/>
              <a:t>Opslagduur</a:t>
            </a:r>
          </a:p>
          <a:p>
            <a:r>
              <a:rPr lang="nl-NL" sz="2800" dirty="0" smtClean="0"/>
              <a:t>Het is belangrijk hier verstand van te hebben zodat je weet hoe je het beste kunt inkopen </a:t>
            </a:r>
          </a:p>
          <a:p>
            <a:r>
              <a:rPr lang="nl-NL" sz="2800" dirty="0" smtClean="0"/>
              <a:t>Ga aan de slag met de opdrachten uit Wikiwijs 144990 !</a:t>
            </a:r>
          </a:p>
        </p:txBody>
      </p:sp>
    </p:spTree>
    <p:extLst>
      <p:ext uri="{BB962C8B-B14F-4D97-AF65-F5344CB8AC3E}">
        <p14:creationId xmlns:p14="http://schemas.microsoft.com/office/powerpoint/2010/main" val="22562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Waar hebben we het de vorige les over gehad?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000" dirty="0" smtClean="0"/>
              <a:t>Assortiment dat is opgebouwd uit:</a:t>
            </a:r>
            <a:endParaRPr lang="nl-NL" sz="3000" dirty="0"/>
          </a:p>
          <a:p>
            <a:pPr lvl="1"/>
            <a:r>
              <a:rPr lang="nl-NL" sz="2800" dirty="0" smtClean="0"/>
              <a:t>Kernassortiment</a:t>
            </a:r>
          </a:p>
          <a:p>
            <a:pPr lvl="1"/>
            <a:r>
              <a:rPr lang="nl-NL" sz="2800" dirty="0" smtClean="0"/>
              <a:t>Randassortiment</a:t>
            </a:r>
          </a:p>
          <a:p>
            <a:pPr lvl="1"/>
            <a:r>
              <a:rPr lang="nl-NL" sz="2800" dirty="0" smtClean="0"/>
              <a:t>Up </a:t>
            </a:r>
            <a:r>
              <a:rPr lang="nl-NL" sz="2800" dirty="0" err="1" smtClean="0"/>
              <a:t>to</a:t>
            </a:r>
            <a:r>
              <a:rPr lang="nl-NL" sz="2800" dirty="0" smtClean="0"/>
              <a:t> date assortiment/Noviteiten</a:t>
            </a:r>
          </a:p>
          <a:p>
            <a:pPr lvl="1"/>
            <a:r>
              <a:rPr lang="nl-NL" sz="2800" dirty="0" smtClean="0"/>
              <a:t>Seizoensgebonden assortiment/artikelen</a:t>
            </a:r>
          </a:p>
          <a:p>
            <a:pPr lvl="1"/>
            <a:r>
              <a:rPr lang="nl-NL" sz="2800" dirty="0" smtClean="0"/>
              <a:t>Handscanner/handcomputer</a:t>
            </a:r>
          </a:p>
          <a:p>
            <a:pPr lvl="1"/>
            <a:r>
              <a:rPr lang="nl-NL" sz="2800" dirty="0" smtClean="0"/>
              <a:t>Winkeldochters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9959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496291"/>
            <a:ext cx="8946957" cy="4978400"/>
          </a:xfrm>
        </p:spPr>
        <p:txBody>
          <a:bodyPr>
            <a:normAutofit fontScale="92500" lnSpcReduction="10000"/>
          </a:bodyPr>
          <a:lstStyle/>
          <a:p>
            <a:r>
              <a:rPr lang="nl-NL" sz="3200" dirty="0" smtClean="0"/>
              <a:t>Antwoorden nakijken Voorraadbeheer</a:t>
            </a:r>
          </a:p>
          <a:p>
            <a:endParaRPr lang="nl-NL" sz="3200" dirty="0" smtClean="0"/>
          </a:p>
          <a:p>
            <a:r>
              <a:rPr lang="nl-NL" sz="3200" dirty="0" smtClean="0"/>
              <a:t>Inkoopplanning (stukje theorie)</a:t>
            </a:r>
          </a:p>
          <a:p>
            <a:endParaRPr lang="nl-NL" sz="3200" dirty="0" smtClean="0"/>
          </a:p>
          <a:p>
            <a:r>
              <a:rPr lang="nl-NL" sz="3200" dirty="0" smtClean="0"/>
              <a:t>Berekeningen doen </a:t>
            </a:r>
          </a:p>
          <a:p>
            <a:endParaRPr lang="nl-NL" sz="3200" dirty="0" smtClean="0"/>
          </a:p>
          <a:p>
            <a:r>
              <a:rPr lang="nl-NL" sz="3200" dirty="0" smtClean="0"/>
              <a:t>Myspot het thema “winkelwerkzaamheden”</a:t>
            </a:r>
            <a:r>
              <a:rPr lang="nl-NL" sz="3200" dirty="0"/>
              <a:t> </a:t>
            </a:r>
            <a:r>
              <a:rPr lang="nl-NL" sz="3200" dirty="0" smtClean="0"/>
              <a:t>het boekje “maken </a:t>
            </a:r>
            <a:r>
              <a:rPr lang="nl-NL" sz="3200" dirty="0" smtClean="0"/>
              <a:t>van </a:t>
            </a:r>
            <a:r>
              <a:rPr lang="nl-NL" sz="3200" dirty="0" smtClean="0"/>
              <a:t>een inkoopplanning” doorwerken en de oefentoets maken </a:t>
            </a:r>
            <a:r>
              <a:rPr lang="nl-NL" sz="3200" dirty="0" smtClean="0"/>
              <a:t>die later moet uploaden in Cum Laude.</a:t>
            </a:r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val="290695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 smtClean="0"/>
              <a:t>Het maken van een goede inkoopplanning is essentieel voor het succes van het bedrijf, waarom?</a:t>
            </a:r>
          </a:p>
          <a:p>
            <a:pPr marL="0" indent="0" algn="ctr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>
                <a:hlinkClick r:id="rId2"/>
              </a:rPr>
              <a:t>Inkoopplanning maken</a:t>
            </a:r>
            <a:endParaRPr lang="nl-NL" sz="2400" dirty="0"/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024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Bestelmoment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9942770" cy="5347116"/>
          </a:xfrm>
        </p:spPr>
        <p:txBody>
          <a:bodyPr>
            <a:normAutofit/>
          </a:bodyPr>
          <a:lstStyle/>
          <a:p>
            <a:r>
              <a:rPr lang="nl-NL" sz="2000" dirty="0" smtClean="0"/>
              <a:t>Een goede inkoopplanning: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sz="2000" dirty="0" smtClean="0">
                <a:sym typeface="Wingdings" panose="05000000000000000000" pitchFamily="2" charset="2"/>
              </a:rPr>
              <a:t>Minimumvoorraad is voldoende om je klanten te bedienen tot de volgende   </a:t>
            </a:r>
            <a:br>
              <a:rPr lang="nl-NL" sz="2000" dirty="0" smtClean="0">
                <a:sym typeface="Wingdings" panose="05000000000000000000" pitchFamily="2" charset="2"/>
              </a:rPr>
            </a:br>
            <a:r>
              <a:rPr lang="nl-NL" sz="2000" dirty="0" smtClean="0">
                <a:sym typeface="Wingdings" panose="05000000000000000000" pitchFamily="2" charset="2"/>
              </a:rPr>
              <a:t>levering (overbrugging van de levertijd)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sz="2000" dirty="0" smtClean="0">
                <a:sym typeface="Wingdings" panose="05000000000000000000" pitchFamily="2" charset="2"/>
              </a:rPr>
              <a:t>Maximumvoorraad is voldoende om het moment tussen twee bestellingen te </a:t>
            </a:r>
            <a:br>
              <a:rPr lang="nl-NL" sz="2000" dirty="0" smtClean="0">
                <a:sym typeface="Wingdings" panose="05000000000000000000" pitchFamily="2" charset="2"/>
              </a:rPr>
            </a:br>
            <a:r>
              <a:rPr lang="nl-NL" sz="2000" dirty="0" smtClean="0">
                <a:sym typeface="Wingdings" panose="05000000000000000000" pitchFamily="2" charset="2"/>
              </a:rPr>
              <a:t>overbruggen </a:t>
            </a:r>
            <a:endParaRPr lang="nl-NL" sz="2000" dirty="0" smtClean="0"/>
          </a:p>
          <a:p>
            <a:r>
              <a:rPr lang="nl-NL" sz="2000" dirty="0" smtClean="0"/>
              <a:t>Waar baseer je het moment van bestellen op?</a:t>
            </a:r>
          </a:p>
          <a:p>
            <a:pPr lvl="1"/>
            <a:r>
              <a:rPr lang="nl-NL" sz="2000" dirty="0" smtClean="0"/>
              <a:t>Het liefste op basis van de minimumvoorraad</a:t>
            </a:r>
          </a:p>
          <a:p>
            <a:pPr lvl="1"/>
            <a:r>
              <a:rPr lang="nl-NL" sz="2000" dirty="0" smtClean="0"/>
              <a:t>Maar in de praktijk vaak op basis van de leverancier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96699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437" y="408845"/>
            <a:ext cx="8239125" cy="644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98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0931" y="2429165"/>
            <a:ext cx="5475255" cy="40803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/>
          <a:lstStyle/>
          <a:p>
            <a:r>
              <a:rPr lang="nl-NL" dirty="0"/>
              <a:t>Het inkoopplan maken in 5 stappen.</a:t>
            </a: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951931" y="1628193"/>
            <a:ext cx="5277853" cy="4435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b="1" dirty="0" smtClean="0"/>
              <a:t>Stap 1: Huidige situatie in beeld brengen</a:t>
            </a:r>
          </a:p>
          <a:p>
            <a:endParaRPr lang="nl-NL" sz="2000" b="1" dirty="0" smtClean="0"/>
          </a:p>
          <a:p>
            <a:r>
              <a:rPr lang="nl-NL" sz="2000" b="1" dirty="0" smtClean="0"/>
              <a:t>Stap 2: Schets de gewenste situatie</a:t>
            </a:r>
          </a:p>
          <a:p>
            <a:endParaRPr lang="nl-NL" sz="2000" b="1" dirty="0" smtClean="0"/>
          </a:p>
          <a:p>
            <a:r>
              <a:rPr lang="nl-NL" sz="2000" b="1" dirty="0" smtClean="0"/>
              <a:t>Stap 3: Stel doelstellingen vast</a:t>
            </a:r>
          </a:p>
          <a:p>
            <a:endParaRPr lang="nl-NL" sz="2000" b="1" dirty="0" smtClean="0"/>
          </a:p>
          <a:p>
            <a:r>
              <a:rPr lang="nl-NL" sz="2000" b="1" dirty="0" smtClean="0"/>
              <a:t>Stap 4: Maak een inkoopactieplan</a:t>
            </a:r>
          </a:p>
          <a:p>
            <a:endParaRPr lang="nl-NL" sz="2000" b="1" dirty="0" smtClean="0"/>
          </a:p>
          <a:p>
            <a:r>
              <a:rPr lang="nl-NL" sz="2000" b="1" dirty="0" smtClean="0"/>
              <a:t>Stap 5: Prestatiemeting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50152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Inkoopplanning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1505"/>
            <a:ext cx="9334884" cy="4562350"/>
          </a:xfrm>
        </p:spPr>
        <p:txBody>
          <a:bodyPr>
            <a:normAutofit/>
          </a:bodyPr>
          <a:lstStyle/>
          <a:p>
            <a:r>
              <a:rPr lang="nl-NL" dirty="0" smtClean="0"/>
              <a:t>Handig om minimaal eenmaal per jaar een inkoopplan maken waarbij je de gewenste situatie bepaalt. </a:t>
            </a:r>
          </a:p>
          <a:p>
            <a:r>
              <a:rPr lang="nl-NL" dirty="0" smtClean="0"/>
              <a:t>Stap 1: Analyse van uw huidige inkoopsituatie</a:t>
            </a:r>
          </a:p>
          <a:p>
            <a:pPr lvl="1"/>
            <a:r>
              <a:rPr lang="nl-NL" dirty="0" smtClean="0"/>
              <a:t>Deel alle producten in op productgroepen (bv. per soort of leverancier)</a:t>
            </a:r>
          </a:p>
          <a:p>
            <a:pPr lvl="1"/>
            <a:r>
              <a:rPr lang="nl-NL" dirty="0" smtClean="0"/>
              <a:t>Wat is de organisatiestructuur en wie is er verantwoordelijk</a:t>
            </a:r>
          </a:p>
          <a:p>
            <a:r>
              <a:rPr lang="nl-NL" dirty="0" smtClean="0"/>
              <a:t>Stap 2: Bepaal de huidige en gewenste inkoopsituatie</a:t>
            </a:r>
          </a:p>
          <a:p>
            <a:pPr lvl="1"/>
            <a:r>
              <a:rPr lang="nl-NL" dirty="0" smtClean="0"/>
              <a:t>Wat kun je al bedrijf nog verbeteren qua inkoopbeleid?</a:t>
            </a:r>
          </a:p>
          <a:p>
            <a:pPr lvl="1"/>
            <a:r>
              <a:rPr lang="nl-NL" dirty="0" smtClean="0"/>
              <a:t>Denk ook aan bv. de online markt, hoe kun je daar op inspelen?</a:t>
            </a:r>
          </a:p>
          <a:p>
            <a:r>
              <a:rPr lang="nl-NL" dirty="0" smtClean="0"/>
              <a:t>Stap 3: Formuleer uw inkoopdoelstellingen</a:t>
            </a:r>
          </a:p>
          <a:p>
            <a:pPr lvl="1"/>
            <a:r>
              <a:rPr lang="nl-NL" dirty="0"/>
              <a:t>Formuleer duidelijke doelstellingen (wat, wie, wanneer, etc.)</a:t>
            </a:r>
          </a:p>
          <a:p>
            <a:r>
              <a:rPr lang="nl-NL" dirty="0" smtClean="0"/>
              <a:t>Stap 4: Maar het inkoopplan</a:t>
            </a:r>
          </a:p>
          <a:p>
            <a:r>
              <a:rPr lang="nl-NL" dirty="0" smtClean="0"/>
              <a:t>Stap 5 doe een prestatiemeting</a:t>
            </a:r>
          </a:p>
        </p:txBody>
      </p:sp>
    </p:spTree>
    <p:extLst>
      <p:ext uri="{BB962C8B-B14F-4D97-AF65-F5344CB8AC3E}">
        <p14:creationId xmlns:p14="http://schemas.microsoft.com/office/powerpoint/2010/main" val="213001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 levende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/>
              <a:t>Waar moet je allemaal rekening mee houden?</a:t>
            </a:r>
          </a:p>
          <a:p>
            <a:pPr marL="457200" lvl="1" indent="0">
              <a:buNone/>
            </a:pPr>
            <a:endParaRPr lang="nl-NL" sz="2000" dirty="0" smtClean="0"/>
          </a:p>
          <a:p>
            <a:pPr lvl="1">
              <a:buFontTx/>
              <a:buChar char="-"/>
            </a:pPr>
            <a:r>
              <a:rPr lang="nl-NL" sz="2000" dirty="0" smtClean="0"/>
              <a:t>Type groothandel die dieren levert (manier van fokken e.d.)</a:t>
            </a:r>
          </a:p>
          <a:p>
            <a:pPr lvl="1">
              <a:buFontTx/>
              <a:buChar char="-"/>
            </a:pPr>
            <a:r>
              <a:rPr lang="nl-NL" sz="2000" dirty="0" smtClean="0"/>
              <a:t>Hoeveelheid dieren t.o.v. plek in de winkel en vraag bij de klanten</a:t>
            </a:r>
          </a:p>
          <a:p>
            <a:pPr lvl="1">
              <a:buFontTx/>
              <a:buChar char="-"/>
            </a:pPr>
            <a:r>
              <a:rPr lang="nl-NL" sz="2000" dirty="0" smtClean="0"/>
              <a:t>Gezondheid en leeftijd v.d. dieren</a:t>
            </a:r>
          </a:p>
          <a:p>
            <a:pPr lvl="1">
              <a:buFontTx/>
              <a:buChar char="-"/>
            </a:pPr>
            <a:r>
              <a:rPr lang="nl-NL" sz="2000" dirty="0" smtClean="0"/>
              <a:t>Type dieren (sommige soorten zijn verboden)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021" y="4476927"/>
            <a:ext cx="4280736" cy="203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65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284</TotalTime>
  <Words>444</Words>
  <Application>Microsoft Office PowerPoint</Application>
  <PresentationFormat>Breedbeeld</PresentationFormat>
  <Paragraphs>78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Facet</vt:lpstr>
      <vt:lpstr>Inkoopplanning</vt:lpstr>
      <vt:lpstr>Waar hebben we het de vorige les over gehad?</vt:lpstr>
      <vt:lpstr>Wat gaan we vandaag doen?</vt:lpstr>
      <vt:lpstr>Inkoopplanning</vt:lpstr>
      <vt:lpstr>Bestelmoment</vt:lpstr>
      <vt:lpstr>PowerPoint-presentatie</vt:lpstr>
      <vt:lpstr>Het inkoopplan maken in 5 stappen.</vt:lpstr>
      <vt:lpstr>Inkoopplanning maken</vt:lpstr>
      <vt:lpstr>Bestellen levende dieren</vt:lpstr>
      <vt:lpstr>PowerPoint-presentatie</vt:lpstr>
      <vt:lpstr>Levende have</vt:lpstr>
      <vt:lpstr>Zoek eens op welke wet &amp; regelgeving er in Nederland is voor dierenwinkels betreft de verkoop van dieren</vt:lpstr>
      <vt:lpstr>Nu gaan we even rekenen…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Inkoopplanning</dc:title>
  <dc:creator>Weijden, Yorike van der</dc:creator>
  <cp:lastModifiedBy>Géraar de Jong</cp:lastModifiedBy>
  <cp:revision>22</cp:revision>
  <dcterms:created xsi:type="dcterms:W3CDTF">2018-05-22T11:09:52Z</dcterms:created>
  <dcterms:modified xsi:type="dcterms:W3CDTF">2019-06-06T20:56:24Z</dcterms:modified>
</cp:coreProperties>
</file>