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1" r:id="rId3"/>
    <p:sldId id="293" r:id="rId4"/>
    <p:sldId id="257" r:id="rId5"/>
    <p:sldId id="299" r:id="rId6"/>
    <p:sldId id="298" r:id="rId7"/>
    <p:sldId id="300" r:id="rId8"/>
    <p:sldId id="295" r:id="rId9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4" autoAdjust="0"/>
    <p:restoredTop sz="94663"/>
  </p:normalViewPr>
  <p:slideViewPr>
    <p:cSldViewPr snapToGrid="0">
      <p:cViewPr varScale="1">
        <p:scale>
          <a:sx n="71" d="100"/>
          <a:sy n="71" d="100"/>
        </p:scale>
        <p:origin x="416" y="176"/>
      </p:cViewPr>
      <p:guideLst>
        <p:guide orient="horz" pos="3562"/>
        <p:guide pos="63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AEAB25F-C85A-4D02-BDEC-70082D2EDE1E}" type="datetime1">
              <a:rPr lang="nl-NL"/>
              <a:pPr lvl="0"/>
              <a:t>24-04-2020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711385E3-A991-4117-B1F4-5EEFC4A374AE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910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367CF70D-CD30-480D-AC6F-216F0AEEA24A}" type="datetime3">
              <a:rPr lang="nl-NL"/>
              <a:pPr lvl="0"/>
              <a:t>24/04/20</a:t>
            </a:fld>
            <a:endParaRPr lang="mr-IN"/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5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2397303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314580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4161191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96945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79542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5360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1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02628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4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40407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8604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397207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102969037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76927884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145073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402552268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47587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4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6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br>
              <a:rPr lang="nl-NL" dirty="0"/>
            </a:br>
            <a:r>
              <a:rPr lang="nl-NL" dirty="0"/>
              <a:t>Paragraaf 1.4</a:t>
            </a:r>
            <a:br>
              <a:rPr lang="nl-NL" dirty="0"/>
            </a:br>
            <a:br>
              <a:rPr lang="nl-NL" dirty="0"/>
            </a:br>
            <a:r>
              <a:rPr lang="nl-NL" dirty="0"/>
              <a:t>Leven langs de Nijl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In deze presentatie leer je: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17599145" cy="4949537"/>
          </a:xfrm>
        </p:spPr>
        <p:txBody>
          <a:bodyPr/>
          <a:lstStyle/>
          <a:p>
            <a:pPr marL="342900" lvl="0" indent="-342900"/>
            <a:r>
              <a:rPr lang="nl-NL"/>
              <a:t>waardoor het heel goed ging met de landbouw langs de Nijl</a:t>
            </a:r>
            <a:endParaRPr lang="nl-NL" dirty="0"/>
          </a:p>
          <a:p>
            <a:pPr marL="0" lvl="0" indent="0">
              <a:buNone/>
            </a:pPr>
            <a:endParaRPr lang="nl-NL" dirty="0"/>
          </a:p>
          <a:p>
            <a:pPr marL="342900" lvl="0" indent="-342900"/>
            <a:r>
              <a:rPr lang="nl-NL"/>
              <a:t>hoe markten ontstonden in Egypte</a:t>
            </a:r>
            <a:endParaRPr lang="nl-NL" dirty="0"/>
          </a:p>
          <a:p>
            <a:pPr marL="342900" lvl="0" indent="-342900"/>
            <a:endParaRPr lang="nl-NL" dirty="0"/>
          </a:p>
          <a:p>
            <a:pPr marL="342900" lvl="0" indent="-342900"/>
            <a:r>
              <a:rPr lang="nl-NL"/>
              <a:t>hoe steden ontstonden in Egypte</a:t>
            </a:r>
            <a:endParaRPr lang="nl-NL" dirty="0"/>
          </a:p>
          <a:p>
            <a:pPr marL="342900" lvl="0" indent="-342900"/>
            <a:endParaRPr lang="nl-NL" dirty="0"/>
          </a:p>
          <a:p>
            <a:pPr marL="342900" lvl="0" indent="-342900"/>
            <a:r>
              <a:rPr lang="nl-NL"/>
              <a:t>hoe Egypte één staat werd</a:t>
            </a:r>
            <a:endParaRPr lang="nl-NL" dirty="0"/>
          </a:p>
        </p:txBody>
      </p:sp>
      <p:sp>
        <p:nvSpPr>
          <p:cNvPr id="4" name="Tijdelijke aanduiding voor tekst 3"/>
          <p:cNvSpPr txBox="1">
            <a:spLocks noGrp="1"/>
          </p:cNvSpPr>
          <p:nvPr>
            <p:ph type="body" idx="4294967295"/>
          </p:nvPr>
        </p:nvSpPr>
        <p:spPr>
          <a:xfrm>
            <a:off x="1246610" y="7900736"/>
            <a:ext cx="17599145" cy="2141469"/>
          </a:xfrm>
          <a:solidFill>
            <a:srgbClr val="FF0000"/>
          </a:solidFill>
        </p:spPr>
        <p:txBody>
          <a:bodyPr/>
          <a:lstStyle/>
          <a:p>
            <a:pPr marL="0" lvl="0" indent="0">
              <a:buNone/>
            </a:pPr>
            <a:r>
              <a:rPr lang="nl-NL" b="1" dirty="0">
                <a:solidFill>
                  <a:srgbClr val="FFFFFF"/>
                </a:solidFill>
              </a:rPr>
              <a:t>Kenmerkend aspect: </a:t>
            </a:r>
            <a:r>
              <a:rPr lang="nl-NL" dirty="0">
                <a:solidFill>
                  <a:srgbClr val="FFFFFF"/>
                </a:solidFill>
              </a:rPr>
              <a:t>het ontstaan van de eerste stedelijke gemeenschappen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Vruchtbare grond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>
            <a:normAutofit/>
          </a:bodyPr>
          <a:lstStyle/>
          <a:p>
            <a:pPr marL="0" lvl="0">
              <a:buNone/>
            </a:pPr>
            <a:r>
              <a:rPr lang="nl-NL" dirty="0"/>
              <a:t>Langs de Nijl ontstond rond 5500 v.C. een landbouwsamenleving. </a:t>
            </a:r>
          </a:p>
          <a:p>
            <a:pPr marL="0" lvl="0">
              <a:buNone/>
            </a:pPr>
            <a:endParaRPr lang="nl-NL" dirty="0"/>
          </a:p>
          <a:p>
            <a:pPr marL="0" lvl="0">
              <a:buNone/>
            </a:pPr>
            <a:r>
              <a:rPr lang="nl-NL" dirty="0"/>
              <a:t>Het ging heel goed met de landbouw in Egypte doordat:</a:t>
            </a:r>
          </a:p>
          <a:p>
            <a:pPr marL="0" lvl="0">
              <a:buNone/>
            </a:pPr>
            <a:endParaRPr lang="nl-NL" dirty="0"/>
          </a:p>
          <a:p>
            <a:r>
              <a:rPr lang="nl-NL" dirty="0"/>
              <a:t>de landbouwgrond langs de Nijl vruchtbaar werd door overstromingen</a:t>
            </a:r>
          </a:p>
          <a:p>
            <a:endParaRPr lang="nl-NL" dirty="0"/>
          </a:p>
          <a:p>
            <a:r>
              <a:rPr lang="nl-NL" dirty="0"/>
              <a:t>de boeren kanalen en vijvers aanlegden, zodat ze ook in droge perioden water op hun akkers konden scheppen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498" y="2514517"/>
            <a:ext cx="7987836" cy="54097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Markten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9592376" cy="752769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Niet iedereen hoefde meer in de landbouw te werken. Een deel van de mensen ging leven van een </a:t>
            </a:r>
            <a:r>
              <a:rPr lang="nl-NL" dirty="0">
                <a:solidFill>
                  <a:srgbClr val="FF0000"/>
                </a:solidFill>
              </a:rPr>
              <a:t>ambacht</a:t>
            </a:r>
            <a:r>
              <a:rPr lang="nl-NL" dirty="0"/>
              <a:t>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Sommige ambachtslieden richten zich op één vaardigheid. </a:t>
            </a:r>
            <a:r>
              <a:rPr lang="nl-NL" dirty="0">
                <a:solidFill>
                  <a:schemeClr val="tx1"/>
                </a:solidFill>
              </a:rPr>
              <a:t>Hierdoor </a:t>
            </a:r>
            <a:r>
              <a:rPr lang="nl-NL" dirty="0"/>
              <a:t>ontstonden verschillende beroepen.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Boeren en ambachtslieden ruilden hun spullen op </a:t>
            </a:r>
            <a:r>
              <a:rPr lang="nl-NL" dirty="0">
                <a:solidFill>
                  <a:srgbClr val="FF0000"/>
                </a:solidFill>
              </a:rPr>
              <a:t>markten</a:t>
            </a:r>
            <a:r>
              <a:rPr lang="nl-NL" dirty="0"/>
              <a:t>. </a:t>
            </a:r>
          </a:p>
          <a:p>
            <a:pPr marL="0" lv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nl-NL" dirty="0">
                <a:solidFill>
                  <a:schemeClr val="tx1"/>
                </a:solidFill>
              </a:rPr>
              <a:t>Sommige mensen richtten zich helemaal op </a:t>
            </a:r>
            <a:r>
              <a:rPr lang="nl-NL" dirty="0"/>
              <a:t>kopen, verkopen en vervoeren van producten. Zij dreven </a:t>
            </a:r>
            <a:r>
              <a:rPr lang="nl-NL" dirty="0">
                <a:solidFill>
                  <a:srgbClr val="FF0000"/>
                </a:solidFill>
              </a:rPr>
              <a:t>handel</a:t>
            </a:r>
            <a:r>
              <a:rPr lang="nl-NL" dirty="0"/>
              <a:t>.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r>
              <a:rPr lang="nl-NL" b="1" dirty="0">
                <a:solidFill>
                  <a:srgbClr val="FFFFFF"/>
                </a:solidFill>
              </a:rPr>
              <a:t>ambacht: </a:t>
            </a:r>
            <a:r>
              <a:rPr lang="nl-NL" dirty="0">
                <a:solidFill>
                  <a:schemeClr val="bg1"/>
                </a:solidFill>
              </a:rPr>
              <a:t>beroep waarbij iemand producten maakt met zijn handen en gereedschap </a:t>
            </a:r>
          </a:p>
          <a:p>
            <a:pPr mar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b="1" dirty="0">
                <a:solidFill>
                  <a:srgbClr val="FFFFFF"/>
                </a:solidFill>
              </a:rPr>
              <a:t>markt:</a:t>
            </a:r>
            <a:r>
              <a:rPr lang="nl-NL" dirty="0">
                <a:solidFill>
                  <a:srgbClr val="FFFFFF"/>
                </a:solidFill>
              </a:rPr>
              <a:t> plaats waar mensen handelen</a:t>
            </a: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r>
              <a:rPr lang="nl-NL" b="1" dirty="0">
                <a:solidFill>
                  <a:srgbClr val="FFFFFF"/>
                </a:solidFill>
              </a:rPr>
              <a:t>handel: </a:t>
            </a:r>
            <a:r>
              <a:rPr lang="nl-NL" dirty="0">
                <a:solidFill>
                  <a:srgbClr val="FFFFFF"/>
                </a:solidFill>
              </a:rPr>
              <a:t>kopen en verkopen</a:t>
            </a:r>
          </a:p>
          <a:p>
            <a:pPr lvl="0"/>
            <a:endParaRPr lang="nl-NL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Steden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9592376" cy="752769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Omstreeks 3500 v.C. ontstonden in Egypte de eerste steden. Dit had twee oorzaken:</a:t>
            </a:r>
          </a:p>
          <a:p>
            <a:pPr marL="0" lvl="0" indent="0">
              <a:buNone/>
            </a:pPr>
            <a:endParaRPr lang="nl-NL" dirty="0"/>
          </a:p>
          <a:p>
            <a:r>
              <a:rPr lang="nl-NL" dirty="0"/>
              <a:t>door de rijkdom in Egypte leefden mensen langer en groeide de bevolking</a:t>
            </a:r>
          </a:p>
          <a:p>
            <a:r>
              <a:rPr lang="nl-NL" dirty="0"/>
              <a:t>ambachtslieden en handelaren gingen bij markten wonen, waardoor marktplaatsen steden werden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Zo ontstond een </a:t>
            </a:r>
            <a:r>
              <a:rPr lang="nl-NL" dirty="0">
                <a:solidFill>
                  <a:srgbClr val="FF0000"/>
                </a:solidFill>
              </a:rPr>
              <a:t>landbouwstedelijke samenleving</a:t>
            </a:r>
            <a:r>
              <a:rPr lang="nl-NL" dirty="0"/>
              <a:t>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Het ontstaan van de eerste stedelijke gemeenschappen is een </a:t>
            </a:r>
            <a:r>
              <a:rPr lang="nl-NL" b="1" dirty="0"/>
              <a:t>kenmerkend aspect </a:t>
            </a:r>
            <a:r>
              <a:rPr lang="nl-NL" dirty="0"/>
              <a:t>van de tijd van jagers en boeren.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endParaRPr lang="nl-NL" dirty="0"/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504000" indent="-504000">
              <a:buNone/>
            </a:pPr>
            <a:r>
              <a:rPr lang="nl-NL" b="1" dirty="0">
                <a:solidFill>
                  <a:srgbClr val="FFFFFF"/>
                </a:solidFill>
              </a:rPr>
              <a:t>landbouwstedelijke samenleving: </a:t>
            </a:r>
            <a:r>
              <a:rPr lang="nl-NL" dirty="0">
                <a:solidFill>
                  <a:srgbClr val="FFFFFF"/>
                </a:solidFill>
              </a:rPr>
              <a:t>samenleving met steden waar een minderheid van de bevolking leeft van ambachten en handel, terwijl de meeste mensen op het platteland leven van landbouw</a:t>
            </a: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/>
            <a:endParaRPr lang="nl-NL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328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Egypte wordt één staat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9592376" cy="752769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Op den duur kwamen er bestuurders met macht over de boeren</a:t>
            </a:r>
            <a:r>
              <a:rPr lang="nl-NL"/>
              <a:t>. Sommige bestuurders werden </a:t>
            </a:r>
            <a:r>
              <a:rPr lang="nl-NL">
                <a:solidFill>
                  <a:srgbClr val="FF0000"/>
                </a:solidFill>
              </a:rPr>
              <a:t>vorst</a:t>
            </a:r>
            <a:r>
              <a:rPr lang="nl-NL"/>
              <a:t> </a:t>
            </a:r>
            <a:r>
              <a:rPr lang="nl-NL" dirty="0"/>
              <a:t>van een </a:t>
            </a:r>
            <a:r>
              <a:rPr lang="nl-NL" dirty="0">
                <a:solidFill>
                  <a:srgbClr val="FF0000"/>
                </a:solidFill>
              </a:rPr>
              <a:t>staat</a:t>
            </a:r>
            <a:r>
              <a:rPr lang="nl-NL" dirty="0"/>
              <a:t>.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Omstreeks 3000 v.C. kreeg de vorst van Boven-Egypte ook macht over Beneden-Egypte</a:t>
            </a:r>
            <a:r>
              <a:rPr lang="nl-NL"/>
              <a:t>. </a:t>
            </a:r>
          </a:p>
          <a:p>
            <a:pPr marL="0" lvl="0" indent="0">
              <a:buNone/>
            </a:pPr>
            <a:endParaRPr lang="nl-NL"/>
          </a:p>
          <a:p>
            <a:pPr marL="0" lvl="0" indent="0">
              <a:buNone/>
            </a:pPr>
            <a:r>
              <a:rPr lang="nl-NL"/>
              <a:t>Egypte werd toen één </a:t>
            </a:r>
            <a:r>
              <a:rPr lang="nl-NL" dirty="0">
                <a:solidFill>
                  <a:srgbClr val="FF0000"/>
                </a:solidFill>
              </a:rPr>
              <a:t>koninkrijk</a:t>
            </a:r>
            <a:r>
              <a:rPr lang="nl-NL" dirty="0"/>
              <a:t> met één koning. De Egyptenaren noemden hem </a:t>
            </a:r>
            <a:r>
              <a:rPr lang="nl-NL"/>
              <a:t>farao.</a:t>
            </a:r>
          </a:p>
          <a:p>
            <a:pPr marL="0" lv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(vervolg op volgende dia) </a:t>
            </a:r>
          </a:p>
          <a:p>
            <a:pPr marL="0" lvl="0" indent="0">
              <a:buNone/>
            </a:pPr>
            <a:endParaRPr lang="nl-NL" dirty="0"/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vorst</a:t>
            </a:r>
            <a:r>
              <a:rPr lang="nl-NL" b="1" dirty="0">
                <a:solidFill>
                  <a:srgbClr val="FFFFFF"/>
                </a:solidFill>
              </a:rPr>
              <a:t>:</a:t>
            </a:r>
            <a:r>
              <a:rPr lang="nl-NL" dirty="0">
                <a:solidFill>
                  <a:srgbClr val="FFFFFF"/>
                </a:solidFill>
              </a:rPr>
              <a:t> hoofd van een staat</a:t>
            </a: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staat: </a:t>
            </a:r>
            <a:r>
              <a:rPr lang="nl-NL" dirty="0">
                <a:solidFill>
                  <a:srgbClr val="FFFFFF"/>
                </a:solidFill>
              </a:rPr>
              <a:t>gebied met een regering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buNone/>
            </a:pPr>
            <a:endParaRPr lang="nl-NL" b="1">
              <a:solidFill>
                <a:srgbClr val="FFFFFF"/>
              </a:solidFill>
            </a:endParaRPr>
          </a:p>
          <a:p>
            <a:pPr>
              <a:buNone/>
            </a:pPr>
            <a:endParaRPr lang="nl-NL" b="1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>
                <a:solidFill>
                  <a:srgbClr val="FFFFFF"/>
                </a:solidFill>
              </a:rPr>
              <a:t>koninkrijk</a:t>
            </a:r>
            <a:r>
              <a:rPr lang="nl-NL" b="1" dirty="0">
                <a:solidFill>
                  <a:srgbClr val="FFFFFF"/>
                </a:solidFill>
              </a:rPr>
              <a:t>: </a:t>
            </a:r>
            <a:r>
              <a:rPr lang="nl-NL" dirty="0">
                <a:solidFill>
                  <a:srgbClr val="FFFFFF"/>
                </a:solidFill>
              </a:rPr>
              <a:t>staat met </a:t>
            </a:r>
            <a:r>
              <a:rPr lang="nl-NL">
                <a:solidFill>
                  <a:srgbClr val="FFFFFF"/>
                </a:solidFill>
              </a:rPr>
              <a:t>een koning</a:t>
            </a: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499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975076" cy="75276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/>
              <a:t>De </a:t>
            </a:r>
            <a:r>
              <a:rPr lang="nl-NL" dirty="0"/>
              <a:t>Egyptenaren vormden </a:t>
            </a:r>
            <a:r>
              <a:rPr lang="nl-NL"/>
              <a:t>één </a:t>
            </a:r>
            <a:r>
              <a:rPr lang="nl-NL">
                <a:solidFill>
                  <a:srgbClr val="FF0000"/>
                </a:solidFill>
              </a:rPr>
              <a:t>volk</a:t>
            </a:r>
            <a:r>
              <a:rPr lang="nl-NL"/>
              <a:t>: grote groep mensen. De farao zag hen als zijn </a:t>
            </a:r>
            <a:r>
              <a:rPr lang="nl-NL">
                <a:solidFill>
                  <a:srgbClr val="FF0000"/>
                </a:solidFill>
              </a:rPr>
              <a:t>onderdanen</a:t>
            </a:r>
            <a:r>
              <a:rPr lang="nl-NL"/>
              <a:t>: personen die moeten gehoorzamen aan een regering. 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Alle Egyptenaren betaalden aan de farao </a:t>
            </a:r>
            <a:r>
              <a:rPr lang="nl-NL">
                <a:solidFill>
                  <a:srgbClr val="FF0000"/>
                </a:solidFill>
              </a:rPr>
              <a:t>belasting</a:t>
            </a:r>
            <a:r>
              <a:rPr lang="nl-NL">
                <a:solidFill>
                  <a:schemeClr val="tx1"/>
                </a:solidFill>
              </a:rPr>
              <a:t>: wat mensen moeten betalen aan het bestuur. Ze betaalden hem met</a:t>
            </a:r>
            <a:r>
              <a:rPr lang="nl-NL"/>
              <a:t> landbouwproducten.</a:t>
            </a:r>
            <a:endParaRPr lang="nl-NL" dirty="0"/>
          </a:p>
          <a:p>
            <a:pPr marL="0" lv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8340" y="2514517"/>
            <a:ext cx="5530793" cy="764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994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nl-NL" dirty="0"/>
              <a:t>Farao Ramses met onderdanen die belasting betalen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76" y="3298370"/>
            <a:ext cx="18204162" cy="43107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642</TotalTime>
  <Words>420</Words>
  <Application>Microsoft Macintosh PowerPoint</Application>
  <PresentationFormat>Aangepast</PresentationFormat>
  <Paragraphs>75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.AppleSystemUIFont</vt:lpstr>
      <vt:lpstr>Arial</vt:lpstr>
      <vt:lpstr>Calibri</vt:lpstr>
      <vt:lpstr>3 sectie content</vt:lpstr>
      <vt:lpstr> Paragraaf 1.4  Leven langs de Nijl</vt:lpstr>
      <vt:lpstr>In deze presentatie leer je:</vt:lpstr>
      <vt:lpstr>Vruchtbare grond</vt:lpstr>
      <vt:lpstr>Markten</vt:lpstr>
      <vt:lpstr>Steden</vt:lpstr>
      <vt:lpstr>Egypte wordt één staat</vt:lpstr>
      <vt:lpstr>PowerPoint-presentatie</vt:lpstr>
      <vt:lpstr>Farao Ramses met onderdanen die belasting betalen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mt</dc:title>
  <dc:creator>Smit, Wietske</dc:creator>
  <cp:lastModifiedBy>Jankees den Otter</cp:lastModifiedBy>
  <cp:revision>64</cp:revision>
  <dcterms:created xsi:type="dcterms:W3CDTF">2017-10-11T07:53:32Z</dcterms:created>
  <dcterms:modified xsi:type="dcterms:W3CDTF">2020-04-24T08:37:12Z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</Properties>
</file>