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4" r:id="rId13"/>
    <p:sldId id="269" r:id="rId14"/>
    <p:sldId id="270" r:id="rId15"/>
    <p:sldId id="271" r:id="rId16"/>
    <p:sldId id="272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LP3 | Les 4</a:t>
            </a:r>
            <a:endParaRPr lang="nl-NL" dirty="0"/>
          </a:p>
        </p:txBody>
      </p:sp>
      <p:pic>
        <p:nvPicPr>
          <p:cNvPr id="6" name="Picture 2" descr="Afbeeldingsresultaat voor loesje organis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8" y="613955"/>
            <a:ext cx="2965268" cy="418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31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Video-interactiebegeleiding (VIB)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Zeer confronterend</a:t>
            </a:r>
          </a:p>
          <a:p>
            <a:r>
              <a:rPr lang="nl-NL" dirty="0" err="1" smtClean="0"/>
              <a:t>Coachingsvorm</a:t>
            </a:r>
            <a:r>
              <a:rPr lang="nl-NL" dirty="0" smtClean="0"/>
              <a:t> (iemand filmt je tijdens werkzaamheden)</a:t>
            </a:r>
          </a:p>
          <a:p>
            <a:r>
              <a:rPr lang="nl-NL" dirty="0" smtClean="0"/>
              <a:t>Je kijkt samen de beelden terug</a:t>
            </a:r>
          </a:p>
          <a:p>
            <a:r>
              <a:rPr lang="nl-NL" dirty="0" smtClean="0"/>
              <a:t>Je onderzoekt samen wat wel en niet werkt</a:t>
            </a:r>
          </a:p>
          <a:p>
            <a:r>
              <a:rPr lang="nl-NL" dirty="0" smtClean="0"/>
              <a:t>Interactie tussen jou en cliënt staat centraal</a:t>
            </a:r>
          </a:p>
          <a:p>
            <a:r>
              <a:rPr lang="nl-NL" dirty="0" smtClean="0"/>
              <a:t>Waar kijk je vooral naar?</a:t>
            </a:r>
          </a:p>
          <a:p>
            <a:r>
              <a:rPr lang="nl-NL" dirty="0" smtClean="0"/>
              <a:t>Lichaamstaal </a:t>
            </a:r>
            <a:r>
              <a:rPr lang="nl-NL" dirty="0" smtClean="0"/>
              <a:t>en afstemming ervan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45" y="4245429"/>
            <a:ext cx="334327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0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Traject Video-interactiebegeleiding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Voorgesprek met professional en ingehuurde VIB-begeleider</a:t>
            </a:r>
          </a:p>
          <a:p>
            <a:r>
              <a:rPr lang="nl-NL" dirty="0" smtClean="0"/>
              <a:t>Drie tot vijf opnames</a:t>
            </a:r>
          </a:p>
          <a:p>
            <a:r>
              <a:rPr lang="nl-NL" dirty="0" smtClean="0"/>
              <a:t>Begeleidingsgesprekken</a:t>
            </a:r>
          </a:p>
          <a:p>
            <a:r>
              <a:rPr lang="nl-NL" dirty="0" smtClean="0"/>
              <a:t>Vervolg met jaarlijkse video-opname plus nabespreking</a:t>
            </a:r>
          </a:p>
          <a:p>
            <a:r>
              <a:rPr lang="nl-NL" dirty="0" smtClean="0"/>
              <a:t>Ook in teamverband kun je het toepassen</a:t>
            </a:r>
          </a:p>
          <a:p>
            <a:r>
              <a:rPr lang="nl-NL" dirty="0" smtClean="0"/>
              <a:t>Hele team kijkt dan terug hoe ze in een situatie de cliëntgroep hebben begeleid</a:t>
            </a:r>
          </a:p>
          <a:p>
            <a:r>
              <a:rPr lang="nl-NL" dirty="0" smtClean="0"/>
              <a:t>Je kunt je ook vooral richten op positieve feedback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8" cy="295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9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</a:p>
          <a:p>
            <a:r>
              <a:rPr lang="nl-NL" dirty="0" smtClean="0"/>
              <a:t>Ga dan naar boek Maatschappelijke zorg 2</a:t>
            </a:r>
            <a:endParaRPr lang="nl-NL" u="sng" dirty="0" smtClean="0"/>
          </a:p>
          <a:p>
            <a:r>
              <a:rPr lang="nl-NL" dirty="0"/>
              <a:t>Ga </a:t>
            </a:r>
            <a:r>
              <a:rPr lang="nl-NL" dirty="0" smtClean="0"/>
              <a:t>naar VW thema 16 (</a:t>
            </a:r>
            <a:r>
              <a:rPr lang="nl-NL" u="sng" dirty="0" smtClean="0"/>
              <a:t>voor </a:t>
            </a:r>
            <a:r>
              <a:rPr lang="nl-NL" u="sng" dirty="0" err="1" smtClean="0"/>
              <a:t>MZ’ers</a:t>
            </a:r>
            <a:r>
              <a:rPr lang="nl-NL" dirty="0" smtClean="0"/>
              <a:t>) 	</a:t>
            </a:r>
            <a:r>
              <a:rPr lang="nl-NL" dirty="0" smtClean="0"/>
              <a:t>maak </a:t>
            </a:r>
            <a:r>
              <a:rPr lang="nl-NL" dirty="0" err="1" smtClean="0"/>
              <a:t>opdr</a:t>
            </a:r>
            <a:r>
              <a:rPr lang="nl-NL" dirty="0" smtClean="0"/>
              <a:t>: 12 plus de opdracht die in de wiki staat klaargezet bij les 3</a:t>
            </a:r>
            <a:endParaRPr lang="nl-NL" dirty="0" smtClean="0"/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1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De eigen deskundigheid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8"/>
            <a:ext cx="8596668" cy="3880773"/>
          </a:xfrm>
        </p:spPr>
        <p:txBody>
          <a:bodyPr/>
          <a:lstStyle/>
          <a:p>
            <a:r>
              <a:rPr lang="nl-NL" dirty="0" smtClean="0"/>
              <a:t>Het werkveld is in beweging, blijf dus zelf ook in beweging!</a:t>
            </a:r>
          </a:p>
          <a:p>
            <a:r>
              <a:rPr lang="nl-NL" dirty="0" smtClean="0"/>
              <a:t>Lees veel over de ontwikkelingen</a:t>
            </a:r>
          </a:p>
          <a:p>
            <a:r>
              <a:rPr lang="nl-NL" dirty="0" smtClean="0"/>
              <a:t>Organisaties die met kinderen werken gaan steeds meer samenwerken</a:t>
            </a:r>
          </a:p>
          <a:p>
            <a:r>
              <a:rPr lang="nl-NL" dirty="0" smtClean="0"/>
              <a:t>Kinderopvang en onderwijs gaan samen en lopen in elkaar over</a:t>
            </a:r>
          </a:p>
          <a:p>
            <a:r>
              <a:rPr lang="nl-NL" dirty="0" smtClean="0"/>
              <a:t>Dus als één organisatie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045" y="3703626"/>
            <a:ext cx="3386955" cy="315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5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Werkveld (PW)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We gaan steeds meer toe naar:</a:t>
            </a:r>
          </a:p>
          <a:p>
            <a:r>
              <a:rPr lang="nl-NL" dirty="0" smtClean="0"/>
              <a:t>Integraal </a:t>
            </a:r>
            <a:r>
              <a:rPr lang="nl-NL" dirty="0" err="1" smtClean="0"/>
              <a:t>kindcentrum</a:t>
            </a:r>
            <a:endParaRPr lang="nl-NL" dirty="0" smtClean="0"/>
          </a:p>
          <a:p>
            <a:r>
              <a:rPr lang="nl-NL" dirty="0" smtClean="0"/>
              <a:t>Brede school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Jullie gaan in twee groepjes zitten en zoeken uit: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Wat houdt de instellingsvorm in?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Zoek een locatie in Groningen waar de instellingsvorm wordt gebruikt.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Vertel in het kort hoe er op die locatie precies wordt samengewerkt.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302" y="730848"/>
            <a:ext cx="2705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2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/>
              <a:t>Combinatiefunctie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10047272" cy="3880773"/>
          </a:xfrm>
        </p:spPr>
        <p:txBody>
          <a:bodyPr/>
          <a:lstStyle/>
          <a:p>
            <a:r>
              <a:rPr lang="nl-NL" dirty="0" smtClean="0"/>
              <a:t>Functie die eerst door twee mensen werd gedaan werd later samengevoegd. </a:t>
            </a:r>
          </a:p>
          <a:p>
            <a:r>
              <a:rPr lang="nl-NL" dirty="0" smtClean="0"/>
              <a:t>De directeur van de school is nu bijvoorbeeld ook directeur van het integraal </a:t>
            </a:r>
            <a:r>
              <a:rPr lang="nl-NL" dirty="0" err="1" smtClean="0"/>
              <a:t>kindcentrum</a:t>
            </a:r>
            <a:endParaRPr lang="nl-NL" dirty="0" smtClean="0"/>
          </a:p>
          <a:p>
            <a:r>
              <a:rPr lang="nl-NL" dirty="0" smtClean="0"/>
              <a:t>In de toekomst gaat de combinatiefunctie steeds meer verdwijnen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161" y="2670266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1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Harmonisatie kinderopvang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6"/>
            <a:ext cx="8596668" cy="3880773"/>
          </a:xfrm>
        </p:spPr>
        <p:txBody>
          <a:bodyPr/>
          <a:lstStyle/>
          <a:p>
            <a:r>
              <a:rPr lang="nl-NL" dirty="0" smtClean="0"/>
              <a:t>Verschil tussen PSZ en KDV verdwijnt</a:t>
            </a:r>
          </a:p>
          <a:p>
            <a:r>
              <a:rPr lang="nl-NL" dirty="0" smtClean="0"/>
              <a:t>Moeten aan dezelfde eisen voldoen, welke eisen? Zoek dit eens op.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24" y="2413530"/>
            <a:ext cx="8406902" cy="213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</a:t>
            </a:r>
            <a:r>
              <a:rPr lang="nl-NL" u="sng" dirty="0" smtClean="0"/>
              <a:t>Pedagogisch </a:t>
            </a:r>
            <a:r>
              <a:rPr lang="nl-NL" u="sng" dirty="0" smtClean="0"/>
              <a:t>werk</a:t>
            </a:r>
          </a:p>
          <a:p>
            <a:r>
              <a:rPr lang="nl-NL" dirty="0" smtClean="0"/>
              <a:t>Ga dan naar boek </a:t>
            </a:r>
            <a:r>
              <a:rPr lang="nl-NL" u="sng" dirty="0" smtClean="0"/>
              <a:t>Pedagogisch </a:t>
            </a:r>
            <a:r>
              <a:rPr lang="nl-NL" u="sng" dirty="0" smtClean="0"/>
              <a:t>werk 2</a:t>
            </a:r>
          </a:p>
          <a:p>
            <a:r>
              <a:rPr lang="nl-NL" dirty="0" smtClean="0"/>
              <a:t>Ga </a:t>
            </a:r>
            <a:r>
              <a:rPr lang="nl-NL" dirty="0" smtClean="0"/>
              <a:t>naar VW thema 17 (</a:t>
            </a:r>
            <a:r>
              <a:rPr lang="nl-NL" u="sng" dirty="0" smtClean="0"/>
              <a:t>voor </a:t>
            </a:r>
            <a:r>
              <a:rPr lang="nl-NL" u="sng" dirty="0" err="1" smtClean="0"/>
              <a:t>PW’ers</a:t>
            </a:r>
            <a:r>
              <a:rPr lang="nl-NL" dirty="0" smtClean="0"/>
              <a:t>) 	</a:t>
            </a:r>
            <a:r>
              <a:rPr lang="nl-NL" dirty="0" err="1" smtClean="0"/>
              <a:t>opdr</a:t>
            </a:r>
            <a:r>
              <a:rPr lang="nl-NL" dirty="0" smtClean="0"/>
              <a:t>. 11</a:t>
            </a:r>
          </a:p>
          <a:p>
            <a:r>
              <a:rPr lang="nl-NL" dirty="0" smtClean="0"/>
              <a:t>Sla </a:t>
            </a:r>
            <a:r>
              <a:rPr lang="nl-NL" dirty="0" smtClean="0"/>
              <a:t>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72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Deskundigheid in een team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Gesprekscyclus (gesprekken met leidinggevende)</a:t>
            </a:r>
          </a:p>
          <a:p>
            <a:r>
              <a:rPr lang="nl-NL" dirty="0" smtClean="0"/>
              <a:t>Beoordelingsgesprek en functioneringsgesprek</a:t>
            </a:r>
          </a:p>
          <a:p>
            <a:r>
              <a:rPr lang="nl-NL" dirty="0" smtClean="0"/>
              <a:t>POP (doelstellingen omschrijven)</a:t>
            </a:r>
          </a:p>
          <a:p>
            <a:r>
              <a:rPr lang="nl-NL" dirty="0" smtClean="0"/>
              <a:t>PAP (hoe ga je doelstellingen behalen)</a:t>
            </a:r>
          </a:p>
          <a:p>
            <a:r>
              <a:rPr lang="nl-NL" dirty="0" smtClean="0"/>
              <a:t>Portfolio (bijhouden bewijsstukken)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4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3021874" cy="32159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>
            <a:normAutofit/>
          </a:bodyPr>
          <a:lstStyle/>
          <a:p>
            <a:r>
              <a:rPr lang="nl-NL" dirty="0" smtClean="0"/>
              <a:t>Ontwikkelingen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5552"/>
            <a:ext cx="9381066" cy="3880773"/>
          </a:xfrm>
        </p:spPr>
        <p:txBody>
          <a:bodyPr/>
          <a:lstStyle/>
          <a:p>
            <a:r>
              <a:rPr lang="nl-NL" dirty="0" smtClean="0"/>
              <a:t>Maatschappelijke ontwikkeling</a:t>
            </a:r>
          </a:p>
          <a:p>
            <a:pPr marL="0" indent="0">
              <a:buNone/>
            </a:pPr>
            <a:r>
              <a:rPr lang="nl-NL" dirty="0" smtClean="0"/>
              <a:t>Onderwijs en kinderopvang zijn er voor de samenleving</a:t>
            </a:r>
          </a:p>
          <a:p>
            <a:pPr marL="0" indent="0">
              <a:buNone/>
            </a:pPr>
            <a:r>
              <a:rPr lang="nl-NL" dirty="0" smtClean="0"/>
              <a:t>Iedereen heeft er een mening over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Kinderen met gedragsstoornis blijven nu bijvoorbeeld langer op een gewone school</a:t>
            </a:r>
          </a:p>
          <a:p>
            <a:pPr marL="0" indent="0">
              <a:buNone/>
            </a:pPr>
            <a:r>
              <a:rPr lang="nl-NL" i="1" dirty="0" smtClean="0"/>
              <a:t>Leerbehoefte; hoe ga ik met gedragsstoornissen 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Meer geld naar kinderopvang -&gt; grotere groepen en dus drukker</a:t>
            </a:r>
          </a:p>
          <a:p>
            <a:pPr marL="0" indent="0">
              <a:buNone/>
            </a:pPr>
            <a:r>
              <a:rPr lang="nl-NL" i="1" dirty="0" smtClean="0"/>
              <a:t>Leerbehoefte; hoe verdeel ik mijn aandacht over de grotere groepen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55136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Technologische 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1837" y="1123406"/>
            <a:ext cx="9459443" cy="3880773"/>
          </a:xfrm>
        </p:spPr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ntwikkelingen gaan erg snel</a:t>
            </a:r>
          </a:p>
          <a:p>
            <a:r>
              <a:rPr lang="nl-NL" dirty="0" smtClean="0"/>
              <a:t>Moeilijk te voorspellen wat er in de toekomst mogelijk is met de nieuwste technieken</a:t>
            </a:r>
          </a:p>
          <a:p>
            <a:r>
              <a:rPr lang="nl-NL" dirty="0" smtClean="0"/>
              <a:t>Contact en communicatie gaat steeds meer via internet</a:t>
            </a:r>
          </a:p>
          <a:p>
            <a:r>
              <a:rPr lang="nl-NL" dirty="0" smtClean="0"/>
              <a:t>Nieuwe ontwikkelingen waar de organisatie en waar je ook zelf op moet anticiperen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023" y="2920443"/>
            <a:ext cx="3088470" cy="308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0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Vakinhoudelijke 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4774265"/>
          </a:xfrm>
        </p:spPr>
        <p:txBody>
          <a:bodyPr/>
          <a:lstStyle/>
          <a:p>
            <a:r>
              <a:rPr lang="nl-NL" dirty="0" smtClean="0"/>
              <a:t>Veranderende inzichten in opvoeding en onderwijs</a:t>
            </a:r>
          </a:p>
          <a:p>
            <a:r>
              <a:rPr lang="nl-NL" dirty="0" smtClean="0"/>
              <a:t>Leerlingen zijn zelf meer verantwoordelijk geworden voor hun ontwikkeling</a:t>
            </a:r>
          </a:p>
          <a:p>
            <a:r>
              <a:rPr lang="nl-NL" dirty="0" smtClean="0"/>
              <a:t>In kinderopvang wordt behoefte van het kind meer centraal gesteld</a:t>
            </a:r>
          </a:p>
          <a:p>
            <a:r>
              <a:rPr lang="nl-NL" dirty="0" smtClean="0"/>
              <a:t>Om bij te blijven lees je vakliteratuur, bezoek je een beurs of congres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278" y="2854128"/>
            <a:ext cx="3771355" cy="211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4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nl-NL" dirty="0" smtClean="0"/>
              <a:t>Deskundigheid op peil houden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3880773"/>
          </a:xfrm>
        </p:spPr>
        <p:txBody>
          <a:bodyPr/>
          <a:lstStyle/>
          <a:p>
            <a:r>
              <a:rPr lang="nl-NL" dirty="0" smtClean="0"/>
              <a:t>Opleiding of cursus volgen</a:t>
            </a:r>
          </a:p>
          <a:p>
            <a:r>
              <a:rPr lang="nl-NL" dirty="0" smtClean="0"/>
              <a:t>Je bepaalt eerst je doel </a:t>
            </a:r>
          </a:p>
          <a:p>
            <a:r>
              <a:rPr lang="nl-NL" dirty="0" smtClean="0"/>
              <a:t>Vervolgens zoek je een geschikte cursus of opleiding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452" y="3178280"/>
            <a:ext cx="3309257" cy="275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73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Collega’s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Collegiale consultatie</a:t>
            </a:r>
          </a:p>
          <a:p>
            <a:pPr marL="0" indent="0">
              <a:buNone/>
            </a:pPr>
            <a:r>
              <a:rPr lang="nl-NL" dirty="0" smtClean="0"/>
              <a:t>Kinderen zitten rustig aan tafel en eten hun bord leeg bij je collega</a:t>
            </a:r>
          </a:p>
          <a:p>
            <a:pPr marL="0" indent="0">
              <a:buNone/>
            </a:pPr>
            <a:r>
              <a:rPr lang="nl-NL" dirty="0" smtClean="0"/>
              <a:t>Bij jou is het altijd erg rommelig en vreselijk druk</a:t>
            </a:r>
          </a:p>
          <a:p>
            <a:pPr marL="0" indent="0">
              <a:buNone/>
            </a:pPr>
            <a:r>
              <a:rPr lang="nl-NL" dirty="0" smtClean="0"/>
              <a:t>Vraag je collega of je een keer bij haar aan tafel mag zitten tijdens de maaltijd</a:t>
            </a:r>
          </a:p>
          <a:p>
            <a:pPr marL="0" indent="0">
              <a:buNone/>
            </a:pPr>
            <a:r>
              <a:rPr lang="nl-NL" dirty="0" smtClean="0"/>
              <a:t>Kijk hoe ze handelt en hoe ze rust brengt in de groep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26" y="3788542"/>
            <a:ext cx="3489717" cy="247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5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Ieder zijn expertise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2076"/>
            <a:ext cx="8596668" cy="3880773"/>
          </a:xfrm>
        </p:spPr>
        <p:txBody>
          <a:bodyPr/>
          <a:lstStyle/>
          <a:p>
            <a:r>
              <a:rPr lang="nl-NL" dirty="0" smtClean="0"/>
              <a:t>Medewerkers in een team krijgen elk een eigen rol</a:t>
            </a:r>
          </a:p>
          <a:p>
            <a:r>
              <a:rPr lang="nl-NL" dirty="0" smtClean="0"/>
              <a:t>Je kijkt bij de verdeling altijd naar elkaars kwaliteiten</a:t>
            </a:r>
          </a:p>
          <a:p>
            <a:r>
              <a:rPr lang="nl-NL" dirty="0" smtClean="0"/>
              <a:t>Doordat iedereen expert is op zijn eigen vakgebied zal de kwaliteit van het hele team toenemen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604" y="3031937"/>
            <a:ext cx="4203791" cy="21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Kennis overbrengen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9252"/>
            <a:ext cx="8596668" cy="3880773"/>
          </a:xfrm>
        </p:spPr>
        <p:txBody>
          <a:bodyPr/>
          <a:lstStyle/>
          <a:p>
            <a:r>
              <a:rPr lang="nl-NL" dirty="0" smtClean="0"/>
              <a:t>Geef eens een presentatie aan je collega’s over een onderwerp waar jij veel van af weet</a:t>
            </a:r>
          </a:p>
          <a:p>
            <a:r>
              <a:rPr lang="nl-NL" dirty="0" smtClean="0"/>
              <a:t>Je kunt ook in een gesprek uitleg geven aan een collega</a:t>
            </a:r>
          </a:p>
          <a:p>
            <a:r>
              <a:rPr lang="nl-NL" dirty="0" smtClean="0"/>
              <a:t>Doe bepaalde handelingen vóór aan je collega</a:t>
            </a:r>
          </a:p>
          <a:p>
            <a:r>
              <a:rPr lang="nl-NL" dirty="0" smtClean="0"/>
              <a:t>Kijk daarna ook mee als een collega die handeling zelf uitvoert</a:t>
            </a:r>
          </a:p>
          <a:p>
            <a:r>
              <a:rPr lang="nl-NL" dirty="0" smtClean="0"/>
              <a:t>Sta open voor elkaar en elkaars kwaliteiten</a:t>
            </a:r>
          </a:p>
          <a:p>
            <a:r>
              <a:rPr lang="nl-NL" dirty="0" smtClean="0"/>
              <a:t>Maak gebruik van elkaar en waardeer elkaar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945" y="3988252"/>
            <a:ext cx="3975055" cy="308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2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290</TotalTime>
  <Words>655</Words>
  <Application>Microsoft Office PowerPoint</Application>
  <PresentationFormat>Breedbeeld</PresentationFormat>
  <Paragraphs>97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</vt:lpstr>
      <vt:lpstr>Wingdings 3</vt:lpstr>
      <vt:lpstr>Facet</vt:lpstr>
      <vt:lpstr>Deskundigheid &amp; kwaliteit</vt:lpstr>
      <vt:lpstr>Deskundigheid in een team</vt:lpstr>
      <vt:lpstr>Ontwikkelingen</vt:lpstr>
      <vt:lpstr>Technologische ontwikkeling</vt:lpstr>
      <vt:lpstr>Vakinhoudelijke ontwikkeling</vt:lpstr>
      <vt:lpstr>Deskundigheid op peil houden</vt:lpstr>
      <vt:lpstr>Collega’s</vt:lpstr>
      <vt:lpstr>Ieder zijn expertise</vt:lpstr>
      <vt:lpstr>Kennis overbrengen</vt:lpstr>
      <vt:lpstr>Video-interactiebegeleiding (VIB)</vt:lpstr>
      <vt:lpstr>Traject Video-interactiebegeleiding</vt:lpstr>
      <vt:lpstr>Angerenstein (opdrachten MZ)</vt:lpstr>
      <vt:lpstr>De eigen deskundigheid</vt:lpstr>
      <vt:lpstr>Werkveld (PW)</vt:lpstr>
      <vt:lpstr>Combinatiefunctie</vt:lpstr>
      <vt:lpstr>Harmonisatie kinderopvang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S. Poelman</dc:creator>
  <cp:lastModifiedBy>Simon Poelman</cp:lastModifiedBy>
  <cp:revision>18</cp:revision>
  <dcterms:created xsi:type="dcterms:W3CDTF">2018-03-13T19:58:09Z</dcterms:created>
  <dcterms:modified xsi:type="dcterms:W3CDTF">2019-05-22T07:56:23Z</dcterms:modified>
</cp:coreProperties>
</file>