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06C61D5-7071-47C1-94AE-A11EFB0EC4DC}" v="25" dt="2019-05-16T12:27:08.26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61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Inez van der Velde" userId="c708d8fa419fe580" providerId="LiveId" clId="{106C61D5-7071-47C1-94AE-A11EFB0EC4DC}"/>
    <pc:docChg chg="custSel modSld">
      <pc:chgData name="Inez van der Velde" userId="c708d8fa419fe580" providerId="LiveId" clId="{106C61D5-7071-47C1-94AE-A11EFB0EC4DC}" dt="2019-05-16T12:27:08.265" v="24" actId="27636"/>
      <pc:docMkLst>
        <pc:docMk/>
      </pc:docMkLst>
      <pc:sldChg chg="modSp modAnim">
        <pc:chgData name="Inez van der Velde" userId="c708d8fa419fe580" providerId="LiveId" clId="{106C61D5-7071-47C1-94AE-A11EFB0EC4DC}" dt="2019-05-16T12:27:08.265" v="24" actId="27636"/>
        <pc:sldMkLst>
          <pc:docMk/>
          <pc:sldMk cId="3954755971" sldId="257"/>
        </pc:sldMkLst>
        <pc:spChg chg="mod">
          <ac:chgData name="Inez van der Velde" userId="c708d8fa419fe580" providerId="LiveId" clId="{106C61D5-7071-47C1-94AE-A11EFB0EC4DC}" dt="2019-05-16T12:27:08.265" v="24" actId="27636"/>
          <ac:spMkLst>
            <pc:docMk/>
            <pc:sldMk cId="3954755971" sldId="257"/>
            <ac:spMk id="3" creationId="{AB40F8F8-B64C-414E-943D-52B34C70CC3B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5/16/2019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5/16/2019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Afbeeldingsresultaat voor pit vrucht">
            <a:extLst>
              <a:ext uri="{FF2B5EF4-FFF2-40B4-BE49-F238E27FC236}">
                <a16:creationId xmlns:a16="http://schemas.microsoft.com/office/drawing/2014/main" id="{51F88DD7-BE66-4D29-A598-CC5298D9F5F8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6364" t="9091" r="-1" b="-1"/>
          <a:stretch/>
        </p:blipFill>
        <p:spPr bwMode="auto">
          <a:xfrm>
            <a:off x="1" y="10"/>
            <a:ext cx="12191999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1" name="Isosceles Triangle 70">
            <a:extLst>
              <a:ext uri="{FF2B5EF4-FFF2-40B4-BE49-F238E27FC236}">
                <a16:creationId xmlns:a16="http://schemas.microsoft.com/office/drawing/2014/main" id="{3559A5F2-8BE0-4998-A1E4-1B145465A98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0" y="0"/>
            <a:ext cx="842596" cy="5666154"/>
          </a:xfrm>
          <a:prstGeom prst="triangle">
            <a:avLst>
              <a:gd name="adj" fmla="val 100000"/>
            </a:avLst>
          </a:pr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3" name="Parallelogram 72">
            <a:extLst>
              <a:ext uri="{FF2B5EF4-FFF2-40B4-BE49-F238E27FC236}">
                <a16:creationId xmlns:a16="http://schemas.microsoft.com/office/drawing/2014/main" id="{3A6596D4-D53C-424F-9F16-CC8686C079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684541" y="0"/>
            <a:ext cx="7315200" cy="6858000"/>
          </a:xfrm>
          <a:prstGeom prst="parallelogram">
            <a:avLst>
              <a:gd name="adj" fmla="val 14937"/>
            </a:avLst>
          </a:prstGeom>
          <a:solidFill>
            <a:schemeClr val="tx1">
              <a:alpha val="7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81BB890B-70D4-42FE-A599-6AEF1A42D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9371012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3842D646-B58C-43C8-8152-01BC782B725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H="1">
            <a:off x="7425267" y="3681413"/>
            <a:ext cx="4763558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9" name="Rectangle 23">
            <a:extLst>
              <a:ext uri="{FF2B5EF4-FFF2-40B4-BE49-F238E27FC236}">
                <a16:creationId xmlns:a16="http://schemas.microsoft.com/office/drawing/2014/main" id="{9772CABD-4211-42AA-B349-D4002E52F1E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181476" y="-8467"/>
            <a:ext cx="3007349" cy="6866467"/>
          </a:xfrm>
          <a:custGeom>
            <a:avLst/>
            <a:gdLst/>
            <a:ahLst/>
            <a:cxnLst/>
            <a:rect l="l" t="t" r="r" b="b"/>
            <a:pathLst>
              <a:path w="3007349" h="6866467">
                <a:moveTo>
                  <a:pt x="2045532" y="0"/>
                </a:moveTo>
                <a:lnTo>
                  <a:pt x="3007349" y="0"/>
                </a:lnTo>
                <a:lnTo>
                  <a:pt x="3007349" y="6866467"/>
                </a:lnTo>
                <a:lnTo>
                  <a:pt x="0" y="6866467"/>
                </a:lnTo>
                <a:lnTo>
                  <a:pt x="2045532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1" name="Rectangle 25">
            <a:extLst>
              <a:ext uri="{FF2B5EF4-FFF2-40B4-BE49-F238E27FC236}">
                <a16:creationId xmlns:a16="http://schemas.microsoft.com/office/drawing/2014/main" id="{BBD91630-4DBA-4294-8016-FEB5C3B0CED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603442" y="-8467"/>
            <a:ext cx="2588558" cy="6866467"/>
          </a:xfrm>
          <a:custGeom>
            <a:avLst/>
            <a:gdLst/>
            <a:ahLst/>
            <a:cxnLst/>
            <a:rect l="l" t="t" r="r" b="b"/>
            <a:pathLst>
              <a:path w="2573311" h="6866467">
                <a:moveTo>
                  <a:pt x="0" y="0"/>
                </a:moveTo>
                <a:lnTo>
                  <a:pt x="2573311" y="0"/>
                </a:lnTo>
                <a:lnTo>
                  <a:pt x="2573311" y="6866467"/>
                </a:lnTo>
                <a:lnTo>
                  <a:pt x="1202336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3" name="Isosceles Triangle 82">
            <a:extLst>
              <a:ext uri="{FF2B5EF4-FFF2-40B4-BE49-F238E27FC236}">
                <a16:creationId xmlns:a16="http://schemas.microsoft.com/office/drawing/2014/main" id="{E67D1587-504D-41BC-9D48-B61257BFBC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932333" y="3048000"/>
            <a:ext cx="3259667" cy="3810000"/>
          </a:xfrm>
          <a:prstGeom prst="triangle">
            <a:avLst>
              <a:gd name="adj" fmla="val 100000"/>
            </a:avLst>
          </a:pr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4931BF4-0183-4F75-BB60-717AB18263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704200" y="1678665"/>
            <a:ext cx="4569803" cy="2369131"/>
          </a:xfrm>
        </p:spPr>
        <p:txBody>
          <a:bodyPr>
            <a:normAutofit/>
          </a:bodyPr>
          <a:lstStyle/>
          <a:p>
            <a:r>
              <a:rPr lang="nl-NL" sz="6600" dirty="0"/>
              <a:t>PIT-4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C891776-8B75-4AF2-88F9-6F19DCBA0E5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700964" y="4050832"/>
            <a:ext cx="4573037" cy="1096899"/>
          </a:xfrm>
        </p:spPr>
        <p:txBody>
          <a:bodyPr>
            <a:normAutofit/>
          </a:bodyPr>
          <a:lstStyle/>
          <a:p>
            <a:r>
              <a:rPr lang="nl-NL" sz="2400" dirty="0">
                <a:solidFill>
                  <a:schemeClr val="bg1"/>
                </a:solidFill>
              </a:rPr>
              <a:t>Les 2</a:t>
            </a:r>
          </a:p>
        </p:txBody>
      </p:sp>
      <p:sp>
        <p:nvSpPr>
          <p:cNvPr id="85" name="Rectangle 27">
            <a:extLst>
              <a:ext uri="{FF2B5EF4-FFF2-40B4-BE49-F238E27FC236}">
                <a16:creationId xmlns:a16="http://schemas.microsoft.com/office/drawing/2014/main" id="{8765DD1A-F044-4DE7-8A9B-7C30DC85A4A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334500" y="-8467"/>
            <a:ext cx="2854326" cy="6866467"/>
          </a:xfrm>
          <a:custGeom>
            <a:avLst/>
            <a:gdLst/>
            <a:ahLst/>
            <a:cxnLst/>
            <a:rect l="l" t="t" r="r" b="b"/>
            <a:pathLst>
              <a:path w="2858013" h="6866467">
                <a:moveTo>
                  <a:pt x="0" y="0"/>
                </a:moveTo>
                <a:lnTo>
                  <a:pt x="2858013" y="0"/>
                </a:lnTo>
                <a:lnTo>
                  <a:pt x="2858013" y="6866467"/>
                </a:lnTo>
                <a:lnTo>
                  <a:pt x="2473942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47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7" name="Rectangle 28">
            <a:extLst>
              <a:ext uri="{FF2B5EF4-FFF2-40B4-BE49-F238E27FC236}">
                <a16:creationId xmlns:a16="http://schemas.microsoft.com/office/drawing/2014/main" id="{2FE2170D-72D6-48A8-8E9A-BFF3BF03D03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898730" y="-8467"/>
            <a:ext cx="1290094" cy="6866467"/>
          </a:xfrm>
          <a:custGeom>
            <a:avLst/>
            <a:gdLst/>
            <a:ahLst/>
            <a:cxnLst/>
            <a:rect l="l" t="t" r="r" b="b"/>
            <a:pathLst>
              <a:path w="1290094" h="6858000">
                <a:moveTo>
                  <a:pt x="1019735" y="0"/>
                </a:moveTo>
                <a:lnTo>
                  <a:pt x="1290094" y="0"/>
                </a:lnTo>
                <a:lnTo>
                  <a:pt x="1290094" y="6858000"/>
                </a:lnTo>
                <a:lnTo>
                  <a:pt x="0" y="6858000"/>
                </a:lnTo>
                <a:lnTo>
                  <a:pt x="1019735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9" name="Rectangle 29">
            <a:extLst>
              <a:ext uri="{FF2B5EF4-FFF2-40B4-BE49-F238E27FC236}">
                <a16:creationId xmlns:a16="http://schemas.microsoft.com/office/drawing/2014/main" id="{01D19436-094D-463D-AFEA-870FDBD0379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938999" y="-8467"/>
            <a:ext cx="1249825" cy="6866467"/>
          </a:xfrm>
          <a:custGeom>
            <a:avLst/>
            <a:gdLst/>
            <a:ahLst/>
            <a:cxnLst/>
            <a:rect l="l" t="t" r="r" b="b"/>
            <a:pathLst>
              <a:path w="1249825" h="6858000">
                <a:moveTo>
                  <a:pt x="0" y="0"/>
                </a:moveTo>
                <a:lnTo>
                  <a:pt x="1249825" y="0"/>
                </a:lnTo>
                <a:lnTo>
                  <a:pt x="1249825" y="6858000"/>
                </a:lnTo>
                <a:lnTo>
                  <a:pt x="1109382" y="685800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1" name="Isosceles Triangle 90">
            <a:extLst>
              <a:ext uri="{FF2B5EF4-FFF2-40B4-BE49-F238E27FC236}">
                <a16:creationId xmlns:a16="http://schemas.microsoft.com/office/drawing/2014/main" id="{9A2DE6E0-967C-4C58-8558-EC08F1138BD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371666" y="3589867"/>
            <a:ext cx="1817159" cy="3268133"/>
          </a:xfrm>
          <a:prstGeom prst="triangle">
            <a:avLst>
              <a:gd name="adj" fmla="val 100000"/>
            </a:avLst>
          </a:pr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206982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5FEF98-AEFA-4C1F-995F-2276B416C5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Inhoud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B40F8F8-B64C-414E-943D-52B34C70CC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087811"/>
          </a:xfrm>
        </p:spPr>
        <p:txBody>
          <a:bodyPr>
            <a:normAutofit fontScale="85000" lnSpcReduction="20000"/>
          </a:bodyPr>
          <a:lstStyle/>
          <a:p>
            <a:r>
              <a:rPr lang="nl-NL" sz="2800" dirty="0"/>
              <a:t>Presentaties ‘Verdieping in de doelgroep’</a:t>
            </a:r>
          </a:p>
          <a:p>
            <a:r>
              <a:rPr lang="nl-NL" sz="2800" dirty="0"/>
              <a:t>Activiteiten uitdenken</a:t>
            </a:r>
          </a:p>
          <a:p>
            <a:r>
              <a:rPr lang="nl-NL" sz="2800" dirty="0"/>
              <a:t>Contact leggen met de uitvoeringslocatie</a:t>
            </a:r>
          </a:p>
          <a:p>
            <a:r>
              <a:rPr lang="nl-NL" sz="2800" dirty="0"/>
              <a:t>Begin maken verslag ‘Wat organiseren we voor de doelgroep en waarom’</a:t>
            </a:r>
          </a:p>
          <a:p>
            <a:pPr marL="0" indent="0">
              <a:buNone/>
            </a:pPr>
            <a:endParaRPr lang="nl-NL" sz="2800" dirty="0"/>
          </a:p>
          <a:p>
            <a:r>
              <a:rPr lang="nl-NL" sz="2800" b="1" dirty="0"/>
              <a:t>Inleveren samenwerkingscontract </a:t>
            </a:r>
          </a:p>
          <a:p>
            <a:pPr marL="0" indent="0">
              <a:buNone/>
            </a:pPr>
            <a:r>
              <a:rPr lang="nl-NL" sz="2800" b="1" dirty="0"/>
              <a:t>                           én</a:t>
            </a:r>
          </a:p>
          <a:p>
            <a:r>
              <a:rPr lang="nl-NL" sz="2800" b="1" dirty="0"/>
              <a:t>Verslag ‘Verdieping in de doelgroep’</a:t>
            </a:r>
          </a:p>
          <a:p>
            <a:r>
              <a:rPr lang="nl-NL" sz="2800" b="1" dirty="0"/>
              <a:t>Documenten PIT 3</a:t>
            </a:r>
          </a:p>
          <a:p>
            <a:endParaRPr lang="nl-NL" sz="24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547559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56C496E8-E41E-4519-9D2A-32275E8AADA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637853"/>
              </p:ext>
            </p:extLst>
          </p:nvPr>
        </p:nvGraphicFramePr>
        <p:xfrm>
          <a:off x="0" y="0"/>
          <a:ext cx="12192000" cy="6858000"/>
        </p:xfrm>
        <a:graphic>
          <a:graphicData uri="http://schemas.openxmlformats.org/drawingml/2006/table">
            <a:tbl>
              <a:tblPr firstRow="1" firstCol="1" bandRow="1"/>
              <a:tblGrid>
                <a:gridCol w="2357815">
                  <a:extLst>
                    <a:ext uri="{9D8B030D-6E8A-4147-A177-3AD203B41FA5}">
                      <a16:colId xmlns:a16="http://schemas.microsoft.com/office/drawing/2014/main" val="3529665136"/>
                    </a:ext>
                  </a:extLst>
                </a:gridCol>
                <a:gridCol w="9834185">
                  <a:extLst>
                    <a:ext uri="{9D8B030D-6E8A-4147-A177-3AD203B41FA5}">
                      <a16:colId xmlns:a16="http://schemas.microsoft.com/office/drawing/2014/main" val="912460476"/>
                    </a:ext>
                  </a:extLst>
                </a:gridCol>
              </a:tblGrid>
              <a:tr h="40091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u="sng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Projectmoment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u="sng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Uitvoeren/inleveren in les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5811880"/>
                  </a:ext>
                </a:extLst>
              </a:tr>
              <a:tr h="124398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 (09-05-2019)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Introductie </a:t>
                      </a: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Opstellen Samenwerkingscontract</a:t>
                      </a: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Verdieping in de doelgroep (vragen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beantwoorden en </a:t>
                      </a:r>
                      <a:r>
                        <a:rPr lang="nl-NL" sz="1600" u="sng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inleveren</a:t>
                      </a:r>
                      <a:r>
                        <a:rPr lang="nl-NL" sz="1600" u="none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plus presentatie voorbereiding) 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Afspraak: Op 16</a:t>
                      </a:r>
                      <a:r>
                        <a:rPr lang="nl-NL" sz="1600" b="1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mei (volgende week) p</a:t>
                      </a: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resentatie doelgroep-oriëntatie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9960998"/>
                  </a:ext>
                </a:extLst>
              </a:tr>
              <a:tr h="92948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 (16-05-2019)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Presentatie doelgroep-oriëntatie en inleveren verdieping over de doelgroep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Inleveren Samenwerkingscontract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Activiteit uitdenken, contacten leggen met contactpersonen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van </a:t>
                      </a: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‘uitvoeringslocatie’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0572649"/>
                  </a:ext>
                </a:extLst>
              </a:tr>
              <a:tr h="61499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 (23-05-2019)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Werken aan:</a:t>
                      </a: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Maken verslag: ‘Wat organiseren we voor de doelgroep en waarom’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1184908"/>
                  </a:ext>
                </a:extLst>
              </a:tr>
              <a:tr h="61499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(30-05-2019)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Donderdag geen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les i.v.m. Hemelvaart: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b="1" u="non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Woensdag vóór Hemelvaart inleveren verslag: ‘Wat organiseren we voor de doelgroep en waarom’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39984095"/>
                  </a:ext>
                </a:extLst>
              </a:tr>
              <a:tr h="139896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 (06-06-2019)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b="1" u="non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Inleveren:</a:t>
                      </a: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b="1" u="non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Notulen</a:t>
                      </a:r>
                      <a:r>
                        <a:rPr lang="nl-NL" sz="1600" b="1" u="none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voorgesprek(ken) met de uitvoeringsorganisatie.</a:t>
                      </a:r>
                      <a:endParaRPr lang="nl-NL" sz="1600" b="1" u="none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Werken aan: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Plan van aanpak ‘Activiteitenmiddag’ (o.a. omschrijving van de activiteit, taakverdeling, tijdsplanning en budgetverantwoording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4223969"/>
                  </a:ext>
                </a:extLst>
              </a:tr>
              <a:tr h="33062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 (13-06-2019)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Inleveren ‘Plan van aanpak’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83227857"/>
                  </a:ext>
                </a:extLst>
              </a:tr>
              <a:tr h="39179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 (20-06-2019)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Project uitvoeren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46360969"/>
                  </a:ext>
                </a:extLst>
              </a:tr>
              <a:tr h="31552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 (27-06-2019)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Project uitvoeren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89128407"/>
                  </a:ext>
                </a:extLst>
              </a:tr>
              <a:tr h="30120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 (04-07-2019)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Project evalueren (evaluatiedocumenten staan dan in de wiki)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784875"/>
                  </a:ext>
                </a:extLst>
              </a:tr>
              <a:tr h="31552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 (11-07-2019)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Bufferweek (=inleveren evt. herkansingen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op onderdelen)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52253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94111618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246</Words>
  <Application>Microsoft Office PowerPoint</Application>
  <PresentationFormat>Breedbeeld</PresentationFormat>
  <Paragraphs>44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9" baseType="lpstr">
      <vt:lpstr>Arial</vt:lpstr>
      <vt:lpstr>Calibri</vt:lpstr>
      <vt:lpstr>Times New Roman</vt:lpstr>
      <vt:lpstr>Trebuchet MS</vt:lpstr>
      <vt:lpstr>Wingdings 3</vt:lpstr>
      <vt:lpstr>Facet</vt:lpstr>
      <vt:lpstr>PIT-4</vt:lpstr>
      <vt:lpstr>Inhoud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PIT-4</dc:title>
  <dc:creator>Inez van der Velde</dc:creator>
  <cp:lastModifiedBy>Inez van der Velde</cp:lastModifiedBy>
  <cp:revision>3</cp:revision>
  <dcterms:created xsi:type="dcterms:W3CDTF">2019-05-16T11:08:11Z</dcterms:created>
  <dcterms:modified xsi:type="dcterms:W3CDTF">2019-05-16T12:27:15Z</dcterms:modified>
</cp:coreProperties>
</file>