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355" r:id="rId3"/>
    <p:sldId id="357" r:id="rId4"/>
    <p:sldId id="359" r:id="rId5"/>
    <p:sldId id="360" r:id="rId6"/>
    <p:sldId id="361" r:id="rId7"/>
    <p:sldId id="362" r:id="rId8"/>
    <p:sldId id="368" r:id="rId9"/>
    <p:sldId id="363" r:id="rId10"/>
    <p:sldId id="364" r:id="rId11"/>
    <p:sldId id="365" r:id="rId12"/>
    <p:sldId id="366" r:id="rId13"/>
    <p:sldId id="367" r:id="rId14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9" d="100"/>
          <a:sy n="79" d="100"/>
        </p:scale>
        <p:origin x="108" y="750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dirty="0" smtClean="0"/>
              <a:t>Klik om de ondertitelstijl van het model te bewerken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11-6-2019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1927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11-6-2019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727192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79712" y="332656"/>
            <a:ext cx="6645424" cy="648072"/>
          </a:xfrm>
        </p:spPr>
        <p:txBody>
          <a:bodyPr>
            <a:noAutofit/>
          </a:bodyPr>
          <a:lstStyle>
            <a:lvl1pPr algn="l">
              <a:defRPr sz="2800"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051720" y="1196752"/>
            <a:ext cx="6635080" cy="4929411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11-6-2019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76883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>
            <a:normAutofit/>
          </a:bodyPr>
          <a:lstStyle>
            <a:lvl1pPr algn="l">
              <a:defRPr sz="3600" b="1" cap="all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dirty="0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11-6-2019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573387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11-6-2019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437833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11-6-2019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24101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11-6-2019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942562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11-6-2019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45927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11-6-2019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71061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11-6-2019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45501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FED390-F77C-4CDE-BB93-EE6416285244}" type="datetimeFigureOut">
              <a:rPr lang="nl-NL" smtClean="0"/>
              <a:t>11-6-2019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3308CA-A037-474B-AA6E-6C7C048F3532}" type="slidenum">
              <a:rPr lang="nl-NL" smtClean="0"/>
              <a:t>‹nr.›</a:t>
            </a:fld>
            <a:endParaRPr lang="nl-NL"/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96447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5" r:id="rId6"/>
    <p:sldLayoutId id="2147483656" r:id="rId7"/>
    <p:sldLayoutId id="2147483657" r:id="rId8"/>
    <p:sldLayoutId id="2147483658" r:id="rId9"/>
    <p:sldLayoutId id="2147483659" r:id="rId10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kstvak 1"/>
          <p:cNvSpPr txBox="1"/>
          <p:nvPr/>
        </p:nvSpPr>
        <p:spPr>
          <a:xfrm>
            <a:off x="899592" y="908720"/>
            <a:ext cx="756084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4000" dirty="0" smtClean="0"/>
              <a:t>LG42 IBS2.4 Communiceren</a:t>
            </a:r>
          </a:p>
          <a:p>
            <a:r>
              <a:rPr lang="nl-NL" sz="4000" dirty="0" smtClean="0"/>
              <a:t>SWOT – les 4</a:t>
            </a:r>
            <a:endParaRPr lang="nl-NL" sz="4000" dirty="0"/>
          </a:p>
        </p:txBody>
      </p:sp>
    </p:spTree>
    <p:extLst>
      <p:ext uri="{BB962C8B-B14F-4D97-AF65-F5344CB8AC3E}">
        <p14:creationId xmlns:p14="http://schemas.microsoft.com/office/powerpoint/2010/main" val="4240300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SWOT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De SWOT-analyse is een samenvatting voor het bedrijf waar de belangrijkste kenmerken van het bedrijf samensmelten tot adviezen om het bedrijf nog concurrerender te maken.</a:t>
            </a:r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In een SWOT analyse staat niets nieuws!!!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52773139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 SWOT analyse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Interne Analyse:</a:t>
            </a:r>
          </a:p>
          <a:p>
            <a:r>
              <a:rPr lang="nl-NL" dirty="0" err="1" smtClean="0"/>
              <a:t>Strengths</a:t>
            </a:r>
            <a:r>
              <a:rPr lang="nl-NL" dirty="0" smtClean="0"/>
              <a:t> (Sterktes)</a:t>
            </a:r>
          </a:p>
          <a:p>
            <a:r>
              <a:rPr lang="nl-NL" dirty="0" err="1" smtClean="0"/>
              <a:t>Weaknesses</a:t>
            </a:r>
            <a:r>
              <a:rPr lang="nl-NL" dirty="0" smtClean="0"/>
              <a:t> (Zwaktes)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Externe Analyse:</a:t>
            </a:r>
          </a:p>
          <a:p>
            <a:r>
              <a:rPr lang="nl-NL" dirty="0" err="1" smtClean="0"/>
              <a:t>Opportunities</a:t>
            </a:r>
            <a:r>
              <a:rPr lang="nl-NL" dirty="0" smtClean="0"/>
              <a:t> (Kansen)</a:t>
            </a:r>
          </a:p>
          <a:p>
            <a:r>
              <a:rPr lang="nl-NL" dirty="0" err="1" smtClean="0"/>
              <a:t>Threats</a:t>
            </a:r>
            <a:r>
              <a:rPr lang="nl-NL" dirty="0" smtClean="0"/>
              <a:t> (Bedreigingen)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10175587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SWOT voorbeeld: </a:t>
            </a:r>
            <a:r>
              <a:rPr lang="nl-NL" dirty="0"/>
              <a:t/>
            </a:r>
            <a:br>
              <a:rPr lang="nl-NL" dirty="0"/>
            </a:br>
            <a:endParaRPr lang="nl-NL" dirty="0"/>
          </a:p>
        </p:txBody>
      </p:sp>
      <p:sp>
        <p:nvSpPr>
          <p:cNvPr id="6" name="Tijdelijke aanduiding voor inhoud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7" name="Afbeelding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192" y="1484784"/>
            <a:ext cx="8675922" cy="38164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590346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Conclusie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Eindig met een conclusie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Wat zijn jullie bevindingen en adviezen?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8905938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Afspraken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nl-NL" dirty="0" smtClean="0"/>
              <a:t>Voortgang laten zien:</a:t>
            </a:r>
          </a:p>
          <a:p>
            <a:pPr marL="0" indent="0">
              <a:buNone/>
            </a:pPr>
            <a:r>
              <a:rPr lang="nl-NL" dirty="0" smtClean="0"/>
              <a:t>Jip, Henrie, Roelien, Niek, Pieter, Max, Bram V. Koen, Gijs.</a:t>
            </a:r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Iets laten zien maar heel minimaal:</a:t>
            </a:r>
          </a:p>
          <a:p>
            <a:pPr marL="0" indent="0">
              <a:buNone/>
            </a:pPr>
            <a:r>
              <a:rPr lang="nl-NL" dirty="0" smtClean="0"/>
              <a:t>Pim, Christian, Sander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Niets laten zien, of niets toegevoegd:</a:t>
            </a:r>
          </a:p>
          <a:p>
            <a:pPr marL="0" indent="0">
              <a:buNone/>
            </a:pPr>
            <a:r>
              <a:rPr lang="nl-NL" dirty="0" smtClean="0"/>
              <a:t>Ruud, Stijn D. </a:t>
            </a:r>
            <a:r>
              <a:rPr lang="nl-NL" dirty="0" smtClean="0"/>
              <a:t>Nick, Lars, Stijn H. Bram H. Vera, Stijn V. </a:t>
            </a:r>
            <a:endParaRPr lang="nl-NL" dirty="0" smtClean="0"/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039008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79712" y="332656"/>
            <a:ext cx="6912768" cy="648072"/>
          </a:xfrm>
        </p:spPr>
        <p:txBody>
          <a:bodyPr/>
          <a:lstStyle/>
          <a:p>
            <a:r>
              <a:rPr lang="nl-NL" dirty="0" smtClean="0"/>
              <a:t>De vorige keer zijn we tot hier gekomen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nl-NL" dirty="0" smtClean="0"/>
              <a:t>Aan de gang</a:t>
            </a:r>
          </a:p>
          <a:p>
            <a:pPr marL="514350" indent="-514350">
              <a:buFont typeface="+mj-lt"/>
              <a:buAutoNum type="arabicPeriod"/>
            </a:pPr>
            <a:endParaRPr lang="nl-NL" dirty="0"/>
          </a:p>
          <a:p>
            <a:pPr marL="514350" lvl="0" indent="-514350">
              <a:buFont typeface="+mj-lt"/>
              <a:buAutoNum type="arabicPeriod"/>
            </a:pPr>
            <a:r>
              <a:rPr lang="nl-NL" dirty="0" smtClean="0"/>
              <a:t>Inleiding</a:t>
            </a:r>
          </a:p>
          <a:p>
            <a:pPr marL="514350" lvl="0" indent="-514350">
              <a:buFont typeface="+mj-lt"/>
              <a:buAutoNum type="arabicPeriod"/>
            </a:pPr>
            <a:r>
              <a:rPr lang="nl-NL" dirty="0" smtClean="0"/>
              <a:t>Korte </a:t>
            </a:r>
            <a:r>
              <a:rPr lang="nl-NL" dirty="0"/>
              <a:t>omschrijving bedrijf</a:t>
            </a:r>
          </a:p>
          <a:p>
            <a:pPr marL="514350" lvl="0" indent="-514350">
              <a:buFont typeface="+mj-lt"/>
              <a:buAutoNum type="arabicPeriod"/>
            </a:pPr>
            <a:r>
              <a:rPr lang="nl-NL" dirty="0" smtClean="0"/>
              <a:t>Kennis van de branche</a:t>
            </a:r>
          </a:p>
          <a:p>
            <a:pPr marL="914400" lvl="1" indent="-457200">
              <a:buFont typeface="+mj-lt"/>
              <a:buAutoNum type="arabicPeriod"/>
            </a:pPr>
            <a:r>
              <a:rPr lang="nl-NL" dirty="0" smtClean="0"/>
              <a:t>Branche</a:t>
            </a:r>
            <a:endParaRPr lang="nl-NL" dirty="0"/>
          </a:p>
          <a:p>
            <a:pPr marL="914400" lvl="1" indent="-457200">
              <a:buFont typeface="+mj-lt"/>
              <a:buAutoNum type="arabicPeriod"/>
            </a:pPr>
            <a:r>
              <a:rPr lang="nl-NL" dirty="0"/>
              <a:t>Branchevereniging</a:t>
            </a:r>
          </a:p>
          <a:p>
            <a:pPr marL="914400" lvl="1" indent="-457200">
              <a:buFont typeface="+mj-lt"/>
              <a:buAutoNum type="arabicPeriod"/>
            </a:pPr>
            <a:r>
              <a:rPr lang="nl-NL" dirty="0"/>
              <a:t>Trends</a:t>
            </a:r>
          </a:p>
          <a:p>
            <a:pPr marL="514350" lvl="0" indent="-514350">
              <a:buFont typeface="+mj-lt"/>
              <a:buAutoNum type="arabicPeriod"/>
            </a:pPr>
            <a:r>
              <a:rPr lang="nl-NL" dirty="0"/>
              <a:t>Omgevingsanalyse</a:t>
            </a:r>
          </a:p>
          <a:p>
            <a:pPr marL="914400" lvl="1" indent="-457200">
              <a:buFont typeface="+mj-lt"/>
              <a:buAutoNum type="arabicPeriod"/>
            </a:pPr>
            <a:r>
              <a:rPr lang="nl-NL" dirty="0"/>
              <a:t>Omgeving bedrijf</a:t>
            </a:r>
          </a:p>
          <a:p>
            <a:pPr marL="914400" lvl="1" indent="-457200">
              <a:buFont typeface="+mj-lt"/>
              <a:buAutoNum type="arabicPeriod"/>
            </a:pPr>
            <a:r>
              <a:rPr lang="nl-NL" dirty="0" smtClean="0"/>
              <a:t>Mogelijkheden/onmogelijkheden</a:t>
            </a:r>
          </a:p>
          <a:p>
            <a:pPr marL="0" lvl="0" indent="0">
              <a:buNone/>
            </a:pPr>
            <a:r>
              <a:rPr lang="nl-NL" dirty="0" smtClean="0"/>
              <a:t>5. Doelgroepenanalyse</a:t>
            </a:r>
            <a:endParaRPr lang="nl-NL" dirty="0"/>
          </a:p>
          <a:p>
            <a:pPr lvl="1"/>
            <a:r>
              <a:rPr lang="nl-NL" dirty="0"/>
              <a:t>Wie zijn de (potentiële) klanten</a:t>
            </a:r>
          </a:p>
          <a:p>
            <a:pPr lvl="1"/>
            <a:r>
              <a:rPr lang="nl-NL" dirty="0"/>
              <a:t>Wat is hun behoefte</a:t>
            </a:r>
          </a:p>
          <a:p>
            <a:pPr lvl="1"/>
            <a:r>
              <a:rPr lang="nl-NL" dirty="0" smtClean="0"/>
              <a:t>Klanttevredenheid</a:t>
            </a:r>
          </a:p>
          <a:p>
            <a:pPr marL="0" lvl="0" indent="0">
              <a:buNone/>
            </a:pPr>
            <a:r>
              <a:rPr lang="nl-NL" dirty="0" smtClean="0"/>
              <a:t>6. Marketingmix</a:t>
            </a:r>
            <a:endParaRPr lang="nl-NL" dirty="0"/>
          </a:p>
          <a:p>
            <a:pPr lvl="1"/>
            <a:r>
              <a:rPr lang="nl-NL" dirty="0"/>
              <a:t>Product/dienst</a:t>
            </a:r>
          </a:p>
          <a:p>
            <a:pPr lvl="1"/>
            <a:r>
              <a:rPr lang="nl-NL" dirty="0"/>
              <a:t>Prijs</a:t>
            </a:r>
          </a:p>
          <a:p>
            <a:pPr lvl="1"/>
            <a:r>
              <a:rPr lang="nl-NL" dirty="0"/>
              <a:t>Plaats</a:t>
            </a:r>
          </a:p>
          <a:p>
            <a:pPr lvl="1"/>
            <a:r>
              <a:rPr lang="nl-NL" dirty="0"/>
              <a:t>Promotie</a:t>
            </a:r>
          </a:p>
          <a:p>
            <a:pPr lvl="1"/>
            <a:r>
              <a:rPr lang="nl-NL" dirty="0"/>
              <a:t>Presentatie</a:t>
            </a:r>
          </a:p>
          <a:p>
            <a:pPr lvl="1"/>
            <a:r>
              <a:rPr lang="nl-NL" dirty="0"/>
              <a:t>Personeel</a:t>
            </a:r>
          </a:p>
          <a:p>
            <a:pPr lvl="1"/>
            <a:endParaRPr lang="nl-NL" dirty="0"/>
          </a:p>
          <a:p>
            <a:pPr marL="514350" indent="-457200">
              <a:buFont typeface="+mj-lt"/>
              <a:buAutoNum type="arabicPeriod"/>
            </a:pPr>
            <a:endParaRPr lang="nl-NL" dirty="0"/>
          </a:p>
          <a:p>
            <a:pPr marL="514350" indent="-514350">
              <a:buFont typeface="+mj-lt"/>
              <a:buAutoNum type="arabicPeriod"/>
            </a:pPr>
            <a:endParaRPr lang="nl-NL" dirty="0" smtClean="0"/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93747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Wat gaan we vandaag doen?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Vijfde les analyseren</a:t>
            </a:r>
          </a:p>
          <a:p>
            <a:pPr lvl="1"/>
            <a:r>
              <a:rPr lang="nl-NL" dirty="0" smtClean="0"/>
              <a:t>Afmaken vorige weken.</a:t>
            </a:r>
          </a:p>
          <a:p>
            <a:pPr lvl="2"/>
            <a:r>
              <a:rPr lang="nl-NL" dirty="0" smtClean="0"/>
              <a:t>Korte omschrijving bedrijf</a:t>
            </a:r>
          </a:p>
          <a:p>
            <a:pPr lvl="2"/>
            <a:r>
              <a:rPr lang="nl-NL" dirty="0" smtClean="0"/>
              <a:t>Brancheverkenning</a:t>
            </a:r>
          </a:p>
          <a:p>
            <a:pPr lvl="2"/>
            <a:r>
              <a:rPr lang="nl-NL" dirty="0" smtClean="0"/>
              <a:t>Omgevingsanalyse</a:t>
            </a:r>
          </a:p>
          <a:p>
            <a:pPr lvl="2"/>
            <a:r>
              <a:rPr lang="nl-NL" dirty="0" smtClean="0"/>
              <a:t>Doelgroep/</a:t>
            </a:r>
            <a:r>
              <a:rPr lang="nl-NL" dirty="0" err="1" smtClean="0"/>
              <a:t>behoefte-analyse</a:t>
            </a:r>
            <a:endParaRPr lang="nl-NL" dirty="0" smtClean="0"/>
          </a:p>
          <a:p>
            <a:pPr lvl="2"/>
            <a:r>
              <a:rPr lang="nl-NL" dirty="0" smtClean="0"/>
              <a:t>Marketingmix</a:t>
            </a:r>
          </a:p>
          <a:p>
            <a:pPr lvl="1"/>
            <a:r>
              <a:rPr lang="nl-NL" dirty="0" smtClean="0"/>
              <a:t>Deze week</a:t>
            </a:r>
          </a:p>
          <a:p>
            <a:pPr lvl="2"/>
            <a:r>
              <a:rPr lang="nl-NL" dirty="0" smtClean="0"/>
              <a:t>Concurrentieanalyse</a:t>
            </a:r>
            <a:endParaRPr lang="nl-NL" dirty="0"/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559850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599403"/>
            <a:ext cx="5760640" cy="613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96518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7. Concurrentieanalyse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403648" y="1196752"/>
            <a:ext cx="7283152" cy="4929411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nl-NL" dirty="0" smtClean="0"/>
              <a:t>Stap 1: welke diensten/sectoren (taartdiagram) heeft het bedrijf. Zie H2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Stap 2: per soort dienst de concurrenten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Stap 3: analyse van de grootste concurrenten.</a:t>
            </a:r>
          </a:p>
          <a:p>
            <a:pPr>
              <a:buFontTx/>
              <a:buChar char="-"/>
            </a:pPr>
            <a:r>
              <a:rPr lang="nl-NL" dirty="0" smtClean="0"/>
              <a:t>Omschrijf de bedrijven kort</a:t>
            </a:r>
          </a:p>
          <a:p>
            <a:pPr>
              <a:buFontTx/>
              <a:buChar char="-"/>
            </a:pPr>
            <a:r>
              <a:rPr lang="nl-NL" dirty="0" smtClean="0"/>
              <a:t>Waarom kiezen klanten voor dat bedrijf?</a:t>
            </a:r>
          </a:p>
          <a:p>
            <a:pPr>
              <a:buFontTx/>
              <a:buChar char="-"/>
            </a:pPr>
            <a:r>
              <a:rPr lang="nl-NL" dirty="0" smtClean="0"/>
              <a:t>Waarom kiezen klanten voor jouw bedrijf?</a:t>
            </a:r>
          </a:p>
          <a:p>
            <a:pPr marL="0" indent="0">
              <a:buNone/>
            </a:pPr>
            <a:r>
              <a:rPr lang="nl-NL" dirty="0" smtClean="0"/>
              <a:t>Stap 4:</a:t>
            </a:r>
          </a:p>
          <a:p>
            <a:pPr marL="0" indent="0">
              <a:buNone/>
            </a:pPr>
            <a:r>
              <a:rPr lang="nl-NL" dirty="0" smtClean="0"/>
              <a:t>- Overzicht van de </a:t>
            </a:r>
            <a:r>
              <a:rPr lang="nl-NL" dirty="0" err="1" smtClean="0"/>
              <a:t>USP’s</a:t>
            </a:r>
            <a:r>
              <a:rPr lang="nl-NL" dirty="0" smtClean="0"/>
              <a:t> van jouw bedrijf.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073384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Concurrentieanalyse</a:t>
            </a:r>
            <a:br>
              <a:rPr lang="nl-NL" dirty="0"/>
            </a:b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Voorbeeld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2204864"/>
            <a:ext cx="7705725" cy="4200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686414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En nu jullie!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pPr marL="0" indent="0">
              <a:buNone/>
            </a:pPr>
            <a:r>
              <a:rPr lang="nl-NL" dirty="0" smtClean="0"/>
              <a:t>Aan de gang</a:t>
            </a:r>
          </a:p>
          <a:p>
            <a:pPr marL="514350" indent="-514350">
              <a:buFont typeface="+mj-lt"/>
              <a:buAutoNum type="arabicPeriod"/>
            </a:pPr>
            <a:endParaRPr lang="nl-NL" dirty="0"/>
          </a:p>
          <a:p>
            <a:pPr marL="514350" lvl="0" indent="-514350">
              <a:buFont typeface="+mj-lt"/>
              <a:buAutoNum type="arabicPeriod"/>
            </a:pPr>
            <a:r>
              <a:rPr lang="nl-NL" dirty="0" smtClean="0"/>
              <a:t>Inleiding</a:t>
            </a:r>
          </a:p>
          <a:p>
            <a:pPr marL="514350" lvl="0" indent="-514350">
              <a:buFont typeface="+mj-lt"/>
              <a:buAutoNum type="arabicPeriod"/>
            </a:pPr>
            <a:r>
              <a:rPr lang="nl-NL" dirty="0" smtClean="0"/>
              <a:t>Korte </a:t>
            </a:r>
            <a:r>
              <a:rPr lang="nl-NL" dirty="0"/>
              <a:t>omschrijving bedrijf</a:t>
            </a:r>
          </a:p>
          <a:p>
            <a:pPr marL="514350" lvl="0" indent="-514350">
              <a:buFont typeface="+mj-lt"/>
              <a:buAutoNum type="arabicPeriod"/>
            </a:pPr>
            <a:r>
              <a:rPr lang="nl-NL" dirty="0" smtClean="0"/>
              <a:t>Kennis van de branche</a:t>
            </a:r>
          </a:p>
          <a:p>
            <a:pPr marL="914400" lvl="1" indent="-457200">
              <a:buFont typeface="+mj-lt"/>
              <a:buAutoNum type="arabicPeriod"/>
            </a:pPr>
            <a:r>
              <a:rPr lang="nl-NL" dirty="0" smtClean="0"/>
              <a:t>Branche</a:t>
            </a:r>
            <a:endParaRPr lang="nl-NL" dirty="0"/>
          </a:p>
          <a:p>
            <a:pPr marL="914400" lvl="1" indent="-457200">
              <a:buFont typeface="+mj-lt"/>
              <a:buAutoNum type="arabicPeriod"/>
            </a:pPr>
            <a:r>
              <a:rPr lang="nl-NL" dirty="0"/>
              <a:t>Branchevereniging</a:t>
            </a:r>
          </a:p>
          <a:p>
            <a:pPr marL="914400" lvl="1" indent="-457200">
              <a:buFont typeface="+mj-lt"/>
              <a:buAutoNum type="arabicPeriod"/>
            </a:pPr>
            <a:r>
              <a:rPr lang="nl-NL" dirty="0"/>
              <a:t>Trends</a:t>
            </a:r>
          </a:p>
          <a:p>
            <a:pPr marL="514350" lvl="0" indent="-514350">
              <a:buFont typeface="+mj-lt"/>
              <a:buAutoNum type="arabicPeriod"/>
            </a:pPr>
            <a:r>
              <a:rPr lang="nl-NL" dirty="0"/>
              <a:t>Omgevingsanalyse</a:t>
            </a:r>
          </a:p>
          <a:p>
            <a:pPr marL="914400" lvl="1" indent="-457200">
              <a:buFont typeface="+mj-lt"/>
              <a:buAutoNum type="arabicPeriod"/>
            </a:pPr>
            <a:r>
              <a:rPr lang="nl-NL" dirty="0"/>
              <a:t>Omgeving bedrijf</a:t>
            </a:r>
          </a:p>
          <a:p>
            <a:pPr marL="914400" lvl="1" indent="-457200">
              <a:buFont typeface="+mj-lt"/>
              <a:buAutoNum type="arabicPeriod"/>
            </a:pPr>
            <a:r>
              <a:rPr lang="nl-NL" dirty="0" smtClean="0"/>
              <a:t>Mogelijkheden/onmogelijkheden</a:t>
            </a:r>
          </a:p>
          <a:p>
            <a:pPr marL="0" lvl="0" indent="0">
              <a:buNone/>
            </a:pPr>
            <a:r>
              <a:rPr lang="nl-NL" dirty="0" smtClean="0"/>
              <a:t>5. Doelgroepenanalyse</a:t>
            </a:r>
            <a:endParaRPr lang="nl-NL" dirty="0"/>
          </a:p>
          <a:p>
            <a:pPr lvl="1"/>
            <a:r>
              <a:rPr lang="nl-NL" dirty="0"/>
              <a:t>Wie zijn de (potentiële) klanten</a:t>
            </a:r>
          </a:p>
          <a:p>
            <a:pPr lvl="1"/>
            <a:r>
              <a:rPr lang="nl-NL" dirty="0"/>
              <a:t>Wat is hun behoefte</a:t>
            </a:r>
          </a:p>
          <a:p>
            <a:pPr lvl="1"/>
            <a:r>
              <a:rPr lang="nl-NL" dirty="0" smtClean="0"/>
              <a:t>Klanttevredenheid</a:t>
            </a:r>
          </a:p>
          <a:p>
            <a:pPr marL="0" lvl="0" indent="0">
              <a:buNone/>
            </a:pPr>
            <a:r>
              <a:rPr lang="nl-NL" dirty="0" smtClean="0"/>
              <a:t>6. Marketingmix</a:t>
            </a:r>
            <a:endParaRPr lang="nl-NL" dirty="0"/>
          </a:p>
          <a:p>
            <a:pPr lvl="1"/>
            <a:r>
              <a:rPr lang="nl-NL" dirty="0"/>
              <a:t>Product/dienst</a:t>
            </a:r>
          </a:p>
          <a:p>
            <a:pPr lvl="1"/>
            <a:r>
              <a:rPr lang="nl-NL" dirty="0"/>
              <a:t>Prijs</a:t>
            </a:r>
          </a:p>
          <a:p>
            <a:pPr lvl="1"/>
            <a:r>
              <a:rPr lang="nl-NL" dirty="0"/>
              <a:t>Plaats</a:t>
            </a:r>
          </a:p>
          <a:p>
            <a:pPr lvl="1"/>
            <a:r>
              <a:rPr lang="nl-NL" dirty="0"/>
              <a:t>Promotie</a:t>
            </a:r>
          </a:p>
          <a:p>
            <a:pPr lvl="1"/>
            <a:r>
              <a:rPr lang="nl-NL" dirty="0"/>
              <a:t>Presentatie</a:t>
            </a:r>
          </a:p>
          <a:p>
            <a:pPr lvl="1"/>
            <a:r>
              <a:rPr lang="nl-NL" dirty="0" smtClean="0"/>
              <a:t>Personeel</a:t>
            </a:r>
          </a:p>
          <a:p>
            <a:pPr marL="0" lvl="0" indent="0">
              <a:buNone/>
            </a:pPr>
            <a:r>
              <a:rPr lang="nl-NL" dirty="0" smtClean="0"/>
              <a:t>7. Concurrentieanalyse</a:t>
            </a:r>
            <a:endParaRPr lang="nl-NL" dirty="0"/>
          </a:p>
          <a:p>
            <a:pPr lvl="1"/>
            <a:r>
              <a:rPr lang="nl-NL" dirty="0"/>
              <a:t>Analyse belangrijkste concurrenten</a:t>
            </a:r>
          </a:p>
          <a:p>
            <a:pPr lvl="1"/>
            <a:r>
              <a:rPr lang="nl-NL" dirty="0" err="1"/>
              <a:t>USP’s</a:t>
            </a:r>
            <a:r>
              <a:rPr lang="nl-NL" dirty="0"/>
              <a:t> </a:t>
            </a:r>
          </a:p>
          <a:p>
            <a:pPr lvl="1"/>
            <a:endParaRPr lang="nl-NL" dirty="0"/>
          </a:p>
          <a:p>
            <a:pPr lvl="1"/>
            <a:endParaRPr lang="nl-NL" dirty="0"/>
          </a:p>
          <a:p>
            <a:pPr marL="514350" indent="-457200">
              <a:buFont typeface="+mj-lt"/>
              <a:buAutoNum type="arabicPeriod"/>
            </a:pPr>
            <a:endParaRPr lang="nl-NL" dirty="0"/>
          </a:p>
          <a:p>
            <a:pPr marL="514350" indent="-514350">
              <a:buFont typeface="+mj-lt"/>
              <a:buAutoNum type="arabicPeriod"/>
            </a:pPr>
            <a:endParaRPr lang="nl-NL" dirty="0" smtClean="0"/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558111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8. De SWOT-Analyse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dirty="0" smtClean="0"/>
              <a:t>Gebruik alle kennis van de afgelopen vijf hoofdstukken om dit hoofdstuk in te richten.</a:t>
            </a:r>
          </a:p>
          <a:p>
            <a:pPr marL="0" indent="0">
              <a:buNone/>
            </a:pPr>
            <a:endParaRPr lang="nl-NL" dirty="0"/>
          </a:p>
          <a:p>
            <a:pPr>
              <a:buFontTx/>
              <a:buChar char="-"/>
            </a:pPr>
            <a:r>
              <a:rPr lang="nl-NL" dirty="0" smtClean="0"/>
              <a:t>Kennis van de (ontwikkelingen in de) sector</a:t>
            </a:r>
          </a:p>
          <a:p>
            <a:pPr>
              <a:buFontTx/>
              <a:buChar char="-"/>
            </a:pPr>
            <a:r>
              <a:rPr lang="nl-NL" dirty="0" smtClean="0"/>
              <a:t>Marketingmix</a:t>
            </a:r>
          </a:p>
          <a:p>
            <a:pPr>
              <a:buFontTx/>
              <a:buChar char="-"/>
            </a:pPr>
            <a:r>
              <a:rPr lang="nl-NL" dirty="0" smtClean="0"/>
              <a:t>Omgevingsanalyse</a:t>
            </a:r>
          </a:p>
          <a:p>
            <a:pPr>
              <a:buFontTx/>
              <a:buChar char="-"/>
            </a:pPr>
            <a:r>
              <a:rPr lang="nl-NL" dirty="0" err="1" smtClean="0"/>
              <a:t>Doelgroepanalyse</a:t>
            </a:r>
            <a:endParaRPr lang="nl-NL" dirty="0" smtClean="0"/>
          </a:p>
          <a:p>
            <a:pPr>
              <a:buFontTx/>
              <a:buChar char="-"/>
            </a:pPr>
            <a:r>
              <a:rPr lang="nl-NL" dirty="0" smtClean="0"/>
              <a:t>Concurrentieanalyse</a:t>
            </a:r>
          </a:p>
          <a:p>
            <a:pPr>
              <a:buFontTx/>
              <a:buChar char="-"/>
            </a:pPr>
            <a:endParaRPr lang="nl-NL" dirty="0" smtClean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693584758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2424</TotalTime>
  <Words>370</Words>
  <Application>Microsoft Office PowerPoint</Application>
  <PresentationFormat>Diavoorstelling (4:3)</PresentationFormat>
  <Paragraphs>118</Paragraphs>
  <Slides>13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13</vt:i4>
      </vt:variant>
    </vt:vector>
  </HeadingPairs>
  <TitlesOfParts>
    <vt:vector size="16" baseType="lpstr">
      <vt:lpstr>Arial</vt:lpstr>
      <vt:lpstr>Calibri</vt:lpstr>
      <vt:lpstr>Kantoorthema</vt:lpstr>
      <vt:lpstr>PowerPoint-presentatie</vt:lpstr>
      <vt:lpstr>Afspraken</vt:lpstr>
      <vt:lpstr>De vorige keer zijn we tot hier gekomen</vt:lpstr>
      <vt:lpstr>Wat gaan we vandaag doen?</vt:lpstr>
      <vt:lpstr>PowerPoint-presentatie</vt:lpstr>
      <vt:lpstr>7. Concurrentieanalyse</vt:lpstr>
      <vt:lpstr>Concurrentieanalyse </vt:lpstr>
      <vt:lpstr>En nu jullie!</vt:lpstr>
      <vt:lpstr>8. De SWOT-Analyse</vt:lpstr>
      <vt:lpstr>SWOT</vt:lpstr>
      <vt:lpstr> SWOT analyse</vt:lpstr>
      <vt:lpstr>SWOT voorbeeld:  </vt:lpstr>
      <vt:lpstr>Conclusie</vt:lpstr>
    </vt:vector>
  </TitlesOfParts>
  <Company>Helicon Opleidingen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Miriam Oostdijk</dc:creator>
  <cp:lastModifiedBy>Elon van  Erp</cp:lastModifiedBy>
  <cp:revision>63</cp:revision>
  <dcterms:created xsi:type="dcterms:W3CDTF">2013-11-15T15:05:42Z</dcterms:created>
  <dcterms:modified xsi:type="dcterms:W3CDTF">2019-06-11T12:17:02Z</dcterms:modified>
</cp:coreProperties>
</file>