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274" r:id="rId4"/>
    <p:sldId id="312" r:id="rId5"/>
    <p:sldId id="318" r:id="rId6"/>
    <p:sldId id="319" r:id="rId7"/>
    <p:sldId id="328" r:id="rId8"/>
    <p:sldId id="278" r:id="rId9"/>
    <p:sldId id="322" r:id="rId10"/>
    <p:sldId id="324" r:id="rId11"/>
    <p:sldId id="327" r:id="rId12"/>
    <p:sldId id="326" r:id="rId13"/>
    <p:sldId id="33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9" autoAdjust="0"/>
    <p:restoredTop sz="94660"/>
  </p:normalViewPr>
  <p:slideViewPr>
    <p:cSldViewPr snapToGrid="0">
      <p:cViewPr varScale="1">
        <p:scale>
          <a:sx n="64" d="100"/>
          <a:sy n="64" d="100"/>
        </p:scale>
        <p:origin x="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meter.com/s/5339a9e736553989967b321fc42031da/cd42b379b031/edi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YmRe6XwEL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6892089" cy="2982890"/>
          </a:xfrm>
        </p:spPr>
        <p:txBody>
          <a:bodyPr anchor="b">
            <a:normAutofit/>
          </a:bodyPr>
          <a:lstStyle/>
          <a:p>
            <a:pPr algn="l"/>
            <a:r>
              <a:rPr lang="nl-NL" sz="4400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4653714" cy="1463040"/>
          </a:xfrm>
        </p:spPr>
        <p:txBody>
          <a:bodyPr anchor="t">
            <a:noAutofit/>
          </a:bodyPr>
          <a:lstStyle/>
          <a:p>
            <a:r>
              <a:rPr lang="nl-NL" sz="2800" dirty="0"/>
              <a:t>Missie, visie en beleid</a:t>
            </a:r>
          </a:p>
          <a:p>
            <a:r>
              <a:rPr lang="nl-NL" sz="2800" dirty="0"/>
              <a:t>MZ-PW </a:t>
            </a:r>
          </a:p>
          <a:p>
            <a:r>
              <a:rPr lang="nl-NL" sz="2800" dirty="0"/>
              <a:t>Leerjaar 2</a:t>
            </a:r>
          </a:p>
          <a:p>
            <a:endParaRPr lang="nl-NL" sz="2800" dirty="0">
              <a:solidFill>
                <a:srgbClr val="2E2B21"/>
              </a:solidFill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 descr="Afbeeldingsresultaat voor mechanism">
            <a:extLst>
              <a:ext uri="{FF2B5EF4-FFF2-40B4-BE49-F238E27FC236}">
                <a16:creationId xmlns:a16="http://schemas.microsoft.com/office/drawing/2014/main" id="{A0A32F47-B58C-4DD0-AC3F-FF056E6F5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1830458"/>
            <a:ext cx="367665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 err="1">
                <a:solidFill>
                  <a:srgbClr val="FFFFFF"/>
                </a:solidFill>
              </a:rPr>
              <a:t>bELEIDSCYClus</a:t>
            </a:r>
            <a:endParaRPr lang="nl-NL" sz="5400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4733" y="1969421"/>
            <a:ext cx="8229589" cy="43058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800" b="1" dirty="0"/>
              <a:t>Beleid moet regelmatig aangepast worden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nl-NL" sz="2800" dirty="0"/>
              <a:t>Om actueel te zijn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nl-NL" sz="2800" dirty="0"/>
              <a:t>Afhankelijk van nieuwe uitgangspunten en inzichten </a:t>
            </a:r>
            <a:endParaRPr lang="nl-NL" sz="2800" b="1" dirty="0"/>
          </a:p>
          <a:p>
            <a:pPr marL="514350" indent="-514350" algn="r">
              <a:buFont typeface="+mj-lt"/>
              <a:buAutoNum type="arabicPeriod"/>
            </a:pPr>
            <a:r>
              <a:rPr lang="nl-NL" sz="2800" b="1" dirty="0"/>
              <a:t>Voorbereiden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Opstellen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Beslissen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Uitvoeren </a:t>
            </a:r>
          </a:p>
          <a:p>
            <a:pPr marL="457200" lvl="0" indent="-457200" algn="r">
              <a:buFont typeface="+mj-lt"/>
              <a:buAutoNum type="arabicPeriod"/>
            </a:pPr>
            <a:r>
              <a:rPr lang="nl-NL" sz="2800" b="1" dirty="0"/>
              <a:t>Evalueren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ABE1743-80CE-4B43-BBA0-649D32A6E194}"/>
              </a:ext>
            </a:extLst>
          </p:cNvPr>
          <p:cNvSpPr txBox="1"/>
          <p:nvPr/>
        </p:nvSpPr>
        <p:spPr>
          <a:xfrm>
            <a:off x="2518981" y="4435249"/>
            <a:ext cx="29075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/>
              <a:t>Fasen </a:t>
            </a:r>
          </a:p>
          <a:p>
            <a:pPr algn="ctr"/>
            <a:r>
              <a:rPr lang="nl-NL" sz="3200" b="1" dirty="0"/>
              <a:t>beleidscyclus</a:t>
            </a:r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C3D43A3F-C43D-4C35-AAF0-9247705F7370}"/>
              </a:ext>
            </a:extLst>
          </p:cNvPr>
          <p:cNvSpPr/>
          <p:nvPr/>
        </p:nvSpPr>
        <p:spPr>
          <a:xfrm>
            <a:off x="5731802" y="4371655"/>
            <a:ext cx="2120885" cy="1140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Picture 2" descr="Afbeeldingsresultaat voor pdca">
            <a:extLst>
              <a:ext uri="{FF2B5EF4-FFF2-40B4-BE49-F238E27FC236}">
                <a16:creationId xmlns:a16="http://schemas.microsoft.com/office/drawing/2014/main" id="{786B31D1-9C1E-4935-8AA7-F197F0CDF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045" y="1746183"/>
            <a:ext cx="8944104" cy="462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3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FA21B-4E4A-449D-812C-D4332861D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r>
              <a:rPr lang="nl-NL" dirty="0" err="1"/>
              <a:t>inez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B08305-F36E-4438-BDCB-9A258CC68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sz="2400" b="1" dirty="0"/>
              <a:t>Wat:</a:t>
            </a:r>
            <a:r>
              <a:rPr lang="nl-NL" sz="2400" dirty="0"/>
              <a:t> beschrijf je eigen visie (1 zin) en missie (waarden, wat doe je, doelen) en laat zien hoe je hieraan wilt werken.</a:t>
            </a:r>
          </a:p>
          <a:p>
            <a:r>
              <a:rPr lang="nl-NL" sz="2400" b="1" dirty="0"/>
              <a:t>Hoe:</a:t>
            </a:r>
            <a:r>
              <a:rPr lang="nl-NL" sz="2400" dirty="0"/>
              <a:t> je denkt na over verschillende vragen en beschrijft op basis hiervan je visie, missie, doelen, middelen, activiteiten en het tijdpad.</a:t>
            </a:r>
          </a:p>
          <a:p>
            <a:r>
              <a:rPr lang="nl-NL" sz="2400" b="1" dirty="0"/>
              <a:t>Hulp:</a:t>
            </a:r>
            <a:r>
              <a:rPr lang="nl-NL" sz="2400" dirty="0"/>
              <a:t> boek Professioneel werken, je buurman/buurvrouw</a:t>
            </a:r>
          </a:p>
          <a:p>
            <a:r>
              <a:rPr lang="nl-NL" sz="2400" b="1" dirty="0"/>
              <a:t>Tijd:</a:t>
            </a:r>
            <a:endParaRPr lang="nl-NL" sz="2400" dirty="0"/>
          </a:p>
          <a:p>
            <a:r>
              <a:rPr lang="nl-NL" sz="2400" dirty="0"/>
              <a:t>10 min. uitschrijven visie en missie (blz. 238 en 239)</a:t>
            </a:r>
          </a:p>
          <a:p>
            <a:r>
              <a:rPr lang="nl-NL" sz="2400" dirty="0"/>
              <a:t>5 min. bespreken met buurman/buurvrouw (vertel waarom jij deze visie/missie hebt, stel elkaar vragen)</a:t>
            </a:r>
          </a:p>
          <a:p>
            <a:r>
              <a:rPr lang="nl-NL" sz="2400" dirty="0"/>
              <a:t>10 min. beschrijven doelen, middelen, activiteiten en tijdpad (blz. 246 en 247)</a:t>
            </a:r>
          </a:p>
          <a:p>
            <a:r>
              <a:rPr lang="nl-NL" sz="2400" b="1" dirty="0"/>
              <a:t>Uitkomst:</a:t>
            </a:r>
            <a:r>
              <a:rPr lang="nl-NL" sz="2400" dirty="0"/>
              <a:t> je hebt inzicht opgedaan in jouw eigen visie en missie (waar sta ik eigenlijk voor) en in die van anderen.</a:t>
            </a:r>
          </a:p>
          <a:p>
            <a:r>
              <a:rPr lang="nl-NL" sz="2400" b="1" dirty="0"/>
              <a:t>Klaar:</a:t>
            </a:r>
            <a:r>
              <a:rPr lang="nl-NL" sz="2400" dirty="0"/>
              <a:t> bestuderen thema ‘Visie en beleid’ (H13) in het boek Professioneel werken en klassikaal nabespreken opdracht.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214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66672"/>
            <a:ext cx="9720072" cy="1499616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 dirty="0"/>
            </a:br>
            <a:r>
              <a:rPr lang="nl-NL" b="1" dirty="0"/>
              <a:t>Stelling</a:t>
            </a:r>
            <a:br>
              <a:rPr lang="nl-NL" b="1" dirty="0"/>
            </a:br>
            <a:r>
              <a:rPr lang="nl-NL" sz="5400" b="1" dirty="0">
                <a:solidFill>
                  <a:srgbClr val="92D050"/>
                </a:solidFill>
              </a:rPr>
              <a:t>Eens</a:t>
            </a:r>
            <a:r>
              <a:rPr lang="nl-NL" sz="5400" b="1" dirty="0"/>
              <a:t> of </a:t>
            </a:r>
            <a:r>
              <a:rPr lang="nl-NL" sz="5400" b="1" dirty="0">
                <a:solidFill>
                  <a:srgbClr val="FF0000"/>
                </a:solidFill>
              </a:rPr>
              <a:t>oneens</a:t>
            </a:r>
            <a:r>
              <a:rPr lang="nl-NL" sz="5400" b="1" dirty="0"/>
              <a:t>?</a:t>
            </a:r>
            <a:br>
              <a:rPr lang="nl-NL" sz="5400" b="1" dirty="0"/>
            </a:b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89" y="2728021"/>
            <a:ext cx="10996422" cy="4023360"/>
          </a:xfrm>
        </p:spPr>
        <p:txBody>
          <a:bodyPr/>
          <a:lstStyle/>
          <a:p>
            <a:endParaRPr lang="nl-NL" dirty="0"/>
          </a:p>
          <a:p>
            <a:pPr algn="ctr"/>
            <a:r>
              <a:rPr lang="nl-NL" sz="4000" i="1" dirty="0"/>
              <a:t>“Als medewerker heb je invloed op de manier waarop de organisatie het beleid vormgeeft”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300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E95E3B-F853-404C-9617-3332F32CD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EINDE lesgedeelte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66854-793E-4ABD-8824-4C81353AB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nl-NL" sz="19900" dirty="0"/>
              <a:t>15 minuten pauze</a:t>
            </a:r>
          </a:p>
        </p:txBody>
      </p:sp>
    </p:spTree>
    <p:extLst>
      <p:ext uri="{BB962C8B-B14F-4D97-AF65-F5344CB8AC3E}">
        <p14:creationId xmlns:p14="http://schemas.microsoft.com/office/powerpoint/2010/main" val="41985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Periode 4</a:t>
            </a:r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 fontScale="92500" lnSpcReduction="10000"/>
          </a:bodyPr>
          <a:lstStyle/>
          <a:p>
            <a:r>
              <a:rPr lang="nl-NL" sz="3200" dirty="0"/>
              <a:t>Gezamenlijke thema’s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/>
              <a:t>Professioneel werken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/>
              <a:t>Afzonderlijke thema’s PW en MZ</a:t>
            </a:r>
          </a:p>
          <a:p>
            <a:endParaRPr lang="nl-NL" sz="3200" dirty="0"/>
          </a:p>
          <a:p>
            <a:r>
              <a:rPr lang="nl-NL" sz="3200" dirty="0"/>
              <a:t>Theorie eerst klassikaal </a:t>
            </a:r>
          </a:p>
          <a:p>
            <a:r>
              <a:rPr lang="nl-NL" sz="3200" dirty="0">
                <a:sym typeface="Wingdings" panose="05000000000000000000" pitchFamily="2" charset="2"/>
              </a:rPr>
              <a:t> O</a:t>
            </a:r>
            <a:r>
              <a:rPr lang="nl-NL" sz="3200" dirty="0"/>
              <a:t>psplitsen</a:t>
            </a:r>
          </a:p>
          <a:p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475488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Missie visie en beleid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Stellingen/ filmpjes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Theorie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Lesopdracht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Pauze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Vervolg in lokaal … of …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 err="1">
                <a:solidFill>
                  <a:srgbClr val="FFFFFF"/>
                </a:solidFill>
              </a:rPr>
              <a:t>Opstartertje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4000" b="1" dirty="0"/>
              <a:t>65 40 63</a:t>
            </a:r>
          </a:p>
          <a:p>
            <a:pPr marL="0" indent="0" algn="ctr">
              <a:buNone/>
            </a:pPr>
            <a:endParaRPr lang="nl-NL" sz="4000" b="1" dirty="0"/>
          </a:p>
          <a:p>
            <a:pPr marL="0" indent="0" algn="ctr">
              <a:buNone/>
            </a:pPr>
            <a:endParaRPr lang="nl-NL" sz="4000" b="1" dirty="0"/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436AAEE-A1FB-46AE-85C1-BF66EA41ED94}"/>
              </a:ext>
            </a:extLst>
          </p:cNvPr>
          <p:cNvSpPr txBox="1"/>
          <p:nvPr/>
        </p:nvSpPr>
        <p:spPr>
          <a:xfrm>
            <a:off x="8618635" y="4310422"/>
            <a:ext cx="2033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40404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https://www.mentimeter.com/s/5339a9e736553989967b321fc42031da/cd42b379b031/edit</a:t>
            </a:r>
            <a:r>
              <a:rPr lang="nl-NL" dirty="0">
                <a:solidFill>
                  <a:srgbClr val="40404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256-FD72-4092-86CF-B3441B9F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-1637"/>
            <a:ext cx="9720072" cy="1499616"/>
          </a:xfrm>
        </p:spPr>
        <p:txBody>
          <a:bodyPr/>
          <a:lstStyle/>
          <a:p>
            <a:pPr algn="ctr"/>
            <a:r>
              <a:rPr lang="nl-NL" dirty="0"/>
              <a:t>Missie en visie?</a:t>
            </a:r>
            <a:br>
              <a:rPr lang="nl-NL" dirty="0"/>
            </a:br>
            <a:endParaRPr lang="nl-NL" dirty="0"/>
          </a:p>
        </p:txBody>
      </p:sp>
      <p:pic>
        <p:nvPicPr>
          <p:cNvPr id="7" name="Onlinemedia 6" title="Missie en visie">
            <a:hlinkClick r:id="" action="ppaction://media"/>
            <a:extLst>
              <a:ext uri="{FF2B5EF4-FFF2-40B4-BE49-F238E27FC236}">
                <a16:creationId xmlns:a16="http://schemas.microsoft.com/office/drawing/2014/main" id="{4CAB8EFA-A1EE-45A0-94A3-6F6BE04FA03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54227" y="1805130"/>
            <a:ext cx="8471971" cy="476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3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08366" y="685217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Missie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4AAE9EB-7A18-4C22-B5E3-05350847BBBC}"/>
              </a:ext>
            </a:extLst>
          </p:cNvPr>
          <p:cNvSpPr txBox="1"/>
          <p:nvPr/>
        </p:nvSpPr>
        <p:spPr>
          <a:xfrm>
            <a:off x="644520" y="1751409"/>
            <a:ext cx="5630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missie geeft aan wat je als </a:t>
            </a:r>
            <a:br>
              <a:rPr lang="nl-NL" sz="2800" dirty="0"/>
            </a:br>
            <a:r>
              <a:rPr lang="nl-NL" sz="2800" dirty="0"/>
              <a:t>organisatie naar buiten wilt uitdragen: gericht op </a:t>
            </a:r>
            <a:r>
              <a:rPr lang="nl-NL" sz="2800" u="sng" dirty="0"/>
              <a:t>identiteit en waarden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DDC6797-FD47-4241-ACDC-AC1A14D0A641}"/>
              </a:ext>
            </a:extLst>
          </p:cNvPr>
          <p:cNvSpPr txBox="1"/>
          <p:nvPr/>
        </p:nvSpPr>
        <p:spPr>
          <a:xfrm>
            <a:off x="6251792" y="1782593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Een visie geeft aan wat de na te streven idealen van de organisatie zijn: gericht op de </a:t>
            </a:r>
            <a:r>
              <a:rPr lang="nl-NL" sz="2800" u="sng" dirty="0"/>
              <a:t>toekomst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B38FCE5B-697F-44E7-970A-A848CF0E7013}"/>
              </a:ext>
            </a:extLst>
          </p:cNvPr>
          <p:cNvSpPr txBox="1">
            <a:spLocks/>
          </p:cNvSpPr>
          <p:nvPr/>
        </p:nvSpPr>
        <p:spPr>
          <a:xfrm>
            <a:off x="4329188" y="612192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Visie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86F49574-AC45-4862-9B07-7CA9B6E67675}"/>
              </a:ext>
            </a:extLst>
          </p:cNvPr>
          <p:cNvSpPr/>
          <p:nvPr/>
        </p:nvSpPr>
        <p:spPr>
          <a:xfrm>
            <a:off x="5829079" y="469603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algn="ctr"/>
            <a:r>
              <a:rPr lang="nl-NL" sz="3200" dirty="0"/>
              <a:t>Toekomstgericht</a:t>
            </a:r>
          </a:p>
          <a:p>
            <a:pPr algn="ctr"/>
            <a:r>
              <a:rPr lang="nl-NL" sz="3200" dirty="0"/>
              <a:t>Kan bijgesteld worden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B7D72CF-0DDE-4F2A-BFA5-F4C6DFFD06A3}"/>
              </a:ext>
            </a:extLst>
          </p:cNvPr>
          <p:cNvSpPr txBox="1"/>
          <p:nvPr/>
        </p:nvSpPr>
        <p:spPr>
          <a:xfrm>
            <a:off x="480230" y="3520648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staan”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3993EC6-B800-4EF7-AEC4-4C69686CAE5F}"/>
              </a:ext>
            </a:extLst>
          </p:cNvPr>
          <p:cNvSpPr txBox="1"/>
          <p:nvPr/>
        </p:nvSpPr>
        <p:spPr>
          <a:xfrm>
            <a:off x="6264244" y="3520647"/>
            <a:ext cx="5472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“Waarvoor we gaan”</a:t>
            </a:r>
          </a:p>
          <a:p>
            <a:pPr algn="ctr"/>
            <a:endParaRPr lang="nl-NL" sz="2800" dirty="0"/>
          </a:p>
          <a:p>
            <a:pPr algn="ctr"/>
            <a:endParaRPr lang="nl-NL" sz="2800" dirty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9681D369-4DB2-4AAA-9CCD-C33B7675039B}"/>
              </a:ext>
            </a:extLst>
          </p:cNvPr>
          <p:cNvSpPr/>
          <p:nvPr/>
        </p:nvSpPr>
        <p:spPr>
          <a:xfrm>
            <a:off x="168244" y="472722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solidFill>
                  <a:srgbClr val="00B0F0"/>
                </a:solidFill>
              </a:rPr>
              <a:t>Kenmerken</a:t>
            </a:r>
          </a:p>
          <a:p>
            <a:pPr lvl="0" algn="ctr"/>
            <a:r>
              <a:rPr lang="nl-NL" sz="3200" dirty="0"/>
              <a:t>Gericht op organisatie</a:t>
            </a:r>
          </a:p>
          <a:p>
            <a:pPr lvl="0" algn="ctr"/>
            <a:r>
              <a:rPr lang="nl-NL" sz="3200" dirty="0"/>
              <a:t>Wordt meestal </a:t>
            </a:r>
            <a:r>
              <a:rPr lang="nl-NL" sz="3200" u="sng" dirty="0"/>
              <a:t>niet </a:t>
            </a:r>
            <a:r>
              <a:rPr lang="nl-NL" sz="3200" dirty="0"/>
              <a:t>bijgesteld</a:t>
            </a:r>
          </a:p>
        </p:txBody>
      </p:sp>
    </p:spTree>
    <p:extLst>
      <p:ext uri="{BB962C8B-B14F-4D97-AF65-F5344CB8AC3E}">
        <p14:creationId xmlns:p14="http://schemas.microsoft.com/office/powerpoint/2010/main" val="3683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0C6E8-4ECA-4662-8126-89BD754AE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Het verschil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88AE0-3199-4578-A47E-B57ED08B0F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F92F7FA-3C3F-43B0-A1F7-52F6C78E41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90372A8-420A-4324-A56F-233636D42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2644335"/>
            <a:ext cx="114490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48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7D8402-E86C-41EB-B065-026C9B0A7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Voorbeelden bekende merken</a:t>
            </a:r>
            <a:br>
              <a:rPr lang="nl-NL" dirty="0"/>
            </a:br>
            <a:r>
              <a:rPr lang="nl-NL" dirty="0"/>
              <a:t>missie      	visie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092852-A509-41A8-A69F-3F3755A83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755C5C-2B6A-4C7C-A0D4-3A42770442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807DC97-DEB2-427D-A5CD-8DE444A69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7" y="2363118"/>
            <a:ext cx="7439025" cy="300037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364A042-32FC-4C01-A021-0B69A5DCF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012" y="5311163"/>
            <a:ext cx="7429500" cy="7905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D9D59C0-3DD0-41AF-993C-F9DE030E2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012" y="6101739"/>
            <a:ext cx="7446473" cy="109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70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Missie en visie: maar dan?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086" y="1943925"/>
            <a:ext cx="9541922" cy="46499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600" b="1" dirty="0">
                <a:solidFill>
                  <a:srgbClr val="FFFFFF"/>
                </a:solidFill>
              </a:rPr>
              <a:t>Beleid</a:t>
            </a:r>
          </a:p>
          <a:p>
            <a:pPr marL="0" indent="0" algn="ctr">
              <a:buNone/>
            </a:pPr>
            <a:r>
              <a:rPr lang="nl-NL" sz="2400" i="1" dirty="0"/>
              <a:t>“De manier waarop de organisatie de missie in een bepaalde periode kan bereiken”</a:t>
            </a:r>
            <a:endParaRPr lang="nl-NL" sz="24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FFFFFF"/>
                </a:solidFill>
              </a:rPr>
              <a:t> Beleidskeuzes moeten passen bij missie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>
                <a:solidFill>
                  <a:srgbClr val="FFFFFF"/>
                </a:solidFill>
              </a:rPr>
              <a:t> Geven richting aan wat van medewerkers verwacht wordt</a:t>
            </a:r>
            <a:endParaRPr lang="nl-NL" sz="32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nl-NL" sz="2600" b="1" dirty="0">
                <a:solidFill>
                  <a:srgbClr val="FFFFFF"/>
                </a:solidFill>
              </a:rPr>
              <a:t>Beleidsplan</a:t>
            </a:r>
          </a:p>
          <a:p>
            <a:pPr marL="0" indent="0">
              <a:buNone/>
            </a:pPr>
            <a:r>
              <a:rPr lang="nl-NL" sz="2400" i="1" dirty="0"/>
              <a:t>Op welke manier de organisatie haar doelen (missie) </a:t>
            </a:r>
            <a:r>
              <a:rPr lang="nl-NL" sz="2400" i="1" u="sng" dirty="0"/>
              <a:t>precies</a:t>
            </a:r>
            <a:r>
              <a:rPr lang="nl-NL" sz="2400" i="1" dirty="0"/>
              <a:t> wil bereiken”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600" dirty="0">
                <a:solidFill>
                  <a:srgbClr val="FFFFFF"/>
                </a:solidFill>
              </a:rPr>
              <a:t>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Beleid opstellen/wijzigen op basis van b</a:t>
            </a:r>
            <a:r>
              <a:rPr lang="nl-NL" sz="2800" dirty="0">
                <a:solidFill>
                  <a:srgbClr val="FFFFFF"/>
                </a:solidFill>
              </a:rPr>
              <a:t>eleidsuitgangspunten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800" dirty="0">
                <a:solidFill>
                  <a:srgbClr val="FFFFFF"/>
                </a:solidFill>
              </a:rPr>
              <a:t> Doelen, middelen en tijd bepalen zodat de missie ‘slaagt’</a:t>
            </a:r>
            <a:endParaRPr lang="nl-NL" sz="2800" dirty="0">
              <a:solidFill>
                <a:srgbClr val="FFFFFF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52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FFFFFF"/>
                </a:solidFill>
              </a:rPr>
              <a:t>Voorbeeld beleidsuitgangspunt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669" y="2288032"/>
            <a:ext cx="9172338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u="sng" dirty="0">
                <a:solidFill>
                  <a:srgbClr val="FFFFFF"/>
                </a:solidFill>
              </a:rPr>
              <a:t>“Elke leerling haalt een 540 als score op de </a:t>
            </a:r>
            <a:r>
              <a:rPr lang="nl-NL" sz="2600" u="sng" dirty="0" err="1">
                <a:solidFill>
                  <a:srgbClr val="FFFFFF"/>
                </a:solidFill>
              </a:rPr>
              <a:t>CITO-toets</a:t>
            </a:r>
            <a:r>
              <a:rPr lang="nl-NL" sz="2600" u="sng" dirty="0">
                <a:solidFill>
                  <a:srgbClr val="FFFFFF"/>
                </a:solidFill>
              </a:rPr>
              <a:t>”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Beleid moet aangepast worden door nieuw beleidsuitgangspunt</a:t>
            </a:r>
          </a:p>
          <a:p>
            <a:pPr marL="457200" indent="-457200">
              <a:buAutoNum type="arabicPeriod"/>
            </a:pPr>
            <a:r>
              <a:rPr lang="nl-NL" dirty="0"/>
              <a:t>Extra begeleiding voor leerlingen met taal- en rekenkundige problemen in beleidsplan verwerken</a:t>
            </a:r>
          </a:p>
          <a:p>
            <a:pPr marL="457200" indent="-457200">
              <a:buAutoNum type="arabicPeriod"/>
            </a:pPr>
            <a:r>
              <a:rPr lang="nl-NL" dirty="0"/>
              <a:t>Rekening houden met middelen en tijd (nieuw personeel e.d.)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Beleidsplan wordt ingericht op basis van het doel/beleidsuitgangspunt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E</a:t>
            </a:r>
            <a:r>
              <a:rPr lang="nl-NL" dirty="0"/>
              <a:t>r vind een wijziging in het beleidsplan plaats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 Uitvoering van het beleid door organisatie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20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Microsoft Office PowerPoint</Application>
  <PresentationFormat>Breedbeeld</PresentationFormat>
  <Paragraphs>88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Tw Cen MT</vt:lpstr>
      <vt:lpstr>Tw Cen MT Condensed</vt:lpstr>
      <vt:lpstr>Wingdings</vt:lpstr>
      <vt:lpstr>Wingdings 3</vt:lpstr>
      <vt:lpstr>Integraal</vt:lpstr>
      <vt:lpstr>Deskundigheid en Organisatie</vt:lpstr>
      <vt:lpstr>Programma</vt:lpstr>
      <vt:lpstr>Opstartertje</vt:lpstr>
      <vt:lpstr>Missie en visie? </vt:lpstr>
      <vt:lpstr>Missie</vt:lpstr>
      <vt:lpstr>Het verschil</vt:lpstr>
      <vt:lpstr>Voorbeelden bekende merken missie       visie</vt:lpstr>
      <vt:lpstr> Missie en visie: maar dan?</vt:lpstr>
      <vt:lpstr>Voorbeeld beleidsuitgangspunt</vt:lpstr>
      <vt:lpstr>bELEIDSCYClus</vt:lpstr>
      <vt:lpstr>Opdracht inez</vt:lpstr>
      <vt:lpstr> Stelling Eens of oneens? </vt:lpstr>
      <vt:lpstr>EINDE lesgedeelte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54</cp:revision>
  <dcterms:created xsi:type="dcterms:W3CDTF">2019-03-04T19:24:31Z</dcterms:created>
  <dcterms:modified xsi:type="dcterms:W3CDTF">2019-05-13T11:59:54Z</dcterms:modified>
</cp:coreProperties>
</file>