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257" r:id="rId3"/>
    <p:sldId id="258" r:id="rId4"/>
    <p:sldId id="265" r:id="rId5"/>
    <p:sldId id="266" r:id="rId6"/>
    <p:sldId id="267" r:id="rId7"/>
    <p:sldId id="268" r:id="rId8"/>
    <p:sldId id="269" r:id="rId9"/>
    <p:sldId id="259" r:id="rId10"/>
    <p:sldId id="260" r:id="rId11"/>
    <p:sldId id="261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10/11/2018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10/11/2018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10/11/2018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10/11/2018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10/11/2018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10/11/2018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10/11/2018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10/11/2018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10/11/2018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10/11/2018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10/11/2018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dirty="0"/>
              <a:pPr/>
              <a:t>10/11/2018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hyperlink" Target="https://www.youtube.com/watch?v=8HVAh_FGHks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DKkj7o32cto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err="1" smtClean="0"/>
              <a:t>Vakleer</a:t>
            </a: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Les 5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289016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Lichamelijke groei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>
                <a:hlinkClick r:id="rId2"/>
              </a:rPr>
              <a:t>https://</a:t>
            </a:r>
            <a:r>
              <a:rPr lang="nl-NL" dirty="0" smtClean="0">
                <a:hlinkClick r:id="rId2"/>
              </a:rPr>
              <a:t>www.youtube.com/watch?v=8HVAh_FGHks</a:t>
            </a:r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6868" y="3228708"/>
            <a:ext cx="3328416" cy="2496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6203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Vragen</a:t>
            </a:r>
            <a:br>
              <a:rPr lang="nl-NL" dirty="0" smtClean="0"/>
            </a:br>
            <a:r>
              <a:rPr lang="nl-NL" dirty="0" smtClean="0"/>
              <a:t>Fase 14 t/m nu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Hoe verliep/ verloopt je puberteit? </a:t>
            </a:r>
            <a:endParaRPr lang="nl-NL" dirty="0" smtClean="0"/>
          </a:p>
          <a:p>
            <a:r>
              <a:rPr lang="nl-NL" dirty="0" smtClean="0"/>
              <a:t>Ga </a:t>
            </a:r>
            <a:r>
              <a:rPr lang="nl-NL" dirty="0"/>
              <a:t>in op de verschillende ontwikkelingsaspecten en bijbehorende kenmerken.</a:t>
            </a:r>
          </a:p>
          <a:p>
            <a:r>
              <a:rPr lang="nl-NL" dirty="0"/>
              <a:t>Beschrijf je karakter, temperament, persoonlijkheid, je sociale ontwikkeling;</a:t>
            </a:r>
          </a:p>
          <a:p>
            <a:r>
              <a:rPr lang="nl-NL" dirty="0"/>
              <a:t>Welke kwaliteiten en talenten bezit je?</a:t>
            </a:r>
          </a:p>
          <a:p>
            <a:r>
              <a:rPr lang="nl-NL" dirty="0"/>
              <a:t>Welke groei wil je nog maken? Waar wil je beter in worden?</a:t>
            </a:r>
          </a:p>
          <a:p>
            <a:r>
              <a:rPr lang="nl-NL" dirty="0"/>
              <a:t>Waar ben je tevreden over? Trots op?! Waar kun je lachend op terug kijken?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171657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Terugblik vorige week: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- </a:t>
            </a:r>
            <a:r>
              <a:rPr lang="nl-NL" sz="3600" b="1" dirty="0" smtClean="0"/>
              <a:t>Presentaties oudere schoolkind</a:t>
            </a:r>
          </a:p>
          <a:p>
            <a:r>
              <a:rPr lang="nl-NL" sz="3600" b="1" dirty="0" smtClean="0"/>
              <a:t>-Nieuwe fase prepuberteit.</a:t>
            </a:r>
            <a:endParaRPr lang="nl-NL" sz="3600" b="1" dirty="0"/>
          </a:p>
        </p:txBody>
      </p:sp>
    </p:spTree>
    <p:extLst>
      <p:ext uri="{BB962C8B-B14F-4D97-AF65-F5344CB8AC3E}">
        <p14:creationId xmlns:p14="http://schemas.microsoft.com/office/powerpoint/2010/main" val="14518282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99942" y="903296"/>
            <a:ext cx="8618824" cy="4478601"/>
          </a:xfrm>
        </p:spPr>
        <p:txBody>
          <a:bodyPr>
            <a:normAutofit/>
          </a:bodyPr>
          <a:lstStyle/>
          <a:p>
            <a:r>
              <a:rPr lang="nl-NL" sz="3200" b="1" dirty="0" smtClean="0"/>
              <a:t>Deze week fase 14 t/m nu.</a:t>
            </a:r>
          </a:p>
          <a:p>
            <a:pPr lvl="3"/>
            <a:r>
              <a:rPr lang="nl-NL" sz="5400" b="1" u="sng" dirty="0" smtClean="0"/>
              <a:t>De puberteit.</a:t>
            </a:r>
          </a:p>
          <a:p>
            <a:endParaRPr lang="nl-NL" sz="3200" b="1" dirty="0"/>
          </a:p>
          <a:p>
            <a:pPr lvl="1"/>
            <a:r>
              <a:rPr lang="nl-NL" sz="3000" b="1" dirty="0"/>
              <a:t>https://www.youtube.com/watch?v=LxurAQPg-uY</a:t>
            </a:r>
            <a:endParaRPr lang="nl-NL" sz="3000" b="1" dirty="0" smtClean="0"/>
          </a:p>
          <a:p>
            <a:endParaRPr lang="nl-NL" sz="3200" b="1" dirty="0"/>
          </a:p>
        </p:txBody>
      </p:sp>
    </p:spTree>
    <p:extLst>
      <p:ext uri="{BB962C8B-B14F-4D97-AF65-F5344CB8AC3E}">
        <p14:creationId xmlns:p14="http://schemas.microsoft.com/office/powerpoint/2010/main" val="38445480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operationele </a:t>
            </a:r>
            <a:r>
              <a:rPr lang="nl-NL" dirty="0" smtClean="0"/>
              <a:t>fase/</a:t>
            </a:r>
            <a:r>
              <a:rPr lang="nl-NL" dirty="0"/>
              <a:t> Cognitieve </a:t>
            </a:r>
            <a:r>
              <a:rPr lang="nl-NL" dirty="0" smtClean="0"/>
              <a:t>ontwikkeling</a:t>
            </a: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b="1" dirty="0" smtClean="0">
                <a:solidFill>
                  <a:schemeClr val="tx1"/>
                </a:solidFill>
              </a:rPr>
              <a:t>Langetermijngeheugen </a:t>
            </a:r>
            <a:r>
              <a:rPr lang="nl-NL" b="1" dirty="0">
                <a:solidFill>
                  <a:schemeClr val="tx1"/>
                </a:solidFill>
              </a:rPr>
              <a:t>neemt toe </a:t>
            </a:r>
            <a:r>
              <a:rPr lang="nl-NL" dirty="0">
                <a:solidFill>
                  <a:schemeClr val="tx1"/>
                </a:solidFill>
              </a:rPr>
              <a:t>- Meer en betere denkstrategieën om te </a:t>
            </a:r>
            <a:r>
              <a:rPr lang="nl-NL" dirty="0" smtClean="0">
                <a:solidFill>
                  <a:schemeClr val="tx1"/>
                </a:solidFill>
              </a:rPr>
              <a:t>onthouden.</a:t>
            </a:r>
          </a:p>
          <a:p>
            <a:pPr lvl="0"/>
            <a:endParaRPr lang="nl-NL" dirty="0">
              <a:solidFill>
                <a:schemeClr val="tx1"/>
              </a:solidFill>
            </a:endParaRPr>
          </a:p>
          <a:p>
            <a:r>
              <a:rPr lang="nl-NL" b="1" dirty="0" smtClean="0">
                <a:solidFill>
                  <a:schemeClr val="tx1"/>
                </a:solidFill>
              </a:rPr>
              <a:t>Proces </a:t>
            </a:r>
            <a:r>
              <a:rPr lang="nl-NL" b="1" dirty="0">
                <a:solidFill>
                  <a:schemeClr val="tx1"/>
                </a:solidFill>
              </a:rPr>
              <a:t>abstract en kritisch denken wordt voltooid </a:t>
            </a:r>
            <a:r>
              <a:rPr lang="nl-NL" dirty="0">
                <a:solidFill>
                  <a:schemeClr val="tx1"/>
                </a:solidFill>
              </a:rPr>
              <a:t>- Kan eigen mening beter </a:t>
            </a:r>
            <a:r>
              <a:rPr lang="nl-NL" dirty="0" smtClean="0">
                <a:solidFill>
                  <a:schemeClr val="tx1"/>
                </a:solidFill>
              </a:rPr>
              <a:t>beargumenteren.</a:t>
            </a:r>
            <a:endParaRPr lang="nl-NL" dirty="0">
              <a:solidFill>
                <a:schemeClr val="tx1"/>
              </a:solidFill>
            </a:endParaRPr>
          </a:p>
          <a:p>
            <a:pPr lvl="0"/>
            <a:endParaRPr lang="nl-NL" dirty="0" smtClean="0"/>
          </a:p>
          <a:p>
            <a:pPr lvl="0"/>
            <a:endParaRPr lang="nl-NL" dirty="0" smtClean="0"/>
          </a:p>
          <a:p>
            <a:pPr lvl="0"/>
            <a:endParaRPr lang="nl-NL" dirty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9747" y="3896042"/>
            <a:ext cx="4870269" cy="1620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53749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Sociaal-affectieve ontwikkeling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nl-NL" b="1" dirty="0">
                <a:solidFill>
                  <a:schemeClr val="tx1"/>
                </a:solidFill>
              </a:rPr>
              <a:t>Sociale ontwikkeling en emotionele ontwikkeling</a:t>
            </a:r>
            <a:endParaRPr lang="nl-NL" dirty="0" smtClean="0">
              <a:solidFill>
                <a:schemeClr val="tx1"/>
              </a:solidFill>
            </a:endParaRPr>
          </a:p>
          <a:p>
            <a:pPr marL="0" lvl="0" indent="0">
              <a:buNone/>
            </a:pPr>
            <a:endParaRPr lang="nl-NL" dirty="0">
              <a:solidFill>
                <a:schemeClr val="tx1"/>
              </a:solidFill>
            </a:endParaRPr>
          </a:p>
          <a:p>
            <a:pPr marL="0" lvl="0" indent="0">
              <a:buNone/>
            </a:pPr>
            <a:r>
              <a:rPr lang="nl-NL" dirty="0" smtClean="0">
                <a:solidFill>
                  <a:schemeClr val="tx1"/>
                </a:solidFill>
              </a:rPr>
              <a:t>-</a:t>
            </a:r>
            <a:r>
              <a:rPr lang="nl-NL" b="1" dirty="0" smtClean="0">
                <a:solidFill>
                  <a:schemeClr val="tx1"/>
                </a:solidFill>
              </a:rPr>
              <a:t>Zelfstandig </a:t>
            </a:r>
            <a:r>
              <a:rPr lang="nl-NL" b="1" dirty="0">
                <a:solidFill>
                  <a:schemeClr val="tx1"/>
                </a:solidFill>
              </a:rPr>
              <a:t>worden en verantwoordelijkheid dragen </a:t>
            </a:r>
            <a:endParaRPr lang="nl-NL" b="1" dirty="0" smtClean="0">
              <a:solidFill>
                <a:schemeClr val="tx1"/>
              </a:solidFill>
            </a:endParaRPr>
          </a:p>
          <a:p>
            <a:pPr marL="0" lvl="0" indent="0">
              <a:buNone/>
            </a:pPr>
            <a:r>
              <a:rPr lang="nl-NL" dirty="0" smtClean="0">
                <a:solidFill>
                  <a:schemeClr val="tx1"/>
                </a:solidFill>
              </a:rPr>
              <a:t>- </a:t>
            </a:r>
            <a:r>
              <a:rPr lang="nl-NL" b="1" dirty="0">
                <a:solidFill>
                  <a:schemeClr val="tx1"/>
                </a:solidFill>
              </a:rPr>
              <a:t>Loskomen van ouders en volwassen </a:t>
            </a:r>
            <a:r>
              <a:rPr lang="nl-NL" b="1" dirty="0" smtClean="0">
                <a:solidFill>
                  <a:schemeClr val="tx1"/>
                </a:solidFill>
              </a:rPr>
              <a:t>worden</a:t>
            </a:r>
            <a:r>
              <a:rPr lang="nl-NL" b="1" dirty="0">
                <a:solidFill>
                  <a:schemeClr val="tx1"/>
                </a:solidFill>
              </a:rPr>
              <a:t> </a:t>
            </a:r>
            <a:r>
              <a:rPr lang="nl-NL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g</a:t>
            </a:r>
            <a:r>
              <a:rPr lang="nl-NL" dirty="0" smtClean="0">
                <a:solidFill>
                  <a:schemeClr val="tx1"/>
                </a:solidFill>
              </a:rPr>
              <a:t>aat </a:t>
            </a:r>
            <a:r>
              <a:rPr lang="nl-NL" dirty="0">
                <a:solidFill>
                  <a:schemeClr val="tx1"/>
                </a:solidFill>
              </a:rPr>
              <a:t>vaak samen met ruzies </a:t>
            </a:r>
            <a:endParaRPr lang="nl-NL" dirty="0" smtClean="0">
              <a:solidFill>
                <a:schemeClr val="tx1"/>
              </a:solidFill>
            </a:endParaRPr>
          </a:p>
          <a:p>
            <a:pPr marL="0" lvl="0" indent="0">
              <a:buNone/>
            </a:pPr>
            <a:r>
              <a:rPr lang="nl-NL" dirty="0">
                <a:solidFill>
                  <a:schemeClr val="tx1"/>
                </a:solidFill>
              </a:rPr>
              <a:t>-</a:t>
            </a:r>
            <a:r>
              <a:rPr lang="nl-NL" b="1" dirty="0" smtClean="0">
                <a:solidFill>
                  <a:schemeClr val="tx1"/>
                </a:solidFill>
              </a:rPr>
              <a:t>Eigen </a:t>
            </a:r>
            <a:r>
              <a:rPr lang="nl-NL" b="1" dirty="0">
                <a:solidFill>
                  <a:schemeClr val="tx1"/>
                </a:solidFill>
              </a:rPr>
              <a:t>identiteit zoeken en een zelfbeeld ontwikkelen. </a:t>
            </a:r>
            <a:endParaRPr lang="nl-NL" b="1" dirty="0" smtClean="0">
              <a:solidFill>
                <a:schemeClr val="tx1"/>
              </a:solidFill>
            </a:endParaRPr>
          </a:p>
          <a:p>
            <a:pPr marL="0" lvl="0" indent="0">
              <a:buNone/>
            </a:pPr>
            <a:endParaRPr lang="nl-NL" b="1" dirty="0">
              <a:solidFill>
                <a:schemeClr val="tx1"/>
              </a:solidFill>
            </a:endParaRPr>
          </a:p>
          <a:p>
            <a:pPr marL="0" lvl="0" indent="0">
              <a:buNone/>
            </a:pPr>
            <a:endParaRPr lang="nl-NL" b="1" dirty="0">
              <a:solidFill>
                <a:schemeClr val="tx1"/>
              </a:solidFill>
            </a:endParaRP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1897" y="4196492"/>
            <a:ext cx="3786051" cy="2490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34407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Kenmerken puberteit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869268" y="1634816"/>
            <a:ext cx="7315200" cy="5120640"/>
          </a:xfrm>
        </p:spPr>
        <p:txBody>
          <a:bodyPr/>
          <a:lstStyle/>
          <a:p>
            <a:r>
              <a:rPr lang="nl-NL" dirty="0" smtClean="0">
                <a:solidFill>
                  <a:schemeClr val="tx1"/>
                </a:solidFill>
              </a:rPr>
              <a:t>Kinderen </a:t>
            </a:r>
            <a:r>
              <a:rPr lang="nl-NL" dirty="0">
                <a:solidFill>
                  <a:schemeClr val="tx1"/>
                </a:solidFill>
              </a:rPr>
              <a:t>in de puberteit hebben vaak last van </a:t>
            </a:r>
            <a:r>
              <a:rPr lang="nl-NL" b="1" dirty="0" smtClean="0">
                <a:solidFill>
                  <a:schemeClr val="tx1"/>
                </a:solidFill>
              </a:rPr>
              <a:t>stemmingswisselingen</a:t>
            </a:r>
            <a:r>
              <a:rPr lang="nl-NL" dirty="0" smtClean="0">
                <a:solidFill>
                  <a:schemeClr val="tx1"/>
                </a:solidFill>
              </a:rPr>
              <a:t>, ze </a:t>
            </a:r>
            <a:r>
              <a:rPr lang="nl-NL" dirty="0">
                <a:solidFill>
                  <a:schemeClr val="tx1"/>
                </a:solidFill>
              </a:rPr>
              <a:t>kunnen op het ene moment de slappe lach hebben en een halfuur later erg chagrijnig zijn. </a:t>
            </a:r>
            <a:endParaRPr lang="nl-NL" dirty="0" smtClean="0">
              <a:solidFill>
                <a:schemeClr val="tx1"/>
              </a:solidFill>
            </a:endParaRPr>
          </a:p>
          <a:p>
            <a:pPr lvl="0"/>
            <a:r>
              <a:rPr lang="nl-NL" dirty="0" smtClean="0">
                <a:solidFill>
                  <a:schemeClr val="tx1"/>
                </a:solidFill>
              </a:rPr>
              <a:t>Ze </a:t>
            </a:r>
            <a:r>
              <a:rPr lang="nl-NL" dirty="0">
                <a:solidFill>
                  <a:schemeClr val="tx1"/>
                </a:solidFill>
              </a:rPr>
              <a:t>willen op deze leeftijd graag nieuwe dingen uitproberen en </a:t>
            </a:r>
            <a:r>
              <a:rPr lang="nl-NL" b="1" dirty="0">
                <a:solidFill>
                  <a:schemeClr val="tx1"/>
                </a:solidFill>
              </a:rPr>
              <a:t>onafhankelijker worden</a:t>
            </a:r>
            <a:r>
              <a:rPr lang="nl-NL" dirty="0">
                <a:solidFill>
                  <a:schemeClr val="tx1"/>
                </a:solidFill>
              </a:rPr>
              <a:t>. Daardoor lopen ze nogal eens tegen de grenzen op die je als ouders aan hen stelt. Pubers hebben als het ware een </a:t>
            </a:r>
            <a:r>
              <a:rPr lang="nl-NL" b="1" dirty="0">
                <a:solidFill>
                  <a:schemeClr val="tx1"/>
                </a:solidFill>
              </a:rPr>
              <a:t>natuurlijke drang om in te gaan tegen gezag</a:t>
            </a:r>
            <a:r>
              <a:rPr lang="nl-NL" dirty="0">
                <a:solidFill>
                  <a:schemeClr val="tx1"/>
                </a:solidFill>
              </a:rPr>
              <a:t>. Ze willen op hun eigen manier leven, maar komen daarin met ouders en leraren in conflict</a:t>
            </a:r>
            <a:r>
              <a:rPr lang="nl-NL" dirty="0" smtClean="0">
                <a:solidFill>
                  <a:schemeClr val="tx1"/>
                </a:solidFill>
              </a:rPr>
              <a:t>.</a:t>
            </a:r>
          </a:p>
          <a:p>
            <a:pPr lvl="0"/>
            <a:r>
              <a:rPr lang="nl-NL" dirty="0">
                <a:solidFill>
                  <a:schemeClr val="tx1"/>
                </a:solidFill>
              </a:rPr>
              <a:t>Pubers houden van </a:t>
            </a:r>
            <a:r>
              <a:rPr lang="nl-NL" b="1" dirty="0">
                <a:solidFill>
                  <a:schemeClr val="tx1"/>
                </a:solidFill>
              </a:rPr>
              <a:t>spanning en risico’s </a:t>
            </a:r>
            <a:r>
              <a:rPr lang="nl-NL" dirty="0">
                <a:solidFill>
                  <a:schemeClr val="tx1"/>
                </a:solidFill>
              </a:rPr>
              <a:t>nemen. Dat moet ook want daar leren ze van. Ouders zien meer valkuilen. Ze zijn vaak geneigd hun kinderen daarvoor te </a:t>
            </a:r>
            <a:r>
              <a:rPr lang="nl-NL" dirty="0" smtClean="0">
                <a:solidFill>
                  <a:schemeClr val="tx1"/>
                </a:solidFill>
              </a:rPr>
              <a:t>waarschuwen</a:t>
            </a:r>
          </a:p>
          <a:p>
            <a:pPr lvl="0"/>
            <a:r>
              <a:rPr lang="nl-NL" dirty="0">
                <a:solidFill>
                  <a:schemeClr val="tx1"/>
                </a:solidFill>
              </a:rPr>
              <a:t>Pubers zijn bezig hun </a:t>
            </a:r>
            <a:r>
              <a:rPr lang="nl-NL" b="1" dirty="0">
                <a:solidFill>
                  <a:schemeClr val="tx1"/>
                </a:solidFill>
              </a:rPr>
              <a:t>grenzen te ontdekken</a:t>
            </a:r>
            <a:r>
              <a:rPr lang="nl-NL" dirty="0">
                <a:solidFill>
                  <a:schemeClr val="tx1"/>
                </a:solidFill>
              </a:rPr>
              <a:t>. Daar hoort ook bij dat ze dingen niet meer aan </a:t>
            </a:r>
            <a:r>
              <a:rPr lang="nl-NL" dirty="0" smtClean="0">
                <a:solidFill>
                  <a:schemeClr val="tx1"/>
                </a:solidFill>
              </a:rPr>
              <a:t>ouders/verzorgers </a:t>
            </a:r>
            <a:r>
              <a:rPr lang="nl-NL" dirty="0">
                <a:solidFill>
                  <a:schemeClr val="tx1"/>
                </a:solidFill>
              </a:rPr>
              <a:t>vertellen.</a:t>
            </a:r>
            <a:endParaRPr lang="nl-NL" dirty="0" smtClean="0">
              <a:solidFill>
                <a:schemeClr val="tx1"/>
              </a:solidFill>
            </a:endParaRPr>
          </a:p>
          <a:p>
            <a:pPr lvl="0"/>
            <a:endParaRPr lang="nl-NL" dirty="0"/>
          </a:p>
          <a:p>
            <a:pPr lvl="0"/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098912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Losmaken van ouders/</a:t>
            </a:r>
            <a:br>
              <a:rPr lang="nl-NL" dirty="0" smtClean="0"/>
            </a:br>
            <a:r>
              <a:rPr lang="nl-NL" dirty="0" smtClean="0"/>
              <a:t>verzorgers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dirty="0">
                <a:solidFill>
                  <a:schemeClr val="tx1"/>
                </a:solidFill>
              </a:rPr>
              <a:t>Pubers gaan zich </a:t>
            </a:r>
            <a:r>
              <a:rPr lang="nl-NL" b="1" dirty="0">
                <a:solidFill>
                  <a:schemeClr val="tx1"/>
                </a:solidFill>
              </a:rPr>
              <a:t>losmaken</a:t>
            </a:r>
            <a:r>
              <a:rPr lang="nl-NL" dirty="0">
                <a:solidFill>
                  <a:schemeClr val="tx1"/>
                </a:solidFill>
              </a:rPr>
              <a:t> van hun </a:t>
            </a:r>
            <a:r>
              <a:rPr lang="nl-NL" dirty="0" smtClean="0">
                <a:solidFill>
                  <a:schemeClr val="tx1"/>
                </a:solidFill>
              </a:rPr>
              <a:t>ouders/verzorgers.</a:t>
            </a:r>
            <a:endParaRPr lang="nl-NL" dirty="0">
              <a:solidFill>
                <a:schemeClr val="tx1"/>
              </a:solidFill>
            </a:endParaRPr>
          </a:p>
          <a:p>
            <a:pPr lvl="0"/>
            <a:r>
              <a:rPr lang="nl-NL" dirty="0">
                <a:solidFill>
                  <a:schemeClr val="tx1"/>
                </a:solidFill>
              </a:rPr>
              <a:t>Ze willen </a:t>
            </a:r>
            <a:r>
              <a:rPr lang="nl-NL" b="1" dirty="0">
                <a:solidFill>
                  <a:schemeClr val="tx1"/>
                </a:solidFill>
              </a:rPr>
              <a:t>zelf beslissingen </a:t>
            </a:r>
            <a:r>
              <a:rPr lang="nl-NL" dirty="0">
                <a:solidFill>
                  <a:schemeClr val="tx1"/>
                </a:solidFill>
              </a:rPr>
              <a:t>nemen.</a:t>
            </a:r>
          </a:p>
          <a:p>
            <a:pPr lvl="0"/>
            <a:r>
              <a:rPr lang="nl-NL" dirty="0">
                <a:solidFill>
                  <a:schemeClr val="tx1"/>
                </a:solidFill>
              </a:rPr>
              <a:t>Ze willen </a:t>
            </a:r>
            <a:r>
              <a:rPr lang="nl-NL" b="1" dirty="0">
                <a:solidFill>
                  <a:schemeClr val="tx1"/>
                </a:solidFill>
              </a:rPr>
              <a:t>experimenteren</a:t>
            </a:r>
            <a:r>
              <a:rPr lang="nl-NL" dirty="0">
                <a:solidFill>
                  <a:schemeClr val="tx1"/>
                </a:solidFill>
              </a:rPr>
              <a:t> en hebben daarvoor meer vrijheid nodig.</a:t>
            </a:r>
          </a:p>
          <a:p>
            <a:pPr lvl="0"/>
            <a:r>
              <a:rPr lang="nl-NL" dirty="0">
                <a:solidFill>
                  <a:schemeClr val="tx1"/>
                </a:solidFill>
              </a:rPr>
              <a:t>Door kleding en gedrag (onder andere) zetten pubers zich af tegen hun </a:t>
            </a:r>
            <a:r>
              <a:rPr lang="nl-NL" dirty="0" smtClean="0">
                <a:solidFill>
                  <a:schemeClr val="tx1"/>
                </a:solidFill>
              </a:rPr>
              <a:t>ouders/verzorgers.</a:t>
            </a:r>
            <a:endParaRPr lang="nl-NL" dirty="0">
              <a:solidFill>
                <a:schemeClr val="tx1"/>
              </a:solidFill>
            </a:endParaRPr>
          </a:p>
          <a:p>
            <a:pPr lvl="0"/>
            <a:r>
              <a:rPr lang="nl-NL" dirty="0">
                <a:solidFill>
                  <a:schemeClr val="tx1"/>
                </a:solidFill>
              </a:rPr>
              <a:t>Ze snappen er niets van dat </a:t>
            </a:r>
            <a:r>
              <a:rPr lang="nl-NL" dirty="0" smtClean="0">
                <a:solidFill>
                  <a:schemeClr val="tx1"/>
                </a:solidFill>
              </a:rPr>
              <a:t>ouders/verzorgers </a:t>
            </a:r>
            <a:r>
              <a:rPr lang="nl-NL" dirty="0">
                <a:solidFill>
                  <a:schemeClr val="tx1"/>
                </a:solidFill>
              </a:rPr>
              <a:t>wel eens ongerust zijn.</a:t>
            </a:r>
          </a:p>
          <a:p>
            <a:pPr lvl="0"/>
            <a:r>
              <a:rPr lang="nl-NL" dirty="0">
                <a:solidFill>
                  <a:schemeClr val="tx1"/>
                </a:solidFill>
              </a:rPr>
              <a:t>Soms kiezen pubers een andere volwassene als ‘praatpaal’.</a:t>
            </a:r>
          </a:p>
          <a:p>
            <a:pPr lvl="0"/>
            <a:r>
              <a:rPr lang="nl-NL" dirty="0">
                <a:solidFill>
                  <a:schemeClr val="tx1"/>
                </a:solidFill>
              </a:rPr>
              <a:t>Ze krijgen hechtere </a:t>
            </a:r>
            <a:r>
              <a:rPr lang="nl-NL" dirty="0" smtClean="0">
                <a:solidFill>
                  <a:schemeClr val="tx1"/>
                </a:solidFill>
              </a:rPr>
              <a:t>vriendschappen en </a:t>
            </a:r>
            <a:r>
              <a:rPr lang="nl-NL" dirty="0">
                <a:solidFill>
                  <a:schemeClr val="tx1"/>
                </a:solidFill>
              </a:rPr>
              <a:t>de invloed van hun vriendenkring wordt groter dan die van hun </a:t>
            </a:r>
            <a:r>
              <a:rPr lang="nl-NL" dirty="0" smtClean="0">
                <a:solidFill>
                  <a:schemeClr val="tx1"/>
                </a:solidFill>
              </a:rPr>
              <a:t>ouders/verzorgers.</a:t>
            </a:r>
            <a:endParaRPr lang="nl-NL" dirty="0">
              <a:solidFill>
                <a:schemeClr val="tx1"/>
              </a:solidFill>
            </a:endParaRP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631" y="496389"/>
            <a:ext cx="2090057" cy="2090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7615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Identiteit in de puberteit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dirty="0"/>
              <a:t>Pubers groeien toe naar </a:t>
            </a:r>
            <a:r>
              <a:rPr lang="nl-NL" b="1" dirty="0" smtClean="0"/>
              <a:t>zelfstandigheid</a:t>
            </a:r>
            <a:r>
              <a:rPr lang="nl-NL" dirty="0" smtClean="0"/>
              <a:t>.</a:t>
            </a:r>
          </a:p>
          <a:p>
            <a:pPr marL="0" lvl="0" indent="0">
              <a:buNone/>
            </a:pPr>
            <a:r>
              <a:rPr lang="nl-NL" dirty="0" smtClean="0"/>
              <a:t> </a:t>
            </a:r>
            <a:r>
              <a:rPr lang="nl-NL" dirty="0" smtClean="0">
                <a:sym typeface="Wingdings" panose="05000000000000000000" pitchFamily="2" charset="2"/>
              </a:rPr>
              <a:t></a:t>
            </a:r>
            <a:r>
              <a:rPr lang="nl-NL" dirty="0" smtClean="0"/>
              <a:t>Ze </a:t>
            </a:r>
            <a:r>
              <a:rPr lang="nl-NL" dirty="0"/>
              <a:t>zijn veel met zichzelf bezig en gaan ontdekken wie ze zijn; ze ontwikkelen hun eigen identiteit. Ze kijken kritisch naar zichzelf. Wat kan ik, hoe zie ik eruit? </a:t>
            </a:r>
            <a:r>
              <a:rPr lang="nl-NL" b="1" dirty="0"/>
              <a:t>Ze zijn daar </a:t>
            </a:r>
            <a:r>
              <a:rPr lang="nl-NL" b="1" dirty="0" smtClean="0"/>
              <a:t>onzeker </a:t>
            </a:r>
            <a:r>
              <a:rPr lang="nl-NL" b="1" dirty="0"/>
              <a:t>over en daardoor ook kwetsbaar.</a:t>
            </a:r>
          </a:p>
          <a:p>
            <a:pPr lvl="0"/>
            <a:r>
              <a:rPr lang="nl-NL" dirty="0"/>
              <a:t>Pubers vinden hun culturele identiteit belangrijk. Ze kunnen zich afvragen of ze Turk of Marokkaan of Surinamer zijn of Nederlander, vegetariër of dierenbeschermer, Jehovagetuige of atheïst.</a:t>
            </a:r>
          </a:p>
          <a:p>
            <a:pPr lvl="0"/>
            <a:r>
              <a:rPr lang="nl-NL" dirty="0"/>
              <a:t>De </a:t>
            </a:r>
            <a:r>
              <a:rPr lang="nl-NL" b="1" dirty="0" smtClean="0"/>
              <a:t>jeugdcultuur</a:t>
            </a:r>
            <a:r>
              <a:rPr lang="nl-NL" dirty="0" smtClean="0"/>
              <a:t> </a:t>
            </a:r>
            <a:r>
              <a:rPr lang="nl-NL" dirty="0"/>
              <a:t>heeft veel invloed, want pubers zoeken idolen en trendsetters als voorbeelden.</a:t>
            </a:r>
          </a:p>
          <a:p>
            <a:pPr lvl="0"/>
            <a:r>
              <a:rPr lang="nl-NL" dirty="0"/>
              <a:t>Hun nieuwe identiteit benadrukken pubers </a:t>
            </a:r>
            <a:r>
              <a:rPr lang="nl-NL" dirty="0" smtClean="0"/>
              <a:t>met kleding. </a:t>
            </a:r>
            <a:r>
              <a:rPr lang="nl-NL" dirty="0"/>
              <a:t>De stijlen lopen uiteen. Ze kunnen kiezen voor zwarte </a:t>
            </a:r>
            <a:r>
              <a:rPr lang="nl-NL" dirty="0" err="1"/>
              <a:t>gothic</a:t>
            </a:r>
            <a:r>
              <a:rPr lang="nl-NL" dirty="0"/>
              <a:t> kleding, of bijvoorbeeld voor een sexy, chique of sportieve stijl.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977117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nl-NL" sz="1900" b="1" dirty="0" smtClean="0"/>
          </a:p>
          <a:p>
            <a:r>
              <a:rPr lang="nl-NL" sz="1900" b="1" dirty="0" smtClean="0"/>
              <a:t>Wat </a:t>
            </a:r>
            <a:r>
              <a:rPr lang="nl-NL" sz="1900" b="1" dirty="0"/>
              <a:t>gebeurt er in het puberbrein</a:t>
            </a:r>
            <a:r>
              <a:rPr lang="nl-NL" sz="1900" b="1" dirty="0" smtClean="0"/>
              <a:t>?</a:t>
            </a:r>
          </a:p>
          <a:p>
            <a:pPr marL="0" indent="0">
              <a:buNone/>
            </a:pPr>
            <a:endParaRPr lang="nl-NL" sz="1900" b="1" dirty="0"/>
          </a:p>
          <a:p>
            <a:pPr marL="0" indent="0">
              <a:buNone/>
            </a:pPr>
            <a:r>
              <a:rPr lang="nl-NL" sz="1900" b="1" dirty="0">
                <a:hlinkClick r:id="rId2"/>
              </a:rPr>
              <a:t>https://</a:t>
            </a:r>
            <a:r>
              <a:rPr lang="nl-NL" sz="1900" b="1" dirty="0" smtClean="0">
                <a:hlinkClick r:id="rId2"/>
              </a:rPr>
              <a:t>www.youtube.com/watch?v=DKkj7o32cto</a:t>
            </a:r>
            <a:endParaRPr lang="nl-NL" sz="1900" b="1" dirty="0" smtClean="0"/>
          </a:p>
          <a:p>
            <a:pPr marL="0" indent="0">
              <a:buNone/>
            </a:pPr>
            <a:endParaRPr lang="nl-NL" sz="1900" dirty="0"/>
          </a:p>
          <a:p>
            <a:r>
              <a:rPr lang="nl-NL" sz="1900" dirty="0"/>
              <a:t>plannen</a:t>
            </a:r>
          </a:p>
          <a:p>
            <a:r>
              <a:rPr lang="nl-NL" sz="1900" dirty="0"/>
              <a:t>organiseren</a:t>
            </a:r>
          </a:p>
          <a:p>
            <a:r>
              <a:rPr lang="nl-NL" sz="1900" dirty="0"/>
              <a:t>abstract denken</a:t>
            </a:r>
          </a:p>
          <a:p>
            <a:r>
              <a:rPr lang="nl-NL" sz="1900" dirty="0"/>
              <a:t>sociaal gedrag</a:t>
            </a:r>
          </a:p>
          <a:p>
            <a:r>
              <a:rPr lang="nl-NL" sz="1900" dirty="0"/>
              <a:t>impulsbeheersing</a:t>
            </a:r>
          </a:p>
          <a:p>
            <a:endParaRPr lang="nl-NL" sz="1900" dirty="0"/>
          </a:p>
          <a:p>
            <a:r>
              <a:rPr lang="nl-NL" sz="1900" dirty="0"/>
              <a:t>Deze vaardigheden worden dus als laatste ontwikkeld. Wat veel mensen zich niet realiseren is dat deze ontwikkeling tot in </a:t>
            </a:r>
            <a:r>
              <a:rPr lang="nl-NL" sz="1900" dirty="0" smtClean="0"/>
              <a:t>de volwassenheid </a:t>
            </a:r>
            <a:r>
              <a:rPr lang="nl-NL" sz="1900" dirty="0"/>
              <a:t>doorgaat, tot </a:t>
            </a:r>
            <a:r>
              <a:rPr lang="nl-NL" sz="1900" dirty="0" smtClean="0"/>
              <a:t>22-26 </a:t>
            </a:r>
            <a:r>
              <a:rPr lang="nl-NL" sz="1900" dirty="0"/>
              <a:t>jaar.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14265284"/>
      </p:ext>
    </p:extLst>
  </p:cSld>
  <p:clrMapOvr>
    <a:masterClrMapping/>
  </p:clrMapOvr>
</p:sld>
</file>

<file path=ppt/theme/theme1.xml><?xml version="1.0" encoding="utf-8"?>
<a:theme xmlns:a="http://schemas.openxmlformats.org/drawingml/2006/main" name="Frame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TM03457475[[fn=Frame]]</Template>
  <TotalTime>96</TotalTime>
  <Words>575</Words>
  <Application>Microsoft Office PowerPoint</Application>
  <PresentationFormat>Breedbeeld</PresentationFormat>
  <Paragraphs>64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5" baseType="lpstr">
      <vt:lpstr>Corbel</vt:lpstr>
      <vt:lpstr>Wingdings</vt:lpstr>
      <vt:lpstr>Wingdings 2</vt:lpstr>
      <vt:lpstr>Frame</vt:lpstr>
      <vt:lpstr>Vakleer </vt:lpstr>
      <vt:lpstr>Terugblik vorige week:</vt:lpstr>
      <vt:lpstr>PowerPoint-presentatie</vt:lpstr>
      <vt:lpstr>operationele fase/ Cognitieve ontwikkeling </vt:lpstr>
      <vt:lpstr>Sociaal-affectieve ontwikkeling</vt:lpstr>
      <vt:lpstr>Kenmerken puberteit</vt:lpstr>
      <vt:lpstr>Losmaken van ouders/ verzorgers</vt:lpstr>
      <vt:lpstr>Identiteit in de puberteit</vt:lpstr>
      <vt:lpstr>PowerPoint-presentatie</vt:lpstr>
      <vt:lpstr>Lichamelijke groei</vt:lpstr>
      <vt:lpstr>Vragen Fase 14 t/m nu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Vakleer</dc:title>
  <dc:creator>Susanne Groenhagen</dc:creator>
  <cp:lastModifiedBy>Susanne Groenhagen</cp:lastModifiedBy>
  <cp:revision>8</cp:revision>
  <dcterms:created xsi:type="dcterms:W3CDTF">2018-10-11T16:01:57Z</dcterms:created>
  <dcterms:modified xsi:type="dcterms:W3CDTF">2018-10-11T17:38:30Z</dcterms:modified>
</cp:coreProperties>
</file>