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4"/>
    <p:sldMasterId id="2147483705" r:id="rId5"/>
    <p:sldMasterId id="2147483777" r:id="rId6"/>
  </p:sldMasterIdLst>
  <p:sldIdLst>
    <p:sldId id="256" r:id="rId7"/>
    <p:sldId id="266" r:id="rId8"/>
    <p:sldId id="259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89210" autoAdjust="0"/>
  </p:normalViewPr>
  <p:slideViewPr>
    <p:cSldViewPr snapToGrid="0">
      <p:cViewPr>
        <p:scale>
          <a:sx n="75" d="100"/>
          <a:sy n="75" d="100"/>
        </p:scale>
        <p:origin x="546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y Mensink" userId="S::r.mensink@noorderpoort.nl::9392943a-ec0c-4622-b9ad-b429c4c054e2" providerId="AD" clId="Web-{ED9AC74B-7EE1-F74F-6D7F-7A65FD1FA15C}"/>
    <pc:docChg chg="delSld">
      <pc:chgData name="Rudy Mensink" userId="S::r.mensink@noorderpoort.nl::9392943a-ec0c-4622-b9ad-b429c4c054e2" providerId="AD" clId="Web-{ED9AC74B-7EE1-F74F-6D7F-7A65FD1FA15C}" dt="2019-01-22T11:07:29.047" v="0"/>
      <pc:docMkLst>
        <pc:docMk/>
      </pc:docMkLst>
      <pc:sldChg chg="del">
        <pc:chgData name="Rudy Mensink" userId="S::r.mensink@noorderpoort.nl::9392943a-ec0c-4622-b9ad-b429c4c054e2" providerId="AD" clId="Web-{ED9AC74B-7EE1-F74F-6D7F-7A65FD1FA15C}" dt="2019-01-22T11:07:29.047" v="0"/>
        <pc:sldMkLst>
          <pc:docMk/>
          <pc:sldMk cId="3829068656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082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5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655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218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9981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1957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084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88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30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132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598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124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1297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971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065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37838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0437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265649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732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6676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208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54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25091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2198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144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75441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38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23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3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5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87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16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087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49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647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C514767-FF4A-47FE-8970-BFD506B3D3B8}" type="datetimeFigureOut">
              <a:rPr lang="nl-NL" smtClean="0"/>
              <a:t>23-5-2019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64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Thema 17: Cliënt &amp; Veiligheid</a:t>
            </a:r>
            <a:endParaRPr lang="nl-NL" dirty="0"/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84" y="470263"/>
            <a:ext cx="5097416" cy="357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8" y="480713"/>
            <a:ext cx="10183803" cy="1499616"/>
          </a:xfrm>
        </p:spPr>
        <p:txBody>
          <a:bodyPr/>
          <a:lstStyle/>
          <a:p>
            <a:r>
              <a:rPr lang="nl-NL" dirty="0" smtClean="0"/>
              <a:t>Melden van onveilige situaties door cliënten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2672661" cy="4023360"/>
          </a:xfrm>
        </p:spPr>
        <p:txBody>
          <a:bodyPr/>
          <a:lstStyle/>
          <a:p>
            <a:r>
              <a:rPr lang="nl-NL" dirty="0" smtClean="0"/>
              <a:t>Bij de cliënt: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Op de afdeling: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In de organisatie: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505303" y="2103120"/>
            <a:ext cx="4323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Veel organisaties hebben hun eigen meldsysteem, procedures en formulieren voor incidenten. Dit is tegenwoordig vaak digitaal.</a:t>
            </a:r>
          </a:p>
        </p:txBody>
      </p:sp>
      <p:pic>
        <p:nvPicPr>
          <p:cNvPr id="3074" name="Picture 2" descr="Afbeeldingsresultaat voor Onveilig situati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620" y="3244131"/>
            <a:ext cx="4259489" cy="314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/>
          <p:cNvSpPr/>
          <p:nvPr/>
        </p:nvSpPr>
        <p:spPr>
          <a:xfrm rot="2636970">
            <a:off x="791023" y="3364472"/>
            <a:ext cx="49834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0" cap="none" spc="0" dirty="0" smtClean="0">
                <a:ln w="0"/>
                <a:solidFill>
                  <a:srgbClr val="FF0000"/>
                </a:solidFill>
                <a:effectLst/>
              </a:rPr>
              <a:t>OPDRACHT</a:t>
            </a:r>
            <a:endParaRPr lang="nl-NL" sz="5400" b="0" cap="none" spc="0" dirty="0">
              <a:ln w="0"/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576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Patiëntveiligheidskaart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49440" y="731335"/>
            <a:ext cx="4158866" cy="572108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96834" y="2442754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Patiëntveiligheidskaart:</a:t>
            </a:r>
          </a:p>
          <a:p>
            <a:r>
              <a:rPr lang="nl-NL" dirty="0" smtClean="0"/>
              <a:t>Dit zijn kaarten die belangrijke tips geven over het gedrag en de veiligheid voor en van een patiënt. </a:t>
            </a:r>
            <a:endParaRPr lang="nl-NL" dirty="0"/>
          </a:p>
        </p:txBody>
      </p:sp>
      <p:pic>
        <p:nvPicPr>
          <p:cNvPr id="4098" name="Picture 2" descr="Afbeeldingsresultaat voor patiÃ«ntveiligheidska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584" y="3591875"/>
            <a:ext cx="4152900" cy="302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33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5400" dirty="0" smtClean="0"/>
              <a:t>17.5: Verdieping: bouwen aan een patiëntveiligheidscultuur</a:t>
            </a:r>
            <a:endParaRPr lang="nl-N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7" y="2324100"/>
            <a:ext cx="9720073" cy="4023360"/>
          </a:xfrm>
        </p:spPr>
        <p:txBody>
          <a:bodyPr/>
          <a:lstStyle/>
          <a:p>
            <a:r>
              <a:rPr lang="nl-NL" dirty="0" smtClean="0"/>
              <a:t>Maak een samenvatting van:</a:t>
            </a:r>
          </a:p>
          <a:p>
            <a:r>
              <a:rPr lang="nl-NL" dirty="0" smtClean="0"/>
              <a:t>17.5.1: Meetinstrumenten</a:t>
            </a:r>
          </a:p>
          <a:p>
            <a:r>
              <a:rPr lang="nl-NL" dirty="0" smtClean="0"/>
              <a:t>17.5.2: Gangmakers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126" name="Picture 6" descr="Afbeeldingsresultaat voor meetinstrumenten in de zorg voorbeeld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2084832"/>
            <a:ext cx="66103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9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je Nodig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Boek ONTWIKKELING EN OMGEVING</a:t>
            </a:r>
          </a:p>
          <a:p>
            <a:r>
              <a:rPr lang="nl-NL" dirty="0" smtClean="0"/>
              <a:t>- Schrijfblok</a:t>
            </a:r>
          </a:p>
          <a:p>
            <a:r>
              <a:rPr lang="nl-NL" dirty="0" smtClean="0"/>
              <a:t>- Pen</a:t>
            </a:r>
          </a:p>
          <a:p>
            <a:r>
              <a:rPr lang="nl-NL" dirty="0" smtClean="0"/>
              <a:t>- Computer</a:t>
            </a:r>
          </a:p>
          <a:p>
            <a:r>
              <a:rPr lang="nl-NL" dirty="0" smtClean="0"/>
              <a:t>- Positief humeur</a:t>
            </a:r>
            <a:endParaRPr lang="nl-NL" dirty="0"/>
          </a:p>
        </p:txBody>
      </p:sp>
      <p:pic>
        <p:nvPicPr>
          <p:cNvPr id="10242" name="Picture 2" descr="Afbeeldingsresultaat voor Ontwikkeling en omgev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40" y="112542"/>
            <a:ext cx="4651717" cy="662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Afbeeldingsresultaat voor schrijfbl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662" y="112542"/>
            <a:ext cx="5369072" cy="652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Afbeeldingsresultaat voor P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48" name="Picture 8" descr="Afbeeldingsresultaat voor P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24" y="89969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Afbeeldingsresultaat voor lap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176" y="-144463"/>
            <a:ext cx="10067290" cy="715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Afbeeldingsresultaat voor blijf positie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060" y="160338"/>
            <a:ext cx="6079027" cy="64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13587" y="1335024"/>
            <a:ext cx="120821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 b="1" dirty="0" smtClean="0">
                <a:solidFill>
                  <a:srgbClr val="FF0000"/>
                </a:solidFill>
              </a:rPr>
              <a:t>Per vergeten onderdeel 5 PUSH-UPS</a:t>
            </a:r>
            <a:endParaRPr lang="nl-NL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35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784695" cy="1499616"/>
          </a:xfrm>
        </p:spPr>
        <p:txBody>
          <a:bodyPr/>
          <a:lstStyle/>
          <a:p>
            <a:r>
              <a:rPr lang="nl-NL" dirty="0"/>
              <a:t>Les </a:t>
            </a:r>
            <a:r>
              <a:rPr lang="nl-NL" dirty="0" smtClean="0"/>
              <a:t>3:  </a:t>
            </a:r>
            <a:r>
              <a:rPr lang="nl-NL" sz="3600" dirty="0" smtClean="0"/>
              <a:t>17.4: bijdrage van cliënten aan veiligheid</a:t>
            </a:r>
            <a:endParaRPr lang="nl-NL" sz="3600" dirty="0"/>
          </a:p>
        </p:txBody>
      </p:sp>
      <p:pic>
        <p:nvPicPr>
          <p:cNvPr id="4102" name="Picture 6" descr="Afbeeldingsresultaat voor Patient en Veilighe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063" y="2084832"/>
            <a:ext cx="4245882" cy="424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788996" y="2084832"/>
            <a:ext cx="5846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/>
              <a:t>Today</a:t>
            </a:r>
            <a:r>
              <a:rPr lang="nl-NL" sz="2400" dirty="0" smtClean="0"/>
              <a:t>:</a:t>
            </a:r>
          </a:p>
          <a:p>
            <a:endParaRPr lang="nl-NL" sz="2400" dirty="0" smtClean="0"/>
          </a:p>
          <a:p>
            <a:r>
              <a:rPr lang="nl-NL" sz="2400" dirty="0" smtClean="0"/>
              <a:t>-  10 Herhaling vorige week </a:t>
            </a: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 smtClean="0"/>
              <a:t>30 min presentatie &amp; verstrekken informatie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30 min bezig met opdracht &amp; vragenstellen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Afronden en tot bij Sport!</a:t>
            </a:r>
          </a:p>
        </p:txBody>
      </p:sp>
    </p:spTree>
    <p:extLst>
      <p:ext uri="{BB962C8B-B14F-4D97-AF65-F5344CB8AC3E}">
        <p14:creationId xmlns:p14="http://schemas.microsoft.com/office/powerpoint/2010/main" val="40579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/>
              <a:t>17.3: </a:t>
            </a:r>
            <a:r>
              <a:rPr lang="nl-NL" sz="3200" dirty="0" smtClean="0"/>
              <a:t>Factoren die patiëntveiligheidscultuur </a:t>
            </a:r>
            <a:r>
              <a:rPr lang="nl-NL" sz="3200" dirty="0" err="1" smtClean="0"/>
              <a:t>beïnvloedlen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7349163" cy="4023360"/>
          </a:xfrm>
        </p:spPr>
        <p:txBody>
          <a:bodyPr/>
          <a:lstStyle/>
          <a:p>
            <a:r>
              <a:rPr lang="nl-NL" dirty="0" smtClean="0"/>
              <a:t>Samenwerking tussen afdelingen:</a:t>
            </a:r>
          </a:p>
          <a:p>
            <a:r>
              <a:rPr lang="nl-NL" dirty="0" smtClean="0"/>
              <a:t>Hierbij gaat het om alle vastgestelde regels, procedures en communicatie die tussen de verschillende afdelingen plaatsvinden. </a:t>
            </a:r>
          </a:p>
          <a:p>
            <a:pPr marL="0" indent="0">
              <a:buNone/>
            </a:pPr>
            <a:r>
              <a:rPr lang="nl-NL" dirty="0" smtClean="0"/>
              <a:t>- Bereidheid om samen te werken</a:t>
            </a:r>
          </a:p>
          <a:p>
            <a:pPr>
              <a:buFontTx/>
              <a:buChar char="-"/>
            </a:pPr>
            <a:r>
              <a:rPr lang="nl-NL" dirty="0" smtClean="0"/>
              <a:t> Respect voor elkaar</a:t>
            </a:r>
          </a:p>
          <a:p>
            <a:pPr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Afspraken nakomen</a:t>
            </a:r>
          </a:p>
          <a:p>
            <a:pPr>
              <a:buFontTx/>
              <a:buChar char="-"/>
            </a:pPr>
            <a:r>
              <a:rPr lang="nl-NL" dirty="0" smtClean="0"/>
              <a:t> Procedures volgen</a:t>
            </a:r>
          </a:p>
          <a:p>
            <a:pPr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informatie goed bewaren</a:t>
            </a:r>
            <a:endParaRPr lang="nl-NL" dirty="0"/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474" y="185411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samenwerking z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473" y="4297680"/>
            <a:ext cx="2857501" cy="217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952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17.3: </a:t>
            </a:r>
            <a:r>
              <a:rPr lang="nl-NL" sz="3200" dirty="0"/>
              <a:t>Factoren die patiëntveiligheidscultuur </a:t>
            </a:r>
            <a:r>
              <a:rPr lang="nl-NL" sz="3200" dirty="0" err="1"/>
              <a:t>beïnvloedlen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Teamwork: De samenwerking tussen de werknemers op de afdeling</a:t>
            </a:r>
          </a:p>
          <a:p>
            <a:endParaRPr lang="nl-NL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Vertrouwen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Steunen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Helpen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Openheid</a:t>
            </a:r>
          </a:p>
        </p:txBody>
      </p:sp>
      <p:pic>
        <p:nvPicPr>
          <p:cNvPr id="2050" name="Picture 2" descr="Afbeeldingsresultaat voor team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566" y="2983320"/>
            <a:ext cx="3051719" cy="305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8595360" y="3200400"/>
            <a:ext cx="1188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T:</a:t>
            </a:r>
          </a:p>
          <a:p>
            <a:r>
              <a:rPr lang="nl-NL" sz="4000" dirty="0" smtClean="0"/>
              <a:t>E:</a:t>
            </a:r>
          </a:p>
          <a:p>
            <a:r>
              <a:rPr lang="nl-NL" sz="4000" dirty="0" smtClean="0"/>
              <a:t>A:</a:t>
            </a:r>
          </a:p>
          <a:p>
            <a:r>
              <a:rPr lang="nl-NL" sz="3200" dirty="0" smtClean="0"/>
              <a:t>M</a:t>
            </a:r>
            <a:r>
              <a:rPr lang="nl-NL" sz="4000" dirty="0" smtClean="0"/>
              <a:t>: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309156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17.3: </a:t>
            </a:r>
            <a:r>
              <a:rPr lang="nl-NL" sz="3600" dirty="0"/>
              <a:t>Factoren die patiëntveiligheidscultuur </a:t>
            </a:r>
            <a:r>
              <a:rPr lang="nl-NL" sz="3600" dirty="0" err="1"/>
              <a:t>beïnvloedlen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17.3.3</a:t>
            </a: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17.3.4</a:t>
            </a: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17.3.5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17.3.6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17.3.7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17.3.8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17.3.9</a:t>
            </a: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17.3.10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17.3.11</a:t>
            </a:r>
          </a:p>
        </p:txBody>
      </p:sp>
      <p:pic>
        <p:nvPicPr>
          <p:cNvPr id="3078" name="Picture 6" descr="Afbeeldingsresultaat voor Zelf do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60" y="1857481"/>
            <a:ext cx="7492545" cy="488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923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Patiëntveilig Communiceren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Patiëntveilig </a:t>
            </a:r>
            <a:r>
              <a:rPr lang="nl-NL" dirty="0" smtClean="0"/>
              <a:t>Communiceren:</a:t>
            </a:r>
          </a:p>
          <a:p>
            <a:r>
              <a:rPr lang="nl-NL" dirty="0" smtClean="0"/>
              <a:t>De manier van praten en overleggen tussen collega’s of patiënten waarbij je onnodige schade aan de cliënt voorkomt.</a:t>
            </a:r>
          </a:p>
          <a:p>
            <a:r>
              <a:rPr lang="nl-NL" dirty="0" smtClean="0"/>
              <a:t>1:</a:t>
            </a:r>
          </a:p>
          <a:p>
            <a:r>
              <a:rPr lang="nl-NL" dirty="0" smtClean="0"/>
              <a:t>2:</a:t>
            </a:r>
          </a:p>
          <a:p>
            <a:r>
              <a:rPr lang="nl-NL" dirty="0" smtClean="0"/>
              <a:t>3:</a:t>
            </a:r>
          </a:p>
          <a:p>
            <a:r>
              <a:rPr lang="nl-NL" dirty="0" smtClean="0"/>
              <a:t>4:</a:t>
            </a:r>
          </a:p>
          <a:p>
            <a:r>
              <a:rPr lang="nl-NL" dirty="0" smtClean="0"/>
              <a:t>5:</a:t>
            </a:r>
          </a:p>
          <a:p>
            <a:r>
              <a:rPr lang="nl-NL" dirty="0" smtClean="0"/>
              <a:t>6:</a:t>
            </a:r>
          </a:p>
          <a:p>
            <a:r>
              <a:rPr lang="nl-NL" dirty="0" smtClean="0"/>
              <a:t>7:</a:t>
            </a:r>
          </a:p>
          <a:p>
            <a:r>
              <a:rPr lang="nl-NL" dirty="0" smtClean="0"/>
              <a:t>8: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1920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17.4: Bijdrage van cliënten aan veiligheid</a:t>
            </a:r>
            <a:endParaRPr lang="nl-NL" dirty="0"/>
          </a:p>
        </p:txBody>
      </p:sp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82633" y="1786980"/>
            <a:ext cx="4365625" cy="4365625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862149" y="2207623"/>
            <a:ext cx="4585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je met cliënten te maken hebt is het van groot belang dat je goed luistert. </a:t>
            </a:r>
            <a:r>
              <a:rPr lang="nl-NL" dirty="0"/>
              <a:t> </a:t>
            </a:r>
            <a:r>
              <a:rPr lang="nl-NL" dirty="0" smtClean="0"/>
              <a:t>Op deze manier voorkom je onduidelijkheden en voorkom je snel onnodige fouten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62149" y="4062549"/>
            <a:ext cx="49116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CLIËNTPARTICIPATIE:</a:t>
            </a:r>
            <a:br>
              <a:rPr lang="nl-NL" dirty="0" smtClean="0"/>
            </a:br>
            <a:r>
              <a:rPr lang="nl-NL" i="1" dirty="0" smtClean="0"/>
              <a:t>Het vroegtijdig betrekken van cliënten bij beleidsvormen. </a:t>
            </a:r>
          </a:p>
          <a:p>
            <a:endParaRPr lang="nl-NL" i="1" dirty="0"/>
          </a:p>
          <a:p>
            <a:pPr marL="285750" indent="-285750">
              <a:buFontTx/>
              <a:buChar char="-"/>
            </a:pPr>
            <a:r>
              <a:rPr lang="nl-NL" i="1" dirty="0" smtClean="0"/>
              <a:t>Op tijd infomeren</a:t>
            </a:r>
          </a:p>
          <a:p>
            <a:pPr marL="285750" indent="-285750">
              <a:buFontTx/>
              <a:buChar char="-"/>
            </a:pPr>
            <a:r>
              <a:rPr lang="nl-NL" i="1" dirty="0" smtClean="0"/>
              <a:t>Cliënten denken mee</a:t>
            </a:r>
          </a:p>
          <a:p>
            <a:pPr marL="285750" indent="-285750">
              <a:buFontTx/>
              <a:buChar char="-"/>
            </a:pPr>
            <a:r>
              <a:rPr lang="nl-NL" i="1" dirty="0" smtClean="0"/>
              <a:t>Vertrouwen</a:t>
            </a:r>
          </a:p>
          <a:p>
            <a:pPr marL="285750" indent="-285750">
              <a:buFontTx/>
              <a:buChar char="-"/>
            </a:pPr>
            <a:r>
              <a:rPr lang="nl-NL" i="1" dirty="0" smtClean="0"/>
              <a:t>Verbeteren veiligheidscultuur.</a:t>
            </a:r>
          </a:p>
        </p:txBody>
      </p:sp>
      <p:pic>
        <p:nvPicPr>
          <p:cNvPr id="1036" name="Picture 12" descr="Afbeeldingsresultaat voor luisteren naar elka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829" y="1582442"/>
            <a:ext cx="7921724" cy="430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19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17.4: Bijdrage van cliënten aan veiligheid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2346089"/>
            <a:ext cx="5545184" cy="3801291"/>
          </a:xfrm>
        </p:spPr>
        <p:txBody>
          <a:bodyPr/>
          <a:lstStyle/>
          <a:p>
            <a:r>
              <a:rPr lang="nl-NL" b="1" dirty="0" smtClean="0"/>
              <a:t>Ervaringsdeskundigen:</a:t>
            </a:r>
          </a:p>
          <a:p>
            <a:r>
              <a:rPr lang="nl-NL" i="1" dirty="0" smtClean="0"/>
              <a:t>Dit zijn medewerkers die eerder veel ervaring hebben gehad (persoonlijke ervaring) Deze ervaring kunnen ze dan delen met medewerkers of andere cliënten.</a:t>
            </a:r>
          </a:p>
          <a:p>
            <a:endParaRPr lang="nl-NL" i="1" dirty="0"/>
          </a:p>
          <a:p>
            <a:endParaRPr lang="nl-NL" i="1" dirty="0"/>
          </a:p>
        </p:txBody>
      </p:sp>
      <p:pic>
        <p:nvPicPr>
          <p:cNvPr id="2050" name="Picture 2" descr="Afbeeldingsresultaat voor ervar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384" y="2346089"/>
            <a:ext cx="4161816" cy="292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14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BDCA0094EFEE44890597EF9C6E901F" ma:contentTypeVersion="4" ma:contentTypeDescription="Een nieuw document maken." ma:contentTypeScope="" ma:versionID="2f828a7e0862fb2b3662b1231f11725c">
  <xsd:schema xmlns:xsd="http://www.w3.org/2001/XMLSchema" xmlns:xs="http://www.w3.org/2001/XMLSchema" xmlns:p="http://schemas.microsoft.com/office/2006/metadata/properties" xmlns:ns2="79a2e1cc-ec7e-405d-a3de-15ed1a260e1e" targetNamespace="http://schemas.microsoft.com/office/2006/metadata/properties" ma:root="true" ma:fieldsID="7711905977e5bbd41cb7785a8c6a870b" ns2:_="">
    <xsd:import namespace="79a2e1cc-ec7e-405d-a3de-15ed1a260e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a2e1cc-ec7e-405d-a3de-15ed1a260e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C51CB1-82B4-43B5-B38A-9C7C852D23D6}">
  <ds:schemaRefs>
    <ds:schemaRef ds:uri="http://schemas.microsoft.com/office/2006/metadata/properties"/>
    <ds:schemaRef ds:uri="79a2e1cc-ec7e-405d-a3de-15ed1a260e1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F4DE680-AF9E-43B2-B541-22D3F14516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112723-919C-4EEA-B6CA-71A51120CA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a2e1cc-ec7e-405d-a3de-15ed1a260e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TM02900722[[fn=Ion-directiekamer]]</Template>
  <TotalTime>24854</TotalTime>
  <Words>359</Words>
  <Application>Microsoft Office PowerPoint</Application>
  <PresentationFormat>Breedbeeld</PresentationFormat>
  <Paragraphs>83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Tw Cen MT</vt:lpstr>
      <vt:lpstr>Tw Cen MT Condensed</vt:lpstr>
      <vt:lpstr>Wingdings</vt:lpstr>
      <vt:lpstr>Wingdings 2</vt:lpstr>
      <vt:lpstr>Wingdings 3</vt:lpstr>
      <vt:lpstr>HDOfficeLightV0</vt:lpstr>
      <vt:lpstr>1_HDOfficeLightV0</vt:lpstr>
      <vt:lpstr>Integraal</vt:lpstr>
      <vt:lpstr>Thema 17: Cliënt &amp; Veiligheid</vt:lpstr>
      <vt:lpstr>Wat heb je Nodig</vt:lpstr>
      <vt:lpstr>Les 3:  17.4: bijdrage van cliënten aan veiligheid</vt:lpstr>
      <vt:lpstr>17.3: Factoren die patiëntveiligheidscultuur beïnvloedlen</vt:lpstr>
      <vt:lpstr>17.3: Factoren die patiëntveiligheidscultuur beïnvloedlen</vt:lpstr>
      <vt:lpstr>17.3: Factoren die patiëntveiligheidscultuur beïnvloedlen</vt:lpstr>
      <vt:lpstr>Patiëntveilig Communiceren</vt:lpstr>
      <vt:lpstr>17.4: Bijdrage van cliënten aan veiligheid</vt:lpstr>
      <vt:lpstr>17.4: Bijdrage van cliënten aan veiligheid</vt:lpstr>
      <vt:lpstr>Melden van onveilige situaties door cliënten</vt:lpstr>
      <vt:lpstr>Patiëntveiligheidskaart</vt:lpstr>
      <vt:lpstr>17.5: Verdieping: bouwen aan een patiëntveiligheidscultuur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Mentale training</dc:title>
  <dc:creator>L Reehuis</dc:creator>
  <cp:lastModifiedBy>Rudy Mensink</cp:lastModifiedBy>
  <cp:revision>72</cp:revision>
  <dcterms:created xsi:type="dcterms:W3CDTF">2017-12-14T18:39:31Z</dcterms:created>
  <dcterms:modified xsi:type="dcterms:W3CDTF">2019-05-23T08:55:45Z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0x010100DDBDCA0094EFEE44890597EF9C6E901F</vt:lpwstr>
  </property>
  <property fmtid="{D5CDD505-2E9C-101B-9397-08002B2CF9AE}" pid="3" name="AuthorIds_UIVersion_512">
    <vt:lpwstr>18</vt:lpwstr>
  </property>
</Properties>
</file>