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4"/>
    <p:sldMasterId id="2147483705" r:id="rId5"/>
    <p:sldMasterId id="2147483777" r:id="rId6"/>
  </p:sldMasterIdLst>
  <p:sldIdLst>
    <p:sldId id="256" r:id="rId7"/>
    <p:sldId id="266" r:id="rId8"/>
    <p:sldId id="259" r:id="rId9"/>
    <p:sldId id="260" r:id="rId10"/>
    <p:sldId id="261" r:id="rId11"/>
    <p:sldId id="262" r:id="rId12"/>
    <p:sldId id="263" r:id="rId13"/>
    <p:sldId id="264" r:id="rId14"/>
    <p:sldId id="267" r:id="rId15"/>
    <p:sldId id="268" r:id="rId16"/>
    <p:sldId id="269" r:id="rId17"/>
    <p:sldId id="270" r:id="rId18"/>
    <p:sldId id="271" r:id="rId1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79" autoAdjust="0"/>
    <p:restoredTop sz="89210" autoAdjust="0"/>
  </p:normalViewPr>
  <p:slideViewPr>
    <p:cSldViewPr snapToGrid="0">
      <p:cViewPr varScale="1">
        <p:scale>
          <a:sx n="73" d="100"/>
          <a:sy n="73" d="100"/>
        </p:scale>
        <p:origin x="63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udy Mensink" userId="S::r.mensink@noorderpoort.nl::9392943a-ec0c-4622-b9ad-b429c4c054e2" providerId="AD" clId="Web-{ED9AC74B-7EE1-F74F-6D7F-7A65FD1FA15C}"/>
    <pc:docChg chg="delSld">
      <pc:chgData name="Rudy Mensink" userId="S::r.mensink@noorderpoort.nl::9392943a-ec0c-4622-b9ad-b429c4c054e2" providerId="AD" clId="Web-{ED9AC74B-7EE1-F74F-6D7F-7A65FD1FA15C}" dt="2019-01-22T11:07:29.047" v="0"/>
      <pc:docMkLst>
        <pc:docMk/>
      </pc:docMkLst>
      <pc:sldChg chg="del">
        <pc:chgData name="Rudy Mensink" userId="S::r.mensink@noorderpoort.nl::9392943a-ec0c-4622-b9ad-b429c4c054e2" providerId="AD" clId="Web-{ED9AC74B-7EE1-F74F-6D7F-7A65FD1FA15C}" dt="2019-01-22T11:07:29.047" v="0"/>
        <pc:sldMkLst>
          <pc:docMk/>
          <pc:sldMk cId="3829068656" sldId="27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15-5-2019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2082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15-5-2019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054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15-5-2019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65580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15-5-2019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32181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15-5-2019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99815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15-5-2019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19575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15-5-2019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10846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15-5-2019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6885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15-5-2019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9302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15-5-2019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31324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15-5-2019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5988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15-5-2019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01248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15-5-2019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12978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15-5-2019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49717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15-5-2019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80656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C514767-FF4A-47FE-8970-BFD506B3D3B8}" type="datetimeFigureOut">
              <a:rPr lang="nl-NL" smtClean="0"/>
              <a:t>15-5-2019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537838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15-5-2019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90437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15-5-2019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265649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15-5-2019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77328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15-5-2019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66769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15-5-2019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32082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15-5-2019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6542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15-5-2019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25091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15-5-2019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721980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15-5-2019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6144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15-5-2019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754411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15-5-2019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6383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15-5-2019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0236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15-5-2019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536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15-5-2019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952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15-5-2019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9876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15-5-2019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8163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15-5-2019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0879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C514767-FF4A-47FE-8970-BFD506B3D3B8}" type="datetimeFigureOut">
              <a:rPr lang="nl-NL" smtClean="0"/>
              <a:t>15-5-2019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6497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C514767-FF4A-47FE-8970-BFD506B3D3B8}" type="datetimeFigureOut">
              <a:rPr lang="nl-NL" smtClean="0"/>
              <a:t>15-5-2019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1647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C514767-FF4A-47FE-8970-BFD506B3D3B8}" type="datetimeFigureOut">
              <a:rPr lang="nl-NL" smtClean="0"/>
              <a:t>15-5-2019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864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Thema 17: Cliënt &amp; Veiligheid</a:t>
            </a:r>
            <a:endParaRPr lang="nl-NL" dirty="0"/>
          </a:p>
        </p:txBody>
      </p:sp>
      <p:pic>
        <p:nvPicPr>
          <p:cNvPr id="1026" name="Picture 2" descr="Gerelateerde afbee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84" y="470263"/>
            <a:ext cx="5097416" cy="3575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63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400" dirty="0"/>
              <a:t>17.3: </a:t>
            </a:r>
            <a:r>
              <a:rPr lang="nl-NL" sz="3200" dirty="0"/>
              <a:t>Factoren die patiëntveiligheidscultuur </a:t>
            </a:r>
            <a:r>
              <a:rPr lang="nl-NL" sz="3200" dirty="0" err="1"/>
              <a:t>beïnvloedlen</a:t>
            </a:r>
            <a:endParaRPr lang="nl-NL" sz="2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Teamwork: De samenwerking tussen de werknemers op de afdeling</a:t>
            </a:r>
          </a:p>
          <a:p>
            <a:endParaRPr lang="nl-NL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nl-NL" dirty="0" smtClean="0"/>
              <a:t> Vertrouwen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 smtClean="0"/>
              <a:t> Steunen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/>
              <a:t> </a:t>
            </a:r>
            <a:r>
              <a:rPr lang="nl-NL" dirty="0" smtClean="0"/>
              <a:t>Helpen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/>
              <a:t> </a:t>
            </a:r>
            <a:r>
              <a:rPr lang="nl-NL" dirty="0" smtClean="0"/>
              <a:t>Openheid</a:t>
            </a:r>
          </a:p>
        </p:txBody>
      </p:sp>
      <p:pic>
        <p:nvPicPr>
          <p:cNvPr id="2050" name="Picture 2" descr="Afbeeldingsresultaat voor teamwor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9566" y="2983320"/>
            <a:ext cx="3051719" cy="305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8595360" y="3200400"/>
            <a:ext cx="11887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T:</a:t>
            </a:r>
          </a:p>
          <a:p>
            <a:r>
              <a:rPr lang="nl-NL" sz="4000" dirty="0" smtClean="0"/>
              <a:t>E:</a:t>
            </a:r>
          </a:p>
          <a:p>
            <a:r>
              <a:rPr lang="nl-NL" sz="4000" dirty="0" smtClean="0"/>
              <a:t>A:</a:t>
            </a:r>
          </a:p>
          <a:p>
            <a:r>
              <a:rPr lang="nl-NL" sz="3200" dirty="0" smtClean="0"/>
              <a:t>M</a:t>
            </a:r>
            <a:r>
              <a:rPr lang="nl-NL" sz="4000" dirty="0" smtClean="0"/>
              <a:t>: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13091569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400" dirty="0"/>
              <a:t>17.3: </a:t>
            </a:r>
            <a:r>
              <a:rPr lang="nl-NL" sz="3600" dirty="0"/>
              <a:t>Factoren die patiëntveiligheidscultuur </a:t>
            </a:r>
            <a:r>
              <a:rPr lang="nl-NL" sz="3600" dirty="0" err="1"/>
              <a:t>beïnvloedlen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nl-NL" dirty="0" smtClean="0"/>
              <a:t> 17.3.3</a:t>
            </a:r>
            <a:endParaRPr lang="nl-NL" dirty="0"/>
          </a:p>
          <a:p>
            <a:pPr>
              <a:buFont typeface="Wingdings" panose="05000000000000000000" pitchFamily="2" charset="2"/>
              <a:buChar char="q"/>
            </a:pPr>
            <a:r>
              <a:rPr lang="nl-NL" dirty="0" smtClean="0"/>
              <a:t> 17.3.4</a:t>
            </a:r>
            <a:endParaRPr lang="nl-NL" dirty="0"/>
          </a:p>
          <a:p>
            <a:pPr>
              <a:buFont typeface="Wingdings" panose="05000000000000000000" pitchFamily="2" charset="2"/>
              <a:buChar char="q"/>
            </a:pPr>
            <a:r>
              <a:rPr lang="nl-NL" dirty="0" smtClean="0"/>
              <a:t>17.3.5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/>
              <a:t> </a:t>
            </a:r>
            <a:r>
              <a:rPr lang="nl-NL" dirty="0" smtClean="0"/>
              <a:t>17.3.6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 smtClean="0"/>
              <a:t> 17.3.7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/>
              <a:t> </a:t>
            </a:r>
            <a:r>
              <a:rPr lang="nl-NL" dirty="0" smtClean="0"/>
              <a:t>17.3.8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/>
              <a:t> </a:t>
            </a:r>
            <a:r>
              <a:rPr lang="nl-NL" dirty="0" smtClean="0"/>
              <a:t>17.3.9</a:t>
            </a:r>
            <a:endParaRPr lang="nl-NL" dirty="0"/>
          </a:p>
          <a:p>
            <a:pPr>
              <a:buFont typeface="Wingdings" panose="05000000000000000000" pitchFamily="2" charset="2"/>
              <a:buChar char="q"/>
            </a:pPr>
            <a:r>
              <a:rPr lang="nl-NL" dirty="0" smtClean="0"/>
              <a:t> 17.3.10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/>
              <a:t> </a:t>
            </a:r>
            <a:r>
              <a:rPr lang="nl-NL" dirty="0" smtClean="0"/>
              <a:t>17.3.11</a:t>
            </a:r>
          </a:p>
        </p:txBody>
      </p:sp>
      <p:pic>
        <p:nvPicPr>
          <p:cNvPr id="3078" name="Picture 6" descr="Afbeeldingsresultaat voor Zelf do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960" y="1857481"/>
            <a:ext cx="7492545" cy="488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29232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Patiëntveilig Communiceren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/>
              <a:t>Patiëntveilig </a:t>
            </a:r>
            <a:r>
              <a:rPr lang="nl-NL" dirty="0" smtClean="0"/>
              <a:t>Communiceren:</a:t>
            </a:r>
          </a:p>
          <a:p>
            <a:r>
              <a:rPr lang="nl-NL" dirty="0" smtClean="0"/>
              <a:t>De manier van praten en overleggen tussen collega’s of patiënten waarbij je onnodige schade aan de cliënt voorkomt.</a:t>
            </a:r>
          </a:p>
          <a:p>
            <a:r>
              <a:rPr lang="nl-NL" dirty="0" smtClean="0"/>
              <a:t>1:</a:t>
            </a:r>
          </a:p>
          <a:p>
            <a:r>
              <a:rPr lang="nl-NL" dirty="0" smtClean="0"/>
              <a:t>2:</a:t>
            </a:r>
          </a:p>
          <a:p>
            <a:r>
              <a:rPr lang="nl-NL" dirty="0" smtClean="0"/>
              <a:t>3:</a:t>
            </a:r>
          </a:p>
          <a:p>
            <a:r>
              <a:rPr lang="nl-NL" dirty="0" smtClean="0"/>
              <a:t>4:</a:t>
            </a:r>
          </a:p>
          <a:p>
            <a:r>
              <a:rPr lang="nl-NL" dirty="0" smtClean="0"/>
              <a:t>5:</a:t>
            </a:r>
          </a:p>
          <a:p>
            <a:r>
              <a:rPr lang="nl-NL" dirty="0" smtClean="0"/>
              <a:t>6:</a:t>
            </a:r>
          </a:p>
          <a:p>
            <a:r>
              <a:rPr lang="nl-NL" dirty="0" smtClean="0"/>
              <a:t>7:</a:t>
            </a:r>
          </a:p>
          <a:p>
            <a:r>
              <a:rPr lang="nl-NL" dirty="0" smtClean="0"/>
              <a:t>8: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619205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vandaag: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opdracht 1 t/m 11 af!</a:t>
            </a:r>
          </a:p>
          <a:p>
            <a:endParaRPr lang="nl-NL" dirty="0"/>
          </a:p>
        </p:txBody>
      </p:sp>
      <p:pic>
        <p:nvPicPr>
          <p:cNvPr id="4098" name="Picture 2" descr="Afbeeldingsresultaat voor Succ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8697" y="2933473"/>
            <a:ext cx="6631876" cy="36823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5181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heb je Nodig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- Boek ONTWIKKELING EN OMGEVING</a:t>
            </a:r>
          </a:p>
          <a:p>
            <a:r>
              <a:rPr lang="nl-NL" dirty="0" smtClean="0"/>
              <a:t>- Schrijfblok</a:t>
            </a:r>
          </a:p>
          <a:p>
            <a:r>
              <a:rPr lang="nl-NL" dirty="0" smtClean="0"/>
              <a:t>- Pen</a:t>
            </a:r>
          </a:p>
          <a:p>
            <a:r>
              <a:rPr lang="nl-NL" dirty="0" smtClean="0"/>
              <a:t>- Computer</a:t>
            </a:r>
          </a:p>
          <a:p>
            <a:r>
              <a:rPr lang="nl-NL" dirty="0" smtClean="0"/>
              <a:t>- Positief humeur</a:t>
            </a:r>
            <a:endParaRPr lang="nl-NL" dirty="0"/>
          </a:p>
        </p:txBody>
      </p:sp>
      <p:pic>
        <p:nvPicPr>
          <p:cNvPr id="10242" name="Picture 2" descr="Afbeeldingsresultaat voor Ontwikkeling en omgev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3340" y="112542"/>
            <a:ext cx="4651717" cy="6622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Afbeeldingsresultaat voor schrijfblo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662" y="112542"/>
            <a:ext cx="5369072" cy="6525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6" descr="Afbeeldingsresultaat voor Pe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248" name="Picture 8" descr="Afbeeldingsresultaat voor Pe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2824" y="89969"/>
            <a:ext cx="6667500" cy="66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 descr="Afbeeldingsresultaat voor lapto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176" y="-144463"/>
            <a:ext cx="10067290" cy="7151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2" name="Picture 12" descr="Afbeeldingsresultaat voor blijf positie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7060" y="160338"/>
            <a:ext cx="6079027" cy="6464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kstvak 4"/>
          <p:cNvSpPr txBox="1"/>
          <p:nvPr/>
        </p:nvSpPr>
        <p:spPr>
          <a:xfrm>
            <a:off x="113587" y="1335024"/>
            <a:ext cx="1208215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600" b="1" dirty="0" smtClean="0">
                <a:solidFill>
                  <a:srgbClr val="FF0000"/>
                </a:solidFill>
              </a:rPr>
              <a:t>Per vergeten onderdeel 5 PUSH-UPS</a:t>
            </a:r>
            <a:endParaRPr lang="nl-NL" sz="9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350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7" y="585216"/>
            <a:ext cx="10784695" cy="1499616"/>
          </a:xfrm>
        </p:spPr>
        <p:txBody>
          <a:bodyPr/>
          <a:lstStyle/>
          <a:p>
            <a:r>
              <a:rPr lang="nl-NL" dirty="0"/>
              <a:t>Les 1:  </a:t>
            </a:r>
            <a:r>
              <a:rPr lang="nl-NL" sz="3600" dirty="0"/>
              <a:t>17.1: Patiëntveiligheid &amp; 17.2: Patiëntveiligheidscultuur</a:t>
            </a:r>
          </a:p>
        </p:txBody>
      </p:sp>
      <p:pic>
        <p:nvPicPr>
          <p:cNvPr id="4102" name="Picture 6" descr="Afbeeldingsresultaat voor Patient en Veilighei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1063" y="2084832"/>
            <a:ext cx="4245882" cy="4245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kstvak 5"/>
          <p:cNvSpPr txBox="1"/>
          <p:nvPr/>
        </p:nvSpPr>
        <p:spPr>
          <a:xfrm>
            <a:off x="788996" y="2084832"/>
            <a:ext cx="58469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err="1" smtClean="0"/>
              <a:t>Today</a:t>
            </a:r>
            <a:r>
              <a:rPr lang="nl-NL" sz="2400" dirty="0" smtClean="0"/>
              <a:t>:</a:t>
            </a:r>
          </a:p>
          <a:p>
            <a:endParaRPr lang="nl-NL" sz="2400" dirty="0" smtClean="0"/>
          </a:p>
          <a:p>
            <a:r>
              <a:rPr lang="nl-NL" sz="2400" dirty="0" smtClean="0"/>
              <a:t>-  </a:t>
            </a:r>
            <a:r>
              <a:rPr lang="nl-NL" sz="2400" dirty="0" smtClean="0"/>
              <a:t>10 Herhaling vorige week </a:t>
            </a:r>
            <a:endParaRPr lang="nl-NL" sz="2400" dirty="0"/>
          </a:p>
          <a:p>
            <a:pPr marL="285750" indent="-285750">
              <a:buFontTx/>
              <a:buChar char="-"/>
            </a:pPr>
            <a:r>
              <a:rPr lang="nl-NL" sz="2400" dirty="0" smtClean="0"/>
              <a:t>30 min presentatie &amp; verstrekken informatie</a:t>
            </a:r>
          </a:p>
          <a:p>
            <a:pPr marL="285750" indent="-285750">
              <a:buFontTx/>
              <a:buChar char="-"/>
            </a:pPr>
            <a:r>
              <a:rPr lang="nl-NL" sz="2400" dirty="0" smtClean="0"/>
              <a:t>30 min bezig met opdracht &amp; vragenstellen</a:t>
            </a:r>
          </a:p>
          <a:p>
            <a:pPr marL="285750" indent="-285750">
              <a:buFontTx/>
              <a:buChar char="-"/>
            </a:pPr>
            <a:r>
              <a:rPr lang="nl-NL" sz="2400" dirty="0" smtClean="0"/>
              <a:t>Afronden en tot bij Sport!</a:t>
            </a:r>
          </a:p>
        </p:txBody>
      </p:sp>
    </p:spTree>
    <p:extLst>
      <p:ext uri="{BB962C8B-B14F-4D97-AF65-F5344CB8AC3E}">
        <p14:creationId xmlns:p14="http://schemas.microsoft.com/office/powerpoint/2010/main" val="405792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Afbeeldingsresultaat voor wetgeving ic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8093" y="3575125"/>
            <a:ext cx="4192213" cy="4192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17.1 Patiëntveiligheid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2286000"/>
            <a:ext cx="10209929" cy="159366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sz="2400" b="1" dirty="0" smtClean="0"/>
              <a:t>PATIËNTVEILIGHEID:</a:t>
            </a:r>
          </a:p>
          <a:p>
            <a:pPr marL="0" indent="0">
              <a:buNone/>
            </a:pPr>
            <a:r>
              <a:rPr lang="nl-NL" sz="2400" b="1" dirty="0" smtClean="0"/>
              <a:t>Het (bijna) ontbreken van risico’s voor een patiënt om fysieke en/of psychische schade op te lopen. Schade als gevolg van het niet-professioneel handelen van zorgverleners en/of door een tekortkoming van het zorgsysteem.</a:t>
            </a:r>
          </a:p>
        </p:txBody>
      </p:sp>
      <p:sp>
        <p:nvSpPr>
          <p:cNvPr id="8" name="Pijl-omlaag 7"/>
          <p:cNvSpPr/>
          <p:nvPr/>
        </p:nvSpPr>
        <p:spPr>
          <a:xfrm>
            <a:off x="7955280" y="3879669"/>
            <a:ext cx="757646" cy="914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Tekstvak 8"/>
          <p:cNvSpPr txBox="1"/>
          <p:nvPr/>
        </p:nvSpPr>
        <p:spPr>
          <a:xfrm>
            <a:off x="6903720" y="4794069"/>
            <a:ext cx="33832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Met het ZORGSYSTEEM bedoelen we de hele organisatie van de zorg. Van afspraken tussen cliënt en hulpverlener tot wet- en regelgeving.</a:t>
            </a:r>
          </a:p>
          <a:p>
            <a:endParaRPr lang="nl-NL" dirty="0"/>
          </a:p>
        </p:txBody>
      </p:sp>
      <p:sp>
        <p:nvSpPr>
          <p:cNvPr id="10" name="Pijl-omlaag 9"/>
          <p:cNvSpPr/>
          <p:nvPr/>
        </p:nvSpPr>
        <p:spPr>
          <a:xfrm>
            <a:off x="1328057" y="3879669"/>
            <a:ext cx="757646" cy="914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Tekstvak 11"/>
          <p:cNvSpPr txBox="1"/>
          <p:nvPr/>
        </p:nvSpPr>
        <p:spPr>
          <a:xfrm>
            <a:off x="585652" y="4794069"/>
            <a:ext cx="3383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Zorgverleners zijn jullie straks.</a:t>
            </a:r>
            <a:endParaRPr lang="nl-NL" dirty="0"/>
          </a:p>
        </p:txBody>
      </p:sp>
      <p:pic>
        <p:nvPicPr>
          <p:cNvPr id="5122" name="Picture 2" descr="Afbeeldingsresultaat voor Zorgverlener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160" y="5298202"/>
            <a:ext cx="2488080" cy="1559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269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Belangrijke thema’s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nl-NL" dirty="0" smtClean="0"/>
              <a:t>Agressie</a:t>
            </a:r>
          </a:p>
          <a:p>
            <a:pPr marL="457200" indent="-457200">
              <a:buAutoNum type="arabicPeriod"/>
            </a:pPr>
            <a:r>
              <a:rPr lang="nl-NL" dirty="0" smtClean="0"/>
              <a:t>Brand</a:t>
            </a:r>
          </a:p>
          <a:p>
            <a:pPr marL="457200" indent="-457200">
              <a:buAutoNum type="arabicPeriod"/>
            </a:pPr>
            <a:r>
              <a:rPr lang="nl-NL" dirty="0" smtClean="0"/>
              <a:t>Dwang en Drang</a:t>
            </a:r>
          </a:p>
          <a:p>
            <a:pPr marL="457200" indent="-457200">
              <a:buAutoNum type="arabicPeriod"/>
            </a:pPr>
            <a:r>
              <a:rPr lang="nl-NL" dirty="0" smtClean="0"/>
              <a:t>Medicatie</a:t>
            </a:r>
          </a:p>
          <a:p>
            <a:pPr marL="457200" indent="-457200">
              <a:buAutoNum type="arabicPeriod"/>
            </a:pPr>
            <a:r>
              <a:rPr lang="nl-NL" dirty="0" smtClean="0"/>
              <a:t>Somatische aandoening naast hoofddiagnose</a:t>
            </a:r>
          </a:p>
          <a:p>
            <a:pPr marL="457200" indent="-457200">
              <a:buAutoNum type="arabicPeriod"/>
            </a:pPr>
            <a:r>
              <a:rPr lang="nl-NL" dirty="0" smtClean="0"/>
              <a:t>Suïcide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6146" name="Picture 2" descr="Afbeeldingsresultaat voor Agressi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1088" y="4659693"/>
            <a:ext cx="1344750" cy="895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Afbeeldingsresultaat voor Brand veilighei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9721" y="809897"/>
            <a:ext cx="1999378" cy="1999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Afbeeldingsresultaat voor Dwang en dra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5677" y="2685915"/>
            <a:ext cx="1714416" cy="1058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Afbeeldingsresultaat voor Medicati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4772" y="5013626"/>
            <a:ext cx="2312334" cy="1496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Afbeeldingsresultaat voor Suicid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794" y="3214961"/>
            <a:ext cx="2476409" cy="1392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8" name="Picture 14" descr="Afbeeldingsresultaat voor Uitkomst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214" y="353197"/>
            <a:ext cx="1847759" cy="1932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116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Aandacht voor Patiëntveiligheid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33285" y="2285552"/>
            <a:ext cx="4856167" cy="9636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800" b="1" dirty="0" smtClean="0"/>
              <a:t>Patiëntveiligheid onder de loep</a:t>
            </a:r>
            <a:endParaRPr lang="nl-NL" sz="2800" b="1" dirty="0"/>
          </a:p>
        </p:txBody>
      </p:sp>
      <p:cxnSp>
        <p:nvCxnSpPr>
          <p:cNvPr id="5" name="Rechte verbindingslijn met pijl 4"/>
          <p:cNvCxnSpPr/>
          <p:nvPr/>
        </p:nvCxnSpPr>
        <p:spPr>
          <a:xfrm flipV="1">
            <a:off x="5289452" y="1967266"/>
            <a:ext cx="2060815" cy="64128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/>
          <p:cNvSpPr txBox="1"/>
          <p:nvPr/>
        </p:nvSpPr>
        <p:spPr>
          <a:xfrm>
            <a:off x="7461100" y="1700001"/>
            <a:ext cx="2971800" cy="1200329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In Nederland bleek dan 5,7% van de in 2004  opgenomen patiënten  onbedoelde schade heeft opgelopen.</a:t>
            </a:r>
            <a:endParaRPr lang="nl-NL" dirty="0"/>
          </a:p>
        </p:txBody>
      </p:sp>
      <p:cxnSp>
        <p:nvCxnSpPr>
          <p:cNvPr id="8" name="Rechte verbindingslijn met pijl 7"/>
          <p:cNvCxnSpPr/>
          <p:nvPr/>
        </p:nvCxnSpPr>
        <p:spPr>
          <a:xfrm flipH="1">
            <a:off x="9608234" y="3076616"/>
            <a:ext cx="154692" cy="32118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kstvak 9"/>
          <p:cNvSpPr txBox="1"/>
          <p:nvPr/>
        </p:nvSpPr>
        <p:spPr>
          <a:xfrm>
            <a:off x="8277026" y="3442693"/>
            <a:ext cx="2971800" cy="1200329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1735 patiënten zouden door onnodige fouten (opgetreden schade) om het leven zijn gekomen.</a:t>
            </a:r>
            <a:endParaRPr lang="nl-NL" dirty="0"/>
          </a:p>
        </p:txBody>
      </p:sp>
      <p:cxnSp>
        <p:nvCxnSpPr>
          <p:cNvPr id="14" name="Rechte verbindingslijn met pijl 13"/>
          <p:cNvCxnSpPr/>
          <p:nvPr/>
        </p:nvCxnSpPr>
        <p:spPr>
          <a:xfrm flipH="1" flipV="1">
            <a:off x="4572001" y="4210928"/>
            <a:ext cx="3511611" cy="1032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kstvak 19"/>
          <p:cNvSpPr txBox="1"/>
          <p:nvPr/>
        </p:nvSpPr>
        <p:spPr>
          <a:xfrm>
            <a:off x="1503494" y="3397800"/>
            <a:ext cx="2971800" cy="1477328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Patiëntveiligheid is niet meer weg te denken. Er zijn organisaties die zich alleen maar bezig houden met dit onderwerp. </a:t>
            </a:r>
            <a:endParaRPr lang="nl-NL" dirty="0"/>
          </a:p>
        </p:txBody>
      </p:sp>
      <p:sp>
        <p:nvSpPr>
          <p:cNvPr id="24" name="Tekstvak 23"/>
          <p:cNvSpPr txBox="1"/>
          <p:nvPr/>
        </p:nvSpPr>
        <p:spPr>
          <a:xfrm>
            <a:off x="2861368" y="5978018"/>
            <a:ext cx="7358041" cy="369332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ELKE MEDEWERKER MOET DE REGELS VAN DE ORGANISATIE GOED KENNEN</a:t>
            </a:r>
            <a:endParaRPr lang="nl-NL" dirty="0"/>
          </a:p>
        </p:txBody>
      </p:sp>
      <p:cxnSp>
        <p:nvCxnSpPr>
          <p:cNvPr id="25" name="Rechte verbindingslijn met pijl 24"/>
          <p:cNvCxnSpPr/>
          <p:nvPr/>
        </p:nvCxnSpPr>
        <p:spPr>
          <a:xfrm>
            <a:off x="4475294" y="5153383"/>
            <a:ext cx="641814" cy="56666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Afbeeldingsresultaat voor Aandacht ic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9409" y="5148032"/>
            <a:ext cx="1772942" cy="1659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Afbeeldingsresultaat voor Aandacht ic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426" y="5148032"/>
            <a:ext cx="1772942" cy="1659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Afbeeldingsresultaat voor Aandach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93" y="197262"/>
            <a:ext cx="6935721" cy="6660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Afbeeldingsresultaat voor Hulp zor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34" y="1621948"/>
            <a:ext cx="4761096" cy="3595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8228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Patiëntveiligheidscultuur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2215662"/>
            <a:ext cx="9720073" cy="4023360"/>
          </a:xfrm>
        </p:spPr>
        <p:txBody>
          <a:bodyPr/>
          <a:lstStyle/>
          <a:p>
            <a:r>
              <a:rPr lang="nl-NL" dirty="0" smtClean="0"/>
              <a:t>Waarden en Normen over veiligheid voor patiënten.</a:t>
            </a:r>
            <a:endParaRPr lang="nl-NL" dirty="0"/>
          </a:p>
        </p:txBody>
      </p:sp>
      <p:pic>
        <p:nvPicPr>
          <p:cNvPr id="9218" name="Picture 2" descr="Afbeeldingsresultaat voor waarden en norm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3193" y="3344476"/>
            <a:ext cx="4631085" cy="2604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Afbeeldingsresultaat voor waarden en normen in de zor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3975" y="398584"/>
            <a:ext cx="1800225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Afbeeldingsresultaat voor Afspraken ic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7209" y="3344476"/>
            <a:ext cx="2986991" cy="2986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858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Cultuurladder</a:t>
            </a:r>
            <a:endParaRPr lang="nl-NL" dirty="0"/>
          </a:p>
        </p:txBody>
      </p:sp>
      <p:pic>
        <p:nvPicPr>
          <p:cNvPr id="8194" name="Picture 2" descr="Gerelateerde afbee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4265" y="1986358"/>
            <a:ext cx="7349963" cy="4371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8059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800" dirty="0" smtClean="0"/>
              <a:t>17.3: </a:t>
            </a:r>
            <a:r>
              <a:rPr lang="nl-NL" sz="3200" dirty="0" smtClean="0"/>
              <a:t>Factoren die patiëntveiligheidscultuur </a:t>
            </a:r>
            <a:r>
              <a:rPr lang="nl-NL" sz="3200" dirty="0" err="1" smtClean="0"/>
              <a:t>beïnvloedlen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2286000"/>
            <a:ext cx="7349163" cy="4023360"/>
          </a:xfrm>
        </p:spPr>
        <p:txBody>
          <a:bodyPr/>
          <a:lstStyle/>
          <a:p>
            <a:r>
              <a:rPr lang="nl-NL" dirty="0" smtClean="0"/>
              <a:t>Samenwerking tussen afdelingen:</a:t>
            </a:r>
          </a:p>
          <a:p>
            <a:r>
              <a:rPr lang="nl-NL" dirty="0" smtClean="0"/>
              <a:t>Hierbij gaat het om alle vastgestelde regels, procedures en communicatie die tussen de verschillende afdelingen plaatsvinden. </a:t>
            </a:r>
          </a:p>
          <a:p>
            <a:pPr marL="0" indent="0">
              <a:buNone/>
            </a:pPr>
            <a:r>
              <a:rPr lang="nl-NL" dirty="0" smtClean="0"/>
              <a:t>- Bereidheid om samen te werken</a:t>
            </a:r>
          </a:p>
          <a:p>
            <a:pPr>
              <a:buFontTx/>
              <a:buChar char="-"/>
            </a:pPr>
            <a:r>
              <a:rPr lang="nl-NL" dirty="0" smtClean="0"/>
              <a:t> Respect voor elkaar</a:t>
            </a:r>
          </a:p>
          <a:p>
            <a:pPr>
              <a:buFontTx/>
              <a:buChar char="-"/>
            </a:pPr>
            <a:r>
              <a:rPr lang="nl-NL" dirty="0"/>
              <a:t> </a:t>
            </a:r>
            <a:r>
              <a:rPr lang="nl-NL" dirty="0" smtClean="0"/>
              <a:t>Afspraken nakomen</a:t>
            </a:r>
          </a:p>
          <a:p>
            <a:pPr>
              <a:buFontTx/>
              <a:buChar char="-"/>
            </a:pPr>
            <a:r>
              <a:rPr lang="nl-NL" dirty="0" smtClean="0"/>
              <a:t> Procedures volgen</a:t>
            </a:r>
          </a:p>
          <a:p>
            <a:pPr>
              <a:buFontTx/>
              <a:buChar char="-"/>
            </a:pPr>
            <a:r>
              <a:rPr lang="nl-NL" dirty="0"/>
              <a:t> </a:t>
            </a:r>
            <a:r>
              <a:rPr lang="nl-NL" dirty="0" smtClean="0"/>
              <a:t>informatie goed bewaren</a:t>
            </a:r>
            <a:endParaRPr lang="nl-NL" dirty="0"/>
          </a:p>
        </p:txBody>
      </p:sp>
      <p:pic>
        <p:nvPicPr>
          <p:cNvPr id="1026" name="Picture 2" descr="Gerelateerde afbee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3474" y="1854110"/>
            <a:ext cx="28575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fbeeldingsresultaat voor samenwerking zor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3473" y="4297680"/>
            <a:ext cx="2857501" cy="2173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8952258"/>
      </p:ext>
    </p:extLst>
  </p:cSld>
  <p:clrMapOvr>
    <a:masterClrMapping/>
  </p:clrMapOvr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Integraal">
  <a:themeElements>
    <a:clrScheme name="Integra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4825F1AF-8DBC-4E3D-9F3D-688338DA83FC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DBDCA0094EFEE44890597EF9C6E901F" ma:contentTypeVersion="4" ma:contentTypeDescription="Een nieuw document maken." ma:contentTypeScope="" ma:versionID="2f828a7e0862fb2b3662b1231f11725c">
  <xsd:schema xmlns:xsd="http://www.w3.org/2001/XMLSchema" xmlns:xs="http://www.w3.org/2001/XMLSchema" xmlns:p="http://schemas.microsoft.com/office/2006/metadata/properties" xmlns:ns2="79a2e1cc-ec7e-405d-a3de-15ed1a260e1e" targetNamespace="http://schemas.microsoft.com/office/2006/metadata/properties" ma:root="true" ma:fieldsID="7711905977e5bbd41cb7785a8c6a870b" ns2:_="">
    <xsd:import namespace="79a2e1cc-ec7e-405d-a3de-15ed1a260e1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a2e1cc-ec7e-405d-a3de-15ed1a260e1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CC51CB1-82B4-43B5-B38A-9C7C852D23D6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79a2e1cc-ec7e-405d-a3de-15ed1a260e1e"/>
    <ds:schemaRef ds:uri="http://purl.org/dc/terms/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D112723-919C-4EEA-B6CA-71A51120CA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9a2e1cc-ec7e-405d-a3de-15ed1a260e1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F4DE680-AF9E-43B2-B541-22D3F145163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TM02900722[[fn=Ion-directiekamer]]</Template>
  <TotalTime>24794</TotalTime>
  <Words>380</Words>
  <Application>Microsoft Office PowerPoint</Application>
  <PresentationFormat>Breedbeeld</PresentationFormat>
  <Paragraphs>78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8</vt:i4>
      </vt:variant>
      <vt:variant>
        <vt:lpstr>Thema</vt:lpstr>
      </vt:variant>
      <vt:variant>
        <vt:i4>3</vt:i4>
      </vt:variant>
      <vt:variant>
        <vt:lpstr>Diatitels</vt:lpstr>
      </vt:variant>
      <vt:variant>
        <vt:i4>13</vt:i4>
      </vt:variant>
    </vt:vector>
  </HeadingPairs>
  <TitlesOfParts>
    <vt:vector size="24" baseType="lpstr">
      <vt:lpstr>Arial</vt:lpstr>
      <vt:lpstr>Calibri</vt:lpstr>
      <vt:lpstr>Calibri Light</vt:lpstr>
      <vt:lpstr>Tw Cen MT</vt:lpstr>
      <vt:lpstr>Tw Cen MT Condensed</vt:lpstr>
      <vt:lpstr>Wingdings</vt:lpstr>
      <vt:lpstr>Wingdings 2</vt:lpstr>
      <vt:lpstr>Wingdings 3</vt:lpstr>
      <vt:lpstr>HDOfficeLightV0</vt:lpstr>
      <vt:lpstr>1_HDOfficeLightV0</vt:lpstr>
      <vt:lpstr>Integraal</vt:lpstr>
      <vt:lpstr>Thema 17: Cliënt &amp; Veiligheid</vt:lpstr>
      <vt:lpstr>Wat heb je Nodig</vt:lpstr>
      <vt:lpstr>Les 1:  17.1: Patiëntveiligheid &amp; 17.2: Patiëntveiligheidscultuur</vt:lpstr>
      <vt:lpstr>17.1 Patiëntveiligheid </vt:lpstr>
      <vt:lpstr>Belangrijke thema’s</vt:lpstr>
      <vt:lpstr>Aandacht voor Patiëntveiligheid </vt:lpstr>
      <vt:lpstr>Patiëntveiligheidscultuur</vt:lpstr>
      <vt:lpstr>Cultuurladder</vt:lpstr>
      <vt:lpstr>17.3: Factoren die patiëntveiligheidscultuur beïnvloedlen</vt:lpstr>
      <vt:lpstr>17.3: Factoren die patiëntveiligheidscultuur beïnvloedlen</vt:lpstr>
      <vt:lpstr>17.3: Factoren die patiëntveiligheidscultuur beïnvloedlen</vt:lpstr>
      <vt:lpstr>Patiëntveilig Communiceren</vt:lpstr>
      <vt:lpstr>Opdracht vandaag: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Mentale training</dc:title>
  <dc:creator>L Reehuis</dc:creator>
  <cp:lastModifiedBy>Rudy Mensink</cp:lastModifiedBy>
  <cp:revision>65</cp:revision>
  <dcterms:created xsi:type="dcterms:W3CDTF">2017-12-14T18:39:31Z</dcterms:created>
  <dcterms:modified xsi:type="dcterms:W3CDTF">2019-05-16T09:05:14Z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0x010100DDBDCA0094EFEE44890597EF9C6E901F</vt:lpwstr>
  </property>
  <property fmtid="{D5CDD505-2E9C-101B-9397-08002B2CF9AE}" pid="3" name="AuthorIds_UIVersion_512">
    <vt:lpwstr>18</vt:lpwstr>
  </property>
</Properties>
</file>