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 id="260" r:id="rId4"/>
    <p:sldId id="261"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8"/>
    <p:restoredTop sz="93692"/>
  </p:normalViewPr>
  <p:slideViewPr>
    <p:cSldViewPr snapToGrid="0" snapToObjects="1">
      <p:cViewPr varScale="1">
        <p:scale>
          <a:sx n="71" d="100"/>
          <a:sy n="71" d="100"/>
        </p:scale>
        <p:origin x="151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Titelstijl van model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B17A1F1-D799-6F43-B07A-32E87AB93D92}" type="datetimeFigureOut">
              <a:rPr lang="nl-NL" smtClean="0"/>
              <a:t>20-06-19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57171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B17A1F1-D799-6F43-B07A-32E87AB93D92}" type="datetimeFigureOut">
              <a:rPr lang="nl-NL" smtClean="0"/>
              <a:t>20-06-19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205719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B17A1F1-D799-6F43-B07A-32E87AB93D92}" type="datetimeFigureOut">
              <a:rPr lang="nl-NL" smtClean="0"/>
              <a:t>20-06-19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841632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B17A1F1-D799-6F43-B07A-32E87AB93D92}" type="datetimeFigureOut">
              <a:rPr lang="nl-NL" smtClean="0"/>
              <a:t>20-06-19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83489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Titelstijl van model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1B17A1F1-D799-6F43-B07A-32E87AB93D92}" type="datetimeFigureOut">
              <a:rPr lang="nl-NL" smtClean="0"/>
              <a:t>20-06-19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23106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B17A1F1-D799-6F43-B07A-32E87AB93D92}" type="datetimeFigureOut">
              <a:rPr lang="nl-NL" smtClean="0"/>
              <a:t>20-06-19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017016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Titelstijl van model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B17A1F1-D799-6F43-B07A-32E87AB93D92}" type="datetimeFigureOut">
              <a:rPr lang="nl-NL" smtClean="0"/>
              <a:t>20-06-19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179851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1B17A1F1-D799-6F43-B07A-32E87AB93D92}" type="datetimeFigureOut">
              <a:rPr lang="nl-NL" smtClean="0"/>
              <a:t>20-06-19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2047261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B17A1F1-D799-6F43-B07A-32E87AB93D92}" type="datetimeFigureOut">
              <a:rPr lang="nl-NL" smtClean="0"/>
              <a:t>20-06-19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335794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1B17A1F1-D799-6F43-B07A-32E87AB93D92}" type="datetimeFigureOut">
              <a:rPr lang="nl-NL" smtClean="0"/>
              <a:t>20-06-19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903813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1B17A1F1-D799-6F43-B07A-32E87AB93D92}" type="datetimeFigureOut">
              <a:rPr lang="nl-NL" smtClean="0"/>
              <a:t>20-06-19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C2E2418-89DC-ED48-A25D-D15A4BF22487}" type="slidenum">
              <a:rPr lang="nl-NL" smtClean="0"/>
              <a:t>‹nr.›</a:t>
            </a:fld>
            <a:endParaRPr lang="nl-NL"/>
          </a:p>
        </p:txBody>
      </p:sp>
    </p:spTree>
    <p:extLst>
      <p:ext uri="{BB962C8B-B14F-4D97-AF65-F5344CB8AC3E}">
        <p14:creationId xmlns:p14="http://schemas.microsoft.com/office/powerpoint/2010/main" val="12372222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17A1F1-D799-6F43-B07A-32E87AB93D92}" type="datetimeFigureOut">
              <a:rPr lang="nl-NL" smtClean="0"/>
              <a:t>20-06-19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2E2418-89DC-ED48-A25D-D15A4BF22487}" type="slidenum">
              <a:rPr lang="nl-NL" smtClean="0"/>
              <a:t>‹nr.›</a:t>
            </a:fld>
            <a:endParaRPr lang="nl-NL"/>
          </a:p>
        </p:txBody>
      </p:sp>
    </p:spTree>
    <p:extLst>
      <p:ext uri="{BB962C8B-B14F-4D97-AF65-F5344CB8AC3E}">
        <p14:creationId xmlns:p14="http://schemas.microsoft.com/office/powerpoint/2010/main" val="1772989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mgn-lchr.nl/articles/10.18352/bmgn-lchr.10182/print/" TargetMode="Externa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mgn-lchr.nl/articles/10.18352/bmgn-lchr.10182/print/" TargetMode="Externa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mgn-lchr.nl/articles/10.18352/bmgn-lchr.10182/print/" TargetMode="Externa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geschiedenislessen.wordpress.com/belgie/de-opstand-tegen-spanje-1568-1648/" TargetMode="Externa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050" name="Picture 2" descr="fbeeldingsresultaat voor frans hogenberg antwerpe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9269506" y="233082"/>
            <a:ext cx="2671482" cy="3970318"/>
          </a:xfrm>
          <a:prstGeom prst="rect">
            <a:avLst/>
          </a:prstGeom>
          <a:noFill/>
        </p:spPr>
        <p:txBody>
          <a:bodyPr wrap="square" rtlCol="0">
            <a:spAutoFit/>
          </a:bodyPr>
          <a:lstStyle/>
          <a:p>
            <a:r>
              <a:rPr lang="nl-NL" dirty="0" smtClean="0"/>
              <a:t>Na een paar preken in de calvinistische religie</a:t>
            </a:r>
          </a:p>
          <a:p>
            <a:endParaRPr lang="nl-NL" dirty="0"/>
          </a:p>
          <a:p>
            <a:r>
              <a:rPr lang="nl-NL" dirty="0" smtClean="0"/>
              <a:t>Begon de beeldenstorm. Geen beeld bleef staan</a:t>
            </a:r>
          </a:p>
          <a:p>
            <a:endParaRPr lang="nl-NL" dirty="0"/>
          </a:p>
          <a:p>
            <a:r>
              <a:rPr lang="nl-NL" dirty="0" smtClean="0"/>
              <a:t>De kap, monstrans, kelk, altaar. Alles wat ze konden vinden</a:t>
            </a:r>
          </a:p>
          <a:p>
            <a:endParaRPr lang="nl-NL" dirty="0"/>
          </a:p>
          <a:p>
            <a:r>
              <a:rPr lang="nl-NL" dirty="0" smtClean="0"/>
              <a:t>Kapotgeslagen in korte tijd, door heel veel volk</a:t>
            </a:r>
          </a:p>
          <a:p>
            <a:endParaRPr lang="nl-NL" dirty="0"/>
          </a:p>
          <a:p>
            <a:r>
              <a:rPr lang="nl-NL" dirty="0" smtClean="0"/>
              <a:t>20 augustus 1566</a:t>
            </a:r>
            <a:endParaRPr lang="nl-NL" dirty="0"/>
          </a:p>
        </p:txBody>
      </p:sp>
    </p:spTree>
    <p:extLst>
      <p:ext uri="{BB962C8B-B14F-4D97-AF65-F5344CB8AC3E}">
        <p14:creationId xmlns:p14="http://schemas.microsoft.com/office/powerpoint/2010/main" val="1218855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bmgn-lchr.nl/articles/10.18352/bmgn-lchr.10182/print/figures/bmgn-lchr.10182_fig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215718" cy="6880228"/>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9215718" y="376518"/>
            <a:ext cx="2976282" cy="3970318"/>
          </a:xfrm>
          <a:prstGeom prst="rect">
            <a:avLst/>
          </a:prstGeom>
          <a:noFill/>
        </p:spPr>
        <p:txBody>
          <a:bodyPr wrap="square" rtlCol="0">
            <a:spAutoFit/>
          </a:bodyPr>
          <a:lstStyle/>
          <a:p>
            <a:r>
              <a:rPr lang="nl-NL" dirty="0" smtClean="0"/>
              <a:t>Zo veel adel uit </a:t>
            </a:r>
            <a:r>
              <a:rPr lang="nl-NL" dirty="0" err="1" smtClean="0"/>
              <a:t>brabant</a:t>
            </a:r>
            <a:r>
              <a:rPr lang="nl-NL" dirty="0" smtClean="0"/>
              <a:t>,</a:t>
            </a:r>
          </a:p>
          <a:p>
            <a:r>
              <a:rPr lang="nl-NL" dirty="0" smtClean="0"/>
              <a:t>Geven Parma in haar hand</a:t>
            </a:r>
          </a:p>
          <a:p>
            <a:endParaRPr lang="nl-NL" dirty="0"/>
          </a:p>
          <a:p>
            <a:r>
              <a:rPr lang="nl-NL" dirty="0" smtClean="0"/>
              <a:t>Een supplicatie (smeekbede) over religie</a:t>
            </a:r>
          </a:p>
          <a:p>
            <a:endParaRPr lang="nl-NL" dirty="0"/>
          </a:p>
          <a:p>
            <a:r>
              <a:rPr lang="nl-NL" dirty="0" smtClean="0"/>
              <a:t>Allen tezamen</a:t>
            </a:r>
          </a:p>
          <a:p>
            <a:r>
              <a:rPr lang="nl-NL" dirty="0" smtClean="0"/>
              <a:t>Als onderdanen</a:t>
            </a:r>
          </a:p>
          <a:p>
            <a:endParaRPr lang="nl-NL" dirty="0"/>
          </a:p>
          <a:p>
            <a:r>
              <a:rPr lang="nl-NL" dirty="0" smtClean="0"/>
              <a:t>Laat vrij de religie,</a:t>
            </a:r>
          </a:p>
          <a:p>
            <a:r>
              <a:rPr lang="nl-NL" dirty="0" smtClean="0"/>
              <a:t>Van vuur, strop, zwaard en </a:t>
            </a:r>
            <a:r>
              <a:rPr lang="nl-NL" dirty="0" err="1" smtClean="0"/>
              <a:t>tyrannie</a:t>
            </a:r>
            <a:endParaRPr lang="nl-NL" dirty="0" smtClean="0"/>
          </a:p>
          <a:p>
            <a:endParaRPr lang="nl-NL" dirty="0"/>
          </a:p>
          <a:p>
            <a:r>
              <a:rPr lang="nl-NL" dirty="0" smtClean="0"/>
              <a:t>6 april 1567</a:t>
            </a:r>
            <a:endParaRPr lang="nl-NL" dirty="0"/>
          </a:p>
        </p:txBody>
      </p:sp>
    </p:spTree>
    <p:extLst>
      <p:ext uri="{BB962C8B-B14F-4D97-AF65-F5344CB8AC3E}">
        <p14:creationId xmlns:p14="http://schemas.microsoft.com/office/powerpoint/2010/main" val="1288786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bmgn-lchr.nl/articles/10.18352/bmgn-lchr.10182/print/figures/bmgn-lchr.10182_fig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33647" cy="6884578"/>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9108141" y="179294"/>
            <a:ext cx="3083859" cy="3970318"/>
          </a:xfrm>
          <a:prstGeom prst="rect">
            <a:avLst/>
          </a:prstGeom>
          <a:noFill/>
        </p:spPr>
        <p:txBody>
          <a:bodyPr wrap="square" rtlCol="0">
            <a:spAutoFit/>
          </a:bodyPr>
          <a:lstStyle/>
          <a:p>
            <a:r>
              <a:rPr lang="nl-NL" dirty="0" smtClean="0"/>
              <a:t>In de oude kerk was het misbruik groot, </a:t>
            </a:r>
          </a:p>
          <a:p>
            <a:r>
              <a:rPr lang="nl-NL" dirty="0" smtClean="0"/>
              <a:t>Van ware leer en </a:t>
            </a:r>
            <a:r>
              <a:rPr lang="nl-NL" dirty="0" err="1" smtClean="0"/>
              <a:t>gods</a:t>
            </a:r>
            <a:r>
              <a:rPr lang="nl-NL" dirty="0"/>
              <a:t> </a:t>
            </a:r>
            <a:r>
              <a:rPr lang="nl-NL" dirty="0" smtClean="0"/>
              <a:t>woord ontbloot</a:t>
            </a:r>
          </a:p>
          <a:p>
            <a:endParaRPr lang="nl-NL" dirty="0"/>
          </a:p>
          <a:p>
            <a:r>
              <a:rPr lang="nl-NL" dirty="0" smtClean="0"/>
              <a:t>Daarom ging toen iedereen</a:t>
            </a:r>
          </a:p>
          <a:p>
            <a:r>
              <a:rPr lang="nl-NL" dirty="0" smtClean="0"/>
              <a:t>Lopend naar die plekken heen,</a:t>
            </a:r>
          </a:p>
          <a:p>
            <a:r>
              <a:rPr lang="nl-NL" dirty="0" smtClean="0"/>
              <a:t>Waar </a:t>
            </a:r>
            <a:r>
              <a:rPr lang="nl-NL" dirty="0" err="1" smtClean="0"/>
              <a:t>gods</a:t>
            </a:r>
            <a:r>
              <a:rPr lang="nl-NL" dirty="0" smtClean="0"/>
              <a:t> woord</a:t>
            </a:r>
          </a:p>
          <a:p>
            <a:r>
              <a:rPr lang="nl-NL" dirty="0" smtClean="0"/>
              <a:t>Buiten werd gehoord</a:t>
            </a:r>
          </a:p>
          <a:p>
            <a:endParaRPr lang="nl-NL" dirty="0"/>
          </a:p>
          <a:p>
            <a:r>
              <a:rPr lang="nl-NL" dirty="0" smtClean="0"/>
              <a:t>Zoals Luther heeft geleerd</a:t>
            </a:r>
          </a:p>
          <a:p>
            <a:r>
              <a:rPr lang="nl-NL" dirty="0" smtClean="0"/>
              <a:t>En ook Calvijn gedemonstreerd</a:t>
            </a:r>
          </a:p>
          <a:p>
            <a:endParaRPr lang="nl-NL" dirty="0"/>
          </a:p>
          <a:p>
            <a:r>
              <a:rPr lang="nl-NL" smtClean="0"/>
              <a:t>Juni 1566</a:t>
            </a:r>
            <a:endParaRPr lang="nl-NL" dirty="0"/>
          </a:p>
        </p:txBody>
      </p:sp>
    </p:spTree>
    <p:extLst>
      <p:ext uri="{BB962C8B-B14F-4D97-AF65-F5344CB8AC3E}">
        <p14:creationId xmlns:p14="http://schemas.microsoft.com/office/powerpoint/2010/main" val="2078623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beeldingsresultaat voor alva spotpren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606118" cy="6827813"/>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8606118" y="197224"/>
            <a:ext cx="3585882" cy="3693319"/>
          </a:xfrm>
          <a:prstGeom prst="rect">
            <a:avLst/>
          </a:prstGeom>
          <a:noFill/>
        </p:spPr>
        <p:txBody>
          <a:bodyPr wrap="square" rtlCol="0">
            <a:spAutoFit/>
          </a:bodyPr>
          <a:lstStyle/>
          <a:p>
            <a:r>
              <a:rPr lang="nl-NL" dirty="0"/>
              <a:t>Politieke spotprent uit 1569 Deze politieke spotprent stelt links de hertog van Alva voor. Achter hem staat kardinaal Granvelle en een duivel die hem twee kronen aanbiedt (symbolen van de wereldlijke en geestelijke macht). Aan de voeten van Alva knielen 17 vrouwen die de XVII Provinciën symboliseren. Op de achtergrond treft men verwijzingen naar het repressieve optreden van de hertog in de Nederlanden aan</a:t>
            </a:r>
          </a:p>
        </p:txBody>
      </p:sp>
    </p:spTree>
    <p:extLst>
      <p:ext uri="{BB962C8B-B14F-4D97-AF65-F5344CB8AC3E}">
        <p14:creationId xmlns:p14="http://schemas.microsoft.com/office/powerpoint/2010/main" val="1276948267"/>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371</TotalTime>
  <Words>190</Words>
  <Application>Microsoft Macintosh PowerPoint</Application>
  <PresentationFormat>Breedbeeld</PresentationFormat>
  <Paragraphs>34</Paragraphs>
  <Slides>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vt:i4>
      </vt:variant>
    </vt:vector>
  </HeadingPairs>
  <TitlesOfParts>
    <vt:vector size="8" baseType="lpstr">
      <vt:lpstr>Calibri</vt:lpstr>
      <vt:lpstr>Calibri Light</vt:lpstr>
      <vt:lpstr>Arial</vt:lpstr>
      <vt:lpstr>Office-thema</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Daan van Mourik</dc:creator>
  <cp:lastModifiedBy>Daan van Mourik</cp:lastModifiedBy>
  <cp:revision>7</cp:revision>
  <cp:lastPrinted>2019-01-25T08:31:37Z</cp:lastPrinted>
  <dcterms:created xsi:type="dcterms:W3CDTF">2018-11-29T11:15:57Z</dcterms:created>
  <dcterms:modified xsi:type="dcterms:W3CDTF">2019-06-20T11:18:46Z</dcterms:modified>
</cp:coreProperties>
</file>