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1"/>
  </p:notesMasterIdLst>
  <p:sldIdLst>
    <p:sldId id="256" r:id="rId2"/>
    <p:sldId id="273" r:id="rId3"/>
    <p:sldId id="257" r:id="rId4"/>
    <p:sldId id="258" r:id="rId5"/>
    <p:sldId id="259" r:id="rId6"/>
    <p:sldId id="276" r:id="rId7"/>
    <p:sldId id="260" r:id="rId8"/>
    <p:sldId id="261" r:id="rId9"/>
    <p:sldId id="263" r:id="rId10"/>
    <p:sldId id="264" r:id="rId11"/>
    <p:sldId id="265" r:id="rId12"/>
    <p:sldId id="266" r:id="rId13"/>
    <p:sldId id="267" r:id="rId14"/>
    <p:sldId id="268" r:id="rId15"/>
    <p:sldId id="269" r:id="rId16"/>
    <p:sldId id="270" r:id="rId17"/>
    <p:sldId id="271" r:id="rId18"/>
    <p:sldId id="272" r:id="rId19"/>
    <p:sldId id="275" r:id="rId2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0386C88-D16D-89CB-A04B-ADB747AECD98}" v="15" dt="2019-03-28T17:07:08.44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6/11/relationships/changesInfo" Target="changesInfos/changesInfo1.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Ilse Mellema - Peper" userId="S::wbk.peper@noorderpoort.nl::57caa5ec-9410-4f29-bb21-c8ada9dc1e25" providerId="AD" clId="Web-{94BA88ED-86C8-4C33-BBF1-FAB56998825D}"/>
    <pc:docChg chg="addSld delSld modSld">
      <pc:chgData name="Ilse Mellema - Peper" userId="S::wbk.peper@noorderpoort.nl::57caa5ec-9410-4f29-bb21-c8ada9dc1e25" providerId="AD" clId="Web-{94BA88ED-86C8-4C33-BBF1-FAB56998825D}" dt="2019-03-28T17:03:10.104" v="1998"/>
      <pc:docMkLst>
        <pc:docMk/>
      </pc:docMkLst>
      <pc:sldChg chg="modSp modNotes">
        <pc:chgData name="Ilse Mellema - Peper" userId="S::wbk.peper@noorderpoort.nl::57caa5ec-9410-4f29-bb21-c8ada9dc1e25" providerId="AD" clId="Web-{94BA88ED-86C8-4C33-BBF1-FAB56998825D}" dt="2019-03-28T14:49:00.918" v="306"/>
        <pc:sldMkLst>
          <pc:docMk/>
          <pc:sldMk cId="1029106344" sldId="257"/>
        </pc:sldMkLst>
        <pc:spChg chg="mod">
          <ac:chgData name="Ilse Mellema - Peper" userId="S::wbk.peper@noorderpoort.nl::57caa5ec-9410-4f29-bb21-c8ada9dc1e25" providerId="AD" clId="Web-{94BA88ED-86C8-4C33-BBF1-FAB56998825D}" dt="2019-03-28T14:40:05.659" v="101" actId="20577"/>
          <ac:spMkLst>
            <pc:docMk/>
            <pc:sldMk cId="1029106344" sldId="257"/>
            <ac:spMk id="3" creationId="{6BB46E02-A3FA-469A-AF50-01E2B56F72EA}"/>
          </ac:spMkLst>
        </pc:spChg>
      </pc:sldChg>
      <pc:sldChg chg="modNotes">
        <pc:chgData name="Ilse Mellema - Peper" userId="S::wbk.peper@noorderpoort.nl::57caa5ec-9410-4f29-bb21-c8ada9dc1e25" providerId="AD" clId="Web-{94BA88ED-86C8-4C33-BBF1-FAB56998825D}" dt="2019-03-28T14:49:27.761" v="312"/>
        <pc:sldMkLst>
          <pc:docMk/>
          <pc:sldMk cId="3797654035" sldId="258"/>
        </pc:sldMkLst>
      </pc:sldChg>
      <pc:sldChg chg="modNotes">
        <pc:chgData name="Ilse Mellema - Peper" userId="S::wbk.peper@noorderpoort.nl::57caa5ec-9410-4f29-bb21-c8ada9dc1e25" providerId="AD" clId="Web-{94BA88ED-86C8-4C33-BBF1-FAB56998825D}" dt="2019-03-28T16:06:17.076" v="890"/>
        <pc:sldMkLst>
          <pc:docMk/>
          <pc:sldMk cId="723054520" sldId="259"/>
        </pc:sldMkLst>
      </pc:sldChg>
      <pc:sldChg chg="modNotes">
        <pc:chgData name="Ilse Mellema - Peper" userId="S::wbk.peper@noorderpoort.nl::57caa5ec-9410-4f29-bb21-c8ada9dc1e25" providerId="AD" clId="Web-{94BA88ED-86C8-4C33-BBF1-FAB56998825D}" dt="2019-03-28T16:00:43.094" v="770"/>
        <pc:sldMkLst>
          <pc:docMk/>
          <pc:sldMk cId="155974857" sldId="260"/>
        </pc:sldMkLst>
      </pc:sldChg>
      <pc:sldChg chg="modSp modNotes">
        <pc:chgData name="Ilse Mellema - Peper" userId="S::wbk.peper@noorderpoort.nl::57caa5ec-9410-4f29-bb21-c8ada9dc1e25" providerId="AD" clId="Web-{94BA88ED-86C8-4C33-BBF1-FAB56998825D}" dt="2019-03-28T15:52:31.779" v="612" actId="20577"/>
        <pc:sldMkLst>
          <pc:docMk/>
          <pc:sldMk cId="3682863201" sldId="261"/>
        </pc:sldMkLst>
        <pc:spChg chg="mod">
          <ac:chgData name="Ilse Mellema - Peper" userId="S::wbk.peper@noorderpoort.nl::57caa5ec-9410-4f29-bb21-c8ada9dc1e25" providerId="AD" clId="Web-{94BA88ED-86C8-4C33-BBF1-FAB56998825D}" dt="2019-03-28T15:52:31.779" v="612" actId="20577"/>
          <ac:spMkLst>
            <pc:docMk/>
            <pc:sldMk cId="3682863201" sldId="261"/>
            <ac:spMk id="3" creationId="{06C01279-2D2F-41A5-9CD9-D920CD2505D1}"/>
          </ac:spMkLst>
        </pc:spChg>
      </pc:sldChg>
      <pc:sldChg chg="modSp modNotes">
        <pc:chgData name="Ilse Mellema - Peper" userId="S::wbk.peper@noorderpoort.nl::57caa5ec-9410-4f29-bb21-c8ada9dc1e25" providerId="AD" clId="Web-{94BA88ED-86C8-4C33-BBF1-FAB56998825D}" dt="2019-03-28T15:54:09.248" v="683" actId="20577"/>
        <pc:sldMkLst>
          <pc:docMk/>
          <pc:sldMk cId="362641929" sldId="263"/>
        </pc:sldMkLst>
        <pc:spChg chg="mod">
          <ac:chgData name="Ilse Mellema - Peper" userId="S::wbk.peper@noorderpoort.nl::57caa5ec-9410-4f29-bb21-c8ada9dc1e25" providerId="AD" clId="Web-{94BA88ED-86C8-4C33-BBF1-FAB56998825D}" dt="2019-03-28T15:54:09.248" v="683" actId="20577"/>
          <ac:spMkLst>
            <pc:docMk/>
            <pc:sldMk cId="362641929" sldId="263"/>
            <ac:spMk id="2" creationId="{00000000-0000-0000-0000-000000000000}"/>
          </ac:spMkLst>
        </pc:spChg>
        <pc:spChg chg="mod">
          <ac:chgData name="Ilse Mellema - Peper" userId="S::wbk.peper@noorderpoort.nl::57caa5ec-9410-4f29-bb21-c8ada9dc1e25" providerId="AD" clId="Web-{94BA88ED-86C8-4C33-BBF1-FAB56998825D}" dt="2019-03-28T15:38:06.827" v="496" actId="20577"/>
          <ac:spMkLst>
            <pc:docMk/>
            <pc:sldMk cId="362641929" sldId="263"/>
            <ac:spMk id="3" creationId="{00000000-0000-0000-0000-000000000000}"/>
          </ac:spMkLst>
        </pc:spChg>
      </pc:sldChg>
      <pc:sldChg chg="modSp modNotes">
        <pc:chgData name="Ilse Mellema - Peper" userId="S::wbk.peper@noorderpoort.nl::57caa5ec-9410-4f29-bb21-c8ada9dc1e25" providerId="AD" clId="Web-{94BA88ED-86C8-4C33-BBF1-FAB56998825D}" dt="2019-03-28T16:17:28.888" v="1244" actId="20577"/>
        <pc:sldMkLst>
          <pc:docMk/>
          <pc:sldMk cId="3440339378" sldId="264"/>
        </pc:sldMkLst>
        <pc:spChg chg="mod">
          <ac:chgData name="Ilse Mellema - Peper" userId="S::wbk.peper@noorderpoort.nl::57caa5ec-9410-4f29-bb21-c8ada9dc1e25" providerId="AD" clId="Web-{94BA88ED-86C8-4C33-BBF1-FAB56998825D}" dt="2019-03-28T16:17:28.888" v="1244" actId="20577"/>
          <ac:spMkLst>
            <pc:docMk/>
            <pc:sldMk cId="3440339378" sldId="264"/>
            <ac:spMk id="2" creationId="{00000000-0000-0000-0000-000000000000}"/>
          </ac:spMkLst>
        </pc:spChg>
        <pc:spChg chg="mod">
          <ac:chgData name="Ilse Mellema - Peper" userId="S::wbk.peper@noorderpoort.nl::57caa5ec-9410-4f29-bb21-c8ada9dc1e25" providerId="AD" clId="Web-{94BA88ED-86C8-4C33-BBF1-FAB56998825D}" dt="2019-03-28T16:16:39.325" v="1219" actId="20577"/>
          <ac:spMkLst>
            <pc:docMk/>
            <pc:sldMk cId="3440339378" sldId="264"/>
            <ac:spMk id="3" creationId="{00000000-0000-0000-0000-000000000000}"/>
          </ac:spMkLst>
        </pc:spChg>
      </pc:sldChg>
      <pc:sldChg chg="addSp modSp modNotes">
        <pc:chgData name="Ilse Mellema - Peper" userId="S::wbk.peper@noorderpoort.nl::57caa5ec-9410-4f29-bb21-c8ada9dc1e25" providerId="AD" clId="Web-{94BA88ED-86C8-4C33-BBF1-FAB56998825D}" dt="2019-03-28T16:59:17.136" v="1980" actId="20577"/>
        <pc:sldMkLst>
          <pc:docMk/>
          <pc:sldMk cId="4092982866" sldId="265"/>
        </pc:sldMkLst>
        <pc:spChg chg="mod">
          <ac:chgData name="Ilse Mellema - Peper" userId="S::wbk.peper@noorderpoort.nl::57caa5ec-9410-4f29-bb21-c8ada9dc1e25" providerId="AD" clId="Web-{94BA88ED-86C8-4C33-BBF1-FAB56998825D}" dt="2019-03-28T16:59:17.136" v="1980" actId="20577"/>
          <ac:spMkLst>
            <pc:docMk/>
            <pc:sldMk cId="4092982866" sldId="265"/>
            <ac:spMk id="2" creationId="{00000000-0000-0000-0000-000000000000}"/>
          </ac:spMkLst>
        </pc:spChg>
        <pc:spChg chg="mod">
          <ac:chgData name="Ilse Mellema - Peper" userId="S::wbk.peper@noorderpoort.nl::57caa5ec-9410-4f29-bb21-c8ada9dc1e25" providerId="AD" clId="Web-{94BA88ED-86C8-4C33-BBF1-FAB56998825D}" dt="2019-03-28T16:21:30.169" v="1276" actId="20577"/>
          <ac:spMkLst>
            <pc:docMk/>
            <pc:sldMk cId="4092982866" sldId="265"/>
            <ac:spMk id="3" creationId="{00000000-0000-0000-0000-000000000000}"/>
          </ac:spMkLst>
        </pc:spChg>
        <pc:picChg chg="add mod">
          <ac:chgData name="Ilse Mellema - Peper" userId="S::wbk.peper@noorderpoort.nl::57caa5ec-9410-4f29-bb21-c8ada9dc1e25" providerId="AD" clId="Web-{94BA88ED-86C8-4C33-BBF1-FAB56998825D}" dt="2019-03-28T16:52:54.417" v="1889" actId="1076"/>
          <ac:picMkLst>
            <pc:docMk/>
            <pc:sldMk cId="4092982866" sldId="265"/>
            <ac:picMk id="4" creationId="{F706DB3C-7DEE-4595-B3C5-1615B731D7C8}"/>
          </ac:picMkLst>
        </pc:picChg>
      </pc:sldChg>
      <pc:sldChg chg="modSp">
        <pc:chgData name="Ilse Mellema - Peper" userId="S::wbk.peper@noorderpoort.nl::57caa5ec-9410-4f29-bb21-c8ada9dc1e25" providerId="AD" clId="Web-{94BA88ED-86C8-4C33-BBF1-FAB56998825D}" dt="2019-03-28T16:22:58.341" v="1309" actId="20577"/>
        <pc:sldMkLst>
          <pc:docMk/>
          <pc:sldMk cId="672905925" sldId="266"/>
        </pc:sldMkLst>
        <pc:spChg chg="mod">
          <ac:chgData name="Ilse Mellema - Peper" userId="S::wbk.peper@noorderpoort.nl::57caa5ec-9410-4f29-bb21-c8ada9dc1e25" providerId="AD" clId="Web-{94BA88ED-86C8-4C33-BBF1-FAB56998825D}" dt="2019-03-28T16:22:58.341" v="1309" actId="20577"/>
          <ac:spMkLst>
            <pc:docMk/>
            <pc:sldMk cId="672905925" sldId="266"/>
            <ac:spMk id="2" creationId="{00000000-0000-0000-0000-000000000000}"/>
          </ac:spMkLst>
        </pc:spChg>
      </pc:sldChg>
      <pc:sldChg chg="modNotes">
        <pc:chgData name="Ilse Mellema - Peper" userId="S::wbk.peper@noorderpoort.nl::57caa5ec-9410-4f29-bb21-c8ada9dc1e25" providerId="AD" clId="Web-{94BA88ED-86C8-4C33-BBF1-FAB56998825D}" dt="2019-03-28T17:03:10.104" v="1998"/>
        <pc:sldMkLst>
          <pc:docMk/>
          <pc:sldMk cId="1381900342" sldId="267"/>
        </pc:sldMkLst>
      </pc:sldChg>
      <pc:sldChg chg="del">
        <pc:chgData name="Ilse Mellema - Peper" userId="S::wbk.peper@noorderpoort.nl::57caa5ec-9410-4f29-bb21-c8ada9dc1e25" providerId="AD" clId="Web-{94BA88ED-86C8-4C33-BBF1-FAB56998825D}" dt="2019-03-28T16:22:09.153" v="1286"/>
        <pc:sldMkLst>
          <pc:docMk/>
          <pc:sldMk cId="3783587481" sldId="274"/>
        </pc:sldMkLst>
      </pc:sldChg>
      <pc:sldChg chg="modSp new modNotes">
        <pc:chgData name="Ilse Mellema - Peper" userId="S::wbk.peper@noorderpoort.nl::57caa5ec-9410-4f29-bb21-c8ada9dc1e25" providerId="AD" clId="Web-{94BA88ED-86C8-4C33-BBF1-FAB56998825D}" dt="2019-03-28T16:15:42.607" v="1216"/>
        <pc:sldMkLst>
          <pc:docMk/>
          <pc:sldMk cId="2469527722" sldId="276"/>
        </pc:sldMkLst>
        <pc:spChg chg="mod">
          <ac:chgData name="Ilse Mellema - Peper" userId="S::wbk.peper@noorderpoort.nl::57caa5ec-9410-4f29-bb21-c8ada9dc1e25" providerId="AD" clId="Web-{94BA88ED-86C8-4C33-BBF1-FAB56998825D}" dt="2019-03-28T16:07:41.669" v="914" actId="20577"/>
          <ac:spMkLst>
            <pc:docMk/>
            <pc:sldMk cId="2469527722" sldId="276"/>
            <ac:spMk id="2" creationId="{14CB1DB8-1C27-4F54-B94D-42B115BF40E0}"/>
          </ac:spMkLst>
        </pc:spChg>
      </pc:sldChg>
    </pc:docChg>
  </pc:docChgLst>
  <pc:docChgLst>
    <pc:chgData name="Ilse Mellema - Peper" userId="S::wbk.peper@noorderpoort.nl::57caa5ec-9410-4f29-bb21-c8ada9dc1e25" providerId="AD" clId="Web-{60386C88-D16D-89CB-A04B-ADB747AECD98}"/>
    <pc:docChg chg="modSld">
      <pc:chgData name="Ilse Mellema - Peper" userId="S::wbk.peper@noorderpoort.nl::57caa5ec-9410-4f29-bb21-c8ada9dc1e25" providerId="AD" clId="Web-{60386C88-D16D-89CB-A04B-ADB747AECD98}" dt="2019-03-28T17:07:11.960" v="30" actId="20577"/>
      <pc:docMkLst>
        <pc:docMk/>
      </pc:docMkLst>
      <pc:sldChg chg="modSp">
        <pc:chgData name="Ilse Mellema - Peper" userId="S::wbk.peper@noorderpoort.nl::57caa5ec-9410-4f29-bb21-c8ada9dc1e25" providerId="AD" clId="Web-{60386C88-D16D-89CB-A04B-ADB747AECD98}" dt="2019-03-28T17:07:08.445" v="28" actId="20577"/>
        <pc:sldMkLst>
          <pc:docMk/>
          <pc:sldMk cId="1029106344" sldId="257"/>
        </pc:sldMkLst>
        <pc:spChg chg="mod">
          <ac:chgData name="Ilse Mellema - Peper" userId="S::wbk.peper@noorderpoort.nl::57caa5ec-9410-4f29-bb21-c8ada9dc1e25" providerId="AD" clId="Web-{60386C88-D16D-89CB-A04B-ADB747AECD98}" dt="2019-03-28T17:07:08.445" v="28" actId="20577"/>
          <ac:spMkLst>
            <pc:docMk/>
            <pc:sldMk cId="1029106344" sldId="257"/>
            <ac:spMk id="3" creationId="{6BB46E02-A3FA-469A-AF50-01E2B56F72EA}"/>
          </ac:spMkLst>
        </pc:spChg>
      </pc:sldChg>
      <pc:sldChg chg="modSp">
        <pc:chgData name="Ilse Mellema - Peper" userId="S::wbk.peper@noorderpoort.nl::57caa5ec-9410-4f29-bb21-c8ada9dc1e25" providerId="AD" clId="Web-{60386C88-D16D-89CB-A04B-ADB747AECD98}" dt="2019-03-28T17:06:37.695" v="4" actId="20577"/>
        <pc:sldMkLst>
          <pc:docMk/>
          <pc:sldMk cId="1302450367" sldId="273"/>
        </pc:sldMkLst>
        <pc:spChg chg="mod">
          <ac:chgData name="Ilse Mellema - Peper" userId="S::wbk.peper@noorderpoort.nl::57caa5ec-9410-4f29-bb21-c8ada9dc1e25" providerId="AD" clId="Web-{60386C88-D16D-89CB-A04B-ADB747AECD98}" dt="2019-03-28T17:06:37.695" v="4" actId="20577"/>
          <ac:spMkLst>
            <pc:docMk/>
            <pc:sldMk cId="1302450367" sldId="273"/>
            <ac:spMk id="3" creationId="{CD5EA7FF-716C-4DE7-9A8C-6125ABCC1195}"/>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AC7BFBE-6771-42BA-B70C-7B5AAD796BF4}" type="datetimeFigureOut">
              <a:rPr lang="nl-NL"/>
              <a:t>28-3-2019</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ADD6DA9-9FF2-4D78-AD52-44B656ABC3B0}" type="slidenum">
              <a:rPr lang="nl-NL"/>
              <a:t>‹#›</a:t>
            </a:fld>
            <a:endParaRPr lang="nl-NL"/>
          </a:p>
        </p:txBody>
      </p:sp>
    </p:spTree>
    <p:extLst>
      <p:ext uri="{BB962C8B-B14F-4D97-AF65-F5344CB8AC3E}">
        <p14:creationId xmlns:p14="http://schemas.microsoft.com/office/powerpoint/2010/main" val="20170459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123test.nl/persoonlijkheid-wat-is-dat/"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err="1">
                <a:cs typeface="Calibri"/>
              </a:rPr>
              <a:t>Duur</a:t>
            </a:r>
            <a:r>
              <a:rPr lang="en-US">
                <a:cs typeface="Calibri"/>
              </a:rPr>
              <a:t>: 20 </a:t>
            </a:r>
            <a:r>
              <a:rPr lang="en-US" err="1">
                <a:cs typeface="Calibri"/>
              </a:rPr>
              <a:t>minuten</a:t>
            </a:r>
          </a:p>
          <a:p>
            <a:r>
              <a:rPr lang="en-US" err="1">
                <a:cs typeface="Calibri"/>
              </a:rPr>
              <a:t>Als</a:t>
            </a:r>
            <a:r>
              <a:rPr lang="en-US">
                <a:cs typeface="Calibri"/>
              </a:rPr>
              <a:t> je </a:t>
            </a:r>
            <a:r>
              <a:rPr lang="en-US" err="1">
                <a:cs typeface="Calibri"/>
              </a:rPr>
              <a:t>aan</a:t>
            </a:r>
            <a:r>
              <a:rPr lang="en-US">
                <a:cs typeface="Calibri"/>
              </a:rPr>
              <a:t> het </a:t>
            </a:r>
            <a:r>
              <a:rPr lang="en-US" err="1">
                <a:cs typeface="Calibri"/>
              </a:rPr>
              <a:t>woord</a:t>
            </a:r>
            <a:r>
              <a:rPr lang="en-US">
                <a:cs typeface="Calibri"/>
              </a:rPr>
              <a:t> </a:t>
            </a:r>
            <a:r>
              <a:rPr lang="en-US" err="1">
                <a:cs typeface="Calibri"/>
              </a:rPr>
              <a:t>agressie</a:t>
            </a:r>
            <a:r>
              <a:rPr lang="en-US">
                <a:cs typeface="Calibri"/>
              </a:rPr>
              <a:t> </a:t>
            </a:r>
            <a:r>
              <a:rPr lang="en-US" err="1">
                <a:cs typeface="Calibri"/>
              </a:rPr>
              <a:t>denkt</a:t>
            </a:r>
            <a:r>
              <a:rPr lang="en-US">
                <a:cs typeface="Calibri"/>
              </a:rPr>
              <a:t>, </a:t>
            </a:r>
            <a:r>
              <a:rPr lang="en-US" err="1">
                <a:cs typeface="Calibri"/>
              </a:rPr>
              <a:t>waar</a:t>
            </a:r>
            <a:r>
              <a:rPr lang="en-US">
                <a:cs typeface="Calibri"/>
              </a:rPr>
              <a:t> </a:t>
            </a:r>
            <a:r>
              <a:rPr lang="en-US" err="1">
                <a:cs typeface="Calibri"/>
              </a:rPr>
              <a:t>denk</a:t>
            </a:r>
            <a:r>
              <a:rPr lang="en-US">
                <a:cs typeface="Calibri"/>
              </a:rPr>
              <a:t> je dan </a:t>
            </a:r>
            <a:r>
              <a:rPr lang="en-US" err="1">
                <a:cs typeface="Calibri"/>
              </a:rPr>
              <a:t>aan</a:t>
            </a:r>
            <a:r>
              <a:rPr lang="en-US">
                <a:cs typeface="Calibri"/>
              </a:rPr>
              <a:t>? </a:t>
            </a:r>
            <a:r>
              <a:rPr lang="en-US" err="1">
                <a:cs typeface="Calibri"/>
              </a:rPr>
              <a:t>Laat</a:t>
            </a:r>
            <a:r>
              <a:rPr lang="en-US">
                <a:cs typeface="Calibri"/>
              </a:rPr>
              <a:t> de </a:t>
            </a:r>
            <a:r>
              <a:rPr lang="en-US" err="1">
                <a:cs typeface="Calibri"/>
              </a:rPr>
              <a:t>studenten</a:t>
            </a:r>
            <a:r>
              <a:rPr lang="en-US">
                <a:cs typeface="Calibri"/>
              </a:rPr>
              <a:t> in </a:t>
            </a:r>
            <a:r>
              <a:rPr lang="en-US" err="1">
                <a:cs typeface="Calibri"/>
              </a:rPr>
              <a:t>tweetallen</a:t>
            </a:r>
            <a:r>
              <a:rPr lang="en-US">
                <a:cs typeface="Calibri"/>
              </a:rPr>
              <a:t>/ </a:t>
            </a:r>
            <a:r>
              <a:rPr lang="en-US" err="1">
                <a:cs typeface="Calibri"/>
              </a:rPr>
              <a:t>groepjes</a:t>
            </a:r>
            <a:r>
              <a:rPr lang="en-US">
                <a:cs typeface="Calibri"/>
              </a:rPr>
              <a:t> </a:t>
            </a:r>
            <a:r>
              <a:rPr lang="en-US" err="1">
                <a:cs typeface="Calibri"/>
              </a:rPr>
              <a:t>deze</a:t>
            </a:r>
            <a:r>
              <a:rPr lang="en-US">
                <a:cs typeface="Calibri"/>
              </a:rPr>
              <a:t> </a:t>
            </a:r>
            <a:r>
              <a:rPr lang="en-US" err="1">
                <a:cs typeface="Calibri"/>
              </a:rPr>
              <a:t>termen</a:t>
            </a:r>
            <a:r>
              <a:rPr lang="en-US">
                <a:cs typeface="Calibri"/>
              </a:rPr>
              <a:t> op </a:t>
            </a:r>
            <a:r>
              <a:rPr lang="en-US" err="1">
                <a:cs typeface="Calibri"/>
              </a:rPr>
              <a:t>een</a:t>
            </a:r>
            <a:r>
              <a:rPr lang="en-US">
                <a:cs typeface="Calibri"/>
              </a:rPr>
              <a:t> papier </a:t>
            </a:r>
            <a:r>
              <a:rPr lang="en-US" err="1">
                <a:cs typeface="Calibri"/>
              </a:rPr>
              <a:t>zetten</a:t>
            </a:r>
            <a:r>
              <a:rPr lang="en-US">
                <a:cs typeface="Calibri"/>
              </a:rPr>
              <a:t>.</a:t>
            </a:r>
            <a:endParaRPr lang="en-US"/>
          </a:p>
          <a:p>
            <a:r>
              <a:rPr lang="en-US" err="1">
                <a:cs typeface="Calibri"/>
              </a:rPr>
              <a:t>Bespreek</a:t>
            </a:r>
            <a:r>
              <a:rPr lang="en-US">
                <a:cs typeface="Calibri"/>
              </a:rPr>
              <a:t> de </a:t>
            </a:r>
            <a:r>
              <a:rPr lang="en-US" err="1">
                <a:cs typeface="Calibri"/>
              </a:rPr>
              <a:t>woorden</a:t>
            </a:r>
            <a:r>
              <a:rPr lang="en-US">
                <a:cs typeface="Calibri"/>
              </a:rPr>
              <a:t> </a:t>
            </a:r>
            <a:r>
              <a:rPr lang="en-US" err="1">
                <a:cs typeface="Calibri"/>
              </a:rPr>
              <a:t>klassikaal</a:t>
            </a:r>
            <a:r>
              <a:rPr lang="en-US">
                <a:cs typeface="Calibri"/>
              </a:rPr>
              <a:t> </a:t>
            </a:r>
            <a:r>
              <a:rPr lang="en-US" err="1">
                <a:cs typeface="Calibri"/>
              </a:rPr>
              <a:t>na</a:t>
            </a:r>
            <a:r>
              <a:rPr lang="en-US">
                <a:cs typeface="Calibri"/>
              </a:rPr>
              <a:t> en </a:t>
            </a:r>
            <a:r>
              <a:rPr lang="en-US" err="1">
                <a:cs typeface="Calibri"/>
              </a:rPr>
              <a:t>ga</a:t>
            </a:r>
            <a:r>
              <a:rPr lang="en-US">
                <a:cs typeface="Calibri"/>
              </a:rPr>
              <a:t> in </a:t>
            </a:r>
            <a:r>
              <a:rPr lang="en-US" err="1">
                <a:cs typeface="Calibri"/>
              </a:rPr>
              <a:t>waarom</a:t>
            </a:r>
            <a:r>
              <a:rPr lang="en-US">
                <a:cs typeface="Calibri"/>
              </a:rPr>
              <a:t> </a:t>
            </a:r>
            <a:r>
              <a:rPr lang="en-US" err="1">
                <a:cs typeface="Calibri"/>
              </a:rPr>
              <a:t>studenten</a:t>
            </a:r>
            <a:r>
              <a:rPr lang="en-US">
                <a:cs typeface="Calibri"/>
              </a:rPr>
              <a:t> die </a:t>
            </a:r>
            <a:r>
              <a:rPr lang="en-US" err="1">
                <a:cs typeface="Calibri"/>
              </a:rPr>
              <a:t>termen</a:t>
            </a:r>
            <a:r>
              <a:rPr lang="en-US">
                <a:cs typeface="Calibri"/>
              </a:rPr>
              <a:t> met </a:t>
            </a:r>
            <a:r>
              <a:rPr lang="en-US" err="1">
                <a:cs typeface="Calibri"/>
              </a:rPr>
              <a:t>agressie</a:t>
            </a:r>
            <a:r>
              <a:rPr lang="en-US">
                <a:cs typeface="Calibri"/>
              </a:rPr>
              <a:t> </a:t>
            </a:r>
            <a:r>
              <a:rPr lang="en-US" err="1">
                <a:cs typeface="Calibri"/>
              </a:rPr>
              <a:t>te</a:t>
            </a:r>
            <a:r>
              <a:rPr lang="en-US">
                <a:cs typeface="Calibri"/>
              </a:rPr>
              <a:t> </a:t>
            </a:r>
            <a:r>
              <a:rPr lang="en-US" err="1">
                <a:cs typeface="Calibri"/>
              </a:rPr>
              <a:t>maken</a:t>
            </a:r>
            <a:r>
              <a:rPr lang="en-US">
                <a:cs typeface="Calibri"/>
              </a:rPr>
              <a:t> </a:t>
            </a:r>
            <a:r>
              <a:rPr lang="en-US" err="1">
                <a:cs typeface="Calibri"/>
              </a:rPr>
              <a:t>vinden</a:t>
            </a:r>
            <a:r>
              <a:rPr lang="en-US">
                <a:cs typeface="Calibri"/>
              </a:rPr>
              <a:t> </a:t>
            </a:r>
            <a:r>
              <a:rPr lang="en-US" err="1">
                <a:cs typeface="Calibri"/>
              </a:rPr>
              <a:t>hebben</a:t>
            </a:r>
            <a:r>
              <a:rPr lang="en-US">
                <a:cs typeface="Calibri"/>
              </a:rPr>
              <a:t>. De docent </a:t>
            </a:r>
            <a:r>
              <a:rPr lang="en-US" err="1">
                <a:cs typeface="Calibri"/>
              </a:rPr>
              <a:t>bedenk</a:t>
            </a:r>
            <a:r>
              <a:rPr lang="en-US">
                <a:cs typeface="Calibri"/>
              </a:rPr>
              <a:t> </a:t>
            </a:r>
            <a:r>
              <a:rPr lang="en-US" err="1">
                <a:cs typeface="Calibri"/>
              </a:rPr>
              <a:t>zelf</a:t>
            </a:r>
            <a:r>
              <a:rPr lang="en-US">
                <a:cs typeface="Calibri"/>
              </a:rPr>
              <a:t> </a:t>
            </a:r>
            <a:r>
              <a:rPr lang="en-US" err="1">
                <a:cs typeface="Calibri"/>
              </a:rPr>
              <a:t>ook</a:t>
            </a:r>
            <a:r>
              <a:rPr lang="en-US">
                <a:cs typeface="Calibri"/>
              </a:rPr>
              <a:t> </a:t>
            </a:r>
            <a:r>
              <a:rPr lang="en-US" err="1">
                <a:cs typeface="Calibri"/>
              </a:rPr>
              <a:t>ook</a:t>
            </a:r>
            <a:r>
              <a:rPr lang="en-US">
                <a:cs typeface="Calibri"/>
              </a:rPr>
              <a:t> de </a:t>
            </a:r>
            <a:r>
              <a:rPr lang="en-US" err="1">
                <a:cs typeface="Calibri"/>
              </a:rPr>
              <a:t>woorden</a:t>
            </a:r>
            <a:r>
              <a:rPr lang="en-US">
                <a:cs typeface="Calibri"/>
              </a:rPr>
              <a:t> (</a:t>
            </a:r>
            <a:r>
              <a:rPr lang="en-US" err="1">
                <a:cs typeface="Calibri"/>
              </a:rPr>
              <a:t>altijd</a:t>
            </a:r>
            <a:r>
              <a:rPr lang="en-US">
                <a:cs typeface="Calibri"/>
              </a:rPr>
              <a:t>) met </a:t>
            </a:r>
            <a:r>
              <a:rPr lang="en-US" err="1">
                <a:cs typeface="Calibri"/>
              </a:rPr>
              <a:t>agressie</a:t>
            </a:r>
            <a:r>
              <a:rPr lang="en-US">
                <a:cs typeface="Calibri"/>
              </a:rPr>
              <a:t> </a:t>
            </a:r>
            <a:r>
              <a:rPr lang="en-US" err="1">
                <a:cs typeface="Calibri"/>
              </a:rPr>
              <a:t>te</a:t>
            </a:r>
            <a:r>
              <a:rPr lang="en-US">
                <a:cs typeface="Calibri"/>
              </a:rPr>
              <a:t> </a:t>
            </a:r>
            <a:r>
              <a:rPr lang="en-US" err="1">
                <a:cs typeface="Calibri"/>
              </a:rPr>
              <a:t>maken</a:t>
            </a:r>
            <a:r>
              <a:rPr lang="en-US">
                <a:cs typeface="Calibri"/>
              </a:rPr>
              <a:t> </a:t>
            </a:r>
            <a:r>
              <a:rPr lang="en-US" err="1">
                <a:cs typeface="Calibri"/>
              </a:rPr>
              <a:t>hebben</a:t>
            </a:r>
            <a:r>
              <a:rPr lang="en-US">
                <a:cs typeface="Calibri"/>
              </a:rPr>
              <a:t>. </a:t>
            </a:r>
            <a:r>
              <a:rPr lang="en-US" err="1">
                <a:cs typeface="Calibri"/>
              </a:rPr>
              <a:t>Bijv</a:t>
            </a:r>
            <a:r>
              <a:rPr lang="en-US">
                <a:cs typeface="Calibri"/>
              </a:rPr>
              <a:t>. het </a:t>
            </a:r>
            <a:r>
              <a:rPr lang="en-US" err="1">
                <a:cs typeface="Calibri"/>
              </a:rPr>
              <a:t>woord</a:t>
            </a:r>
            <a:r>
              <a:rPr lang="en-US">
                <a:cs typeface="Calibri"/>
              </a:rPr>
              <a:t> "</a:t>
            </a:r>
            <a:r>
              <a:rPr lang="en-US" err="1">
                <a:cs typeface="Calibri"/>
              </a:rPr>
              <a:t>bloed</a:t>
            </a:r>
            <a:r>
              <a:rPr lang="en-US">
                <a:cs typeface="Calibri"/>
              </a:rPr>
              <a:t>" </a:t>
            </a:r>
            <a:r>
              <a:rPr lang="en-US" err="1">
                <a:cs typeface="Calibri"/>
              </a:rPr>
              <a:t>kan</a:t>
            </a:r>
            <a:r>
              <a:rPr lang="en-US">
                <a:cs typeface="Calibri"/>
              </a:rPr>
              <a:t> met </a:t>
            </a:r>
            <a:r>
              <a:rPr lang="en-US" err="1">
                <a:cs typeface="Calibri"/>
              </a:rPr>
              <a:t>agressie</a:t>
            </a:r>
            <a:r>
              <a:rPr lang="en-US">
                <a:cs typeface="Calibri"/>
              </a:rPr>
              <a:t> </a:t>
            </a:r>
            <a:r>
              <a:rPr lang="en-US" err="1">
                <a:cs typeface="Calibri"/>
              </a:rPr>
              <a:t>te</a:t>
            </a:r>
            <a:r>
              <a:rPr lang="en-US">
                <a:cs typeface="Calibri"/>
              </a:rPr>
              <a:t> </a:t>
            </a:r>
            <a:r>
              <a:rPr lang="en-US" err="1">
                <a:cs typeface="Calibri"/>
              </a:rPr>
              <a:t>maken</a:t>
            </a:r>
            <a:r>
              <a:rPr lang="en-US">
                <a:cs typeface="Calibri"/>
              </a:rPr>
              <a:t> </a:t>
            </a:r>
            <a:r>
              <a:rPr lang="en-US" err="1">
                <a:cs typeface="Calibri"/>
              </a:rPr>
              <a:t>hebben</a:t>
            </a:r>
            <a:r>
              <a:rPr lang="en-US">
                <a:cs typeface="Calibri"/>
              </a:rPr>
              <a:t> maar </a:t>
            </a:r>
            <a:r>
              <a:rPr lang="en-US" err="1">
                <a:cs typeface="Calibri"/>
              </a:rPr>
              <a:t>dat</a:t>
            </a:r>
            <a:r>
              <a:rPr lang="en-US">
                <a:cs typeface="Calibri"/>
              </a:rPr>
              <a:t> </a:t>
            </a:r>
            <a:r>
              <a:rPr lang="en-US" err="1">
                <a:cs typeface="Calibri"/>
              </a:rPr>
              <a:t>hoeft</a:t>
            </a:r>
            <a:r>
              <a:rPr lang="en-US">
                <a:cs typeface="Calibri"/>
              </a:rPr>
              <a:t> </a:t>
            </a:r>
            <a:r>
              <a:rPr lang="en-US" err="1">
                <a:cs typeface="Calibri"/>
              </a:rPr>
              <a:t>niet</a:t>
            </a:r>
            <a:r>
              <a:rPr lang="en-US">
                <a:cs typeface="Calibri"/>
              </a:rPr>
              <a:t>. </a:t>
            </a:r>
          </a:p>
        </p:txBody>
      </p:sp>
      <p:sp>
        <p:nvSpPr>
          <p:cNvPr id="4" name="Tijdelijke aanduiding voor dianummer 3"/>
          <p:cNvSpPr>
            <a:spLocks noGrp="1"/>
          </p:cNvSpPr>
          <p:nvPr>
            <p:ph type="sldNum" sz="quarter" idx="5"/>
          </p:nvPr>
        </p:nvSpPr>
        <p:spPr/>
        <p:txBody>
          <a:bodyPr/>
          <a:lstStyle/>
          <a:p>
            <a:fld id="{DADD6DA9-9FF2-4D78-AD52-44B656ABC3B0}" type="slidenum">
              <a:rPr lang="nl-NL"/>
              <a:t>3</a:t>
            </a:fld>
            <a:endParaRPr lang="nl-NL"/>
          </a:p>
        </p:txBody>
      </p:sp>
    </p:spTree>
    <p:extLst>
      <p:ext uri="{BB962C8B-B14F-4D97-AF65-F5344CB8AC3E}">
        <p14:creationId xmlns:p14="http://schemas.microsoft.com/office/powerpoint/2010/main" val="1982411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a:t>Agressie is zeer moeilijke te behandelen. </a:t>
            </a:r>
            <a:endParaRPr lang="nl-NL"/>
          </a:p>
          <a:p>
            <a:r>
              <a:rPr lang="en-US"/>
              <a:t>Een achterhaalde vorm van behandeling is het straffen. Het straffen van een agressieve leerling kan door de leerling zelf als agressie van de docent worden opgevat, waardoor de leerling ook weer op zijn beurt agressie zal vertonen. Hierdoor komt de behandeling in een neerwaartse spiraal terecht. De behandeling van straffen wordt dan ook afgeraden. </a:t>
            </a:r>
            <a:endParaRPr lang="nl-NL">
              <a:cs typeface="Calibri"/>
            </a:endParaRPr>
          </a:p>
        </p:txBody>
      </p:sp>
      <p:sp>
        <p:nvSpPr>
          <p:cNvPr id="4" name="Tijdelijke aanduiding voor dianummer 3"/>
          <p:cNvSpPr>
            <a:spLocks noGrp="1"/>
          </p:cNvSpPr>
          <p:nvPr>
            <p:ph type="sldNum" sz="quarter" idx="5"/>
          </p:nvPr>
        </p:nvSpPr>
        <p:spPr/>
        <p:txBody>
          <a:bodyPr/>
          <a:lstStyle/>
          <a:p>
            <a:fld id="{DADD6DA9-9FF2-4D78-AD52-44B656ABC3B0}" type="slidenum">
              <a:rPr lang="nl-NL"/>
              <a:t>13</a:t>
            </a:fld>
            <a:endParaRPr lang="nl-NL"/>
          </a:p>
        </p:txBody>
      </p:sp>
    </p:spTree>
    <p:extLst>
      <p:ext uri="{BB962C8B-B14F-4D97-AF65-F5344CB8AC3E}">
        <p14:creationId xmlns:p14="http://schemas.microsoft.com/office/powerpoint/2010/main" val="42601840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US">
              <a:cs typeface="Calibri"/>
            </a:endParaRPr>
          </a:p>
        </p:txBody>
      </p:sp>
      <p:sp>
        <p:nvSpPr>
          <p:cNvPr id="4" name="Tijdelijke aanduiding voor dianummer 3"/>
          <p:cNvSpPr>
            <a:spLocks noGrp="1"/>
          </p:cNvSpPr>
          <p:nvPr>
            <p:ph type="sldNum" sz="quarter" idx="5"/>
          </p:nvPr>
        </p:nvSpPr>
        <p:spPr/>
        <p:txBody>
          <a:bodyPr/>
          <a:lstStyle/>
          <a:p>
            <a:fld id="{DADD6DA9-9FF2-4D78-AD52-44B656ABC3B0}" type="slidenum">
              <a:rPr lang="nl-NL"/>
              <a:t>4</a:t>
            </a:fld>
            <a:endParaRPr lang="nl-NL"/>
          </a:p>
        </p:txBody>
      </p:sp>
    </p:spTree>
    <p:extLst>
      <p:ext uri="{BB962C8B-B14F-4D97-AF65-F5344CB8AC3E}">
        <p14:creationId xmlns:p14="http://schemas.microsoft.com/office/powerpoint/2010/main" val="2884077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err="1">
                <a:cs typeface="Calibri"/>
              </a:rPr>
              <a:t>Vraag</a:t>
            </a:r>
            <a:r>
              <a:rPr lang="en-US">
                <a:cs typeface="Calibri"/>
              </a:rPr>
              <a:t> de </a:t>
            </a:r>
            <a:r>
              <a:rPr lang="en-US" err="1">
                <a:cs typeface="Calibri"/>
              </a:rPr>
              <a:t>studenten</a:t>
            </a:r>
            <a:r>
              <a:rPr lang="en-US">
                <a:cs typeface="Calibri"/>
              </a:rPr>
              <a:t> of ze </a:t>
            </a:r>
            <a:r>
              <a:rPr lang="en-US" err="1">
                <a:cs typeface="Calibri"/>
              </a:rPr>
              <a:t>willen</a:t>
            </a:r>
            <a:r>
              <a:rPr lang="en-US">
                <a:cs typeface="Calibri"/>
              </a:rPr>
              <a:t> </a:t>
            </a:r>
            <a:r>
              <a:rPr lang="en-US" err="1">
                <a:cs typeface="Calibri"/>
              </a:rPr>
              <a:t>vertellen</a:t>
            </a:r>
            <a:r>
              <a:rPr lang="en-US">
                <a:cs typeface="Calibri"/>
              </a:rPr>
              <a:t> hoe ze </a:t>
            </a:r>
            <a:r>
              <a:rPr lang="en-US" err="1">
                <a:cs typeface="Calibri"/>
              </a:rPr>
              <a:t>zich</a:t>
            </a:r>
            <a:r>
              <a:rPr lang="en-US">
                <a:cs typeface="Calibri"/>
              </a:rPr>
              <a:t> </a:t>
            </a:r>
            <a:r>
              <a:rPr lang="en-US" err="1">
                <a:cs typeface="Calibri"/>
              </a:rPr>
              <a:t>gedragen</a:t>
            </a:r>
            <a:r>
              <a:rPr lang="en-US">
                <a:cs typeface="Calibri"/>
              </a:rPr>
              <a:t> </a:t>
            </a:r>
            <a:r>
              <a:rPr lang="en-US" err="1">
                <a:cs typeface="Calibri"/>
              </a:rPr>
              <a:t>als</a:t>
            </a:r>
            <a:r>
              <a:rPr lang="en-US">
                <a:cs typeface="Calibri"/>
              </a:rPr>
              <a:t> ze heel boos of </a:t>
            </a:r>
            <a:r>
              <a:rPr lang="en-US" err="1">
                <a:cs typeface="Calibri"/>
              </a:rPr>
              <a:t>agressief</a:t>
            </a:r>
            <a:r>
              <a:rPr lang="en-US">
                <a:cs typeface="Calibri"/>
              </a:rPr>
              <a:t> </a:t>
            </a:r>
            <a:r>
              <a:rPr lang="en-US" err="1">
                <a:cs typeface="Calibri"/>
              </a:rPr>
              <a:t>zijn</a:t>
            </a:r>
            <a:r>
              <a:rPr lang="en-US">
                <a:cs typeface="Calibri"/>
              </a:rPr>
              <a:t>.  </a:t>
            </a:r>
            <a:r>
              <a:rPr lang="en-US" err="1">
                <a:cs typeface="Calibri"/>
              </a:rPr>
              <a:t>Lopen</a:t>
            </a:r>
            <a:r>
              <a:rPr lang="en-US">
                <a:cs typeface="Calibri"/>
              </a:rPr>
              <a:t> ze </a:t>
            </a:r>
            <a:r>
              <a:rPr lang="en-US" err="1">
                <a:cs typeface="Calibri"/>
              </a:rPr>
              <a:t>weg</a:t>
            </a:r>
            <a:r>
              <a:rPr lang="en-US">
                <a:cs typeface="Calibri"/>
              </a:rPr>
              <a:t>, </a:t>
            </a:r>
            <a:r>
              <a:rPr lang="en-US" err="1">
                <a:cs typeface="Calibri"/>
              </a:rPr>
              <a:t>slaan</a:t>
            </a:r>
            <a:r>
              <a:rPr lang="en-US">
                <a:cs typeface="Calibri"/>
              </a:rPr>
              <a:t> ze </a:t>
            </a:r>
            <a:r>
              <a:rPr lang="en-US" err="1">
                <a:cs typeface="Calibri"/>
              </a:rPr>
              <a:t>er</a:t>
            </a:r>
            <a:r>
              <a:rPr lang="en-US">
                <a:cs typeface="Calibri"/>
              </a:rPr>
              <a:t> direct op of </a:t>
            </a:r>
            <a:r>
              <a:rPr lang="en-US" err="1">
                <a:cs typeface="Calibri"/>
              </a:rPr>
              <a:t>iets</a:t>
            </a:r>
            <a:r>
              <a:rPr lang="en-US">
                <a:cs typeface="Calibri"/>
              </a:rPr>
              <a:t> </a:t>
            </a:r>
            <a:r>
              <a:rPr lang="en-US" err="1">
                <a:cs typeface="Calibri"/>
              </a:rPr>
              <a:t>daar</a:t>
            </a:r>
            <a:r>
              <a:rPr lang="en-US">
                <a:cs typeface="Calibri"/>
              </a:rPr>
              <a:t> tussenin? </a:t>
            </a:r>
          </a:p>
          <a:p>
            <a:r>
              <a:rPr lang="en-US">
                <a:cs typeface="Calibri"/>
              </a:rPr>
              <a:t>De manier waarop iemand zijn/ haar agressie uit, kan door verschillende redenen ontstaan.</a:t>
            </a:r>
          </a:p>
          <a:p>
            <a:r>
              <a:rPr lang="en-US">
                <a:cs typeface="Calibri"/>
              </a:rPr>
              <a:t>Deze bewustwording helpt de student om inzicht in zichzelf te krijgen over wat ze doen als ze in een situatie met agressie terecht komen. Als een student van zichzelf weet dat hij/ zij makkelijk een agressieve reactie op een situatie kan geven, kan hij/ zij ook bedenken dat daar wat aan gedaan moet worden. Hulpverleners in onze sector kunnen makkelijk in een situatie terecht komen waarin agressie aan de orde is. Echter hoort een hulpverlener daar zelf niet op een agressieve manier op te reageren. </a:t>
            </a:r>
          </a:p>
          <a:p>
            <a:r>
              <a:rPr lang="en-US"/>
              <a:t>De manier waarop iemand zijn/ haar agressie uit, kan door verschillende redenen ontstaan.</a:t>
            </a:r>
          </a:p>
        </p:txBody>
      </p:sp>
      <p:sp>
        <p:nvSpPr>
          <p:cNvPr id="4" name="Tijdelijke aanduiding voor dianummer 3"/>
          <p:cNvSpPr>
            <a:spLocks noGrp="1"/>
          </p:cNvSpPr>
          <p:nvPr>
            <p:ph type="sldNum" sz="quarter" idx="5"/>
          </p:nvPr>
        </p:nvSpPr>
        <p:spPr/>
        <p:txBody>
          <a:bodyPr/>
          <a:lstStyle/>
          <a:p>
            <a:fld id="{DADD6DA9-9FF2-4D78-AD52-44B656ABC3B0}" type="slidenum">
              <a:rPr lang="nl-NL"/>
              <a:t>5</a:t>
            </a:fld>
            <a:endParaRPr lang="nl-NL"/>
          </a:p>
        </p:txBody>
      </p:sp>
    </p:spTree>
    <p:extLst>
      <p:ext uri="{BB962C8B-B14F-4D97-AF65-F5344CB8AC3E}">
        <p14:creationId xmlns:p14="http://schemas.microsoft.com/office/powerpoint/2010/main" val="7001256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a:cs typeface="Calibri"/>
              </a:rPr>
              <a:t>De docent neemt de helft vd klas even mee de gang op. Daar geeft hij/ zij deze groep de instructie dat ze straks een hand aangeboden krijgen van een medestudent, deze aannemen en niet weer loslaten. Hoe dan ook vast houden, stoicijns blijven kijken evt met een glimklach en af en toe een boos gezicht. Dan zal de "eigenaar" vd hand deze weer los proberen te krijgen. De vraag is echter hoe dat wordt gedaan:</a:t>
            </a:r>
          </a:p>
          <a:p>
            <a:r>
              <a:rPr lang="en-US">
                <a:cs typeface="Calibri"/>
              </a:rPr>
              <a:t>- Probeerd hij/ zij de student af te leiden en op die manier de hand los te krijgen?</a:t>
            </a:r>
          </a:p>
          <a:p>
            <a:r>
              <a:rPr lang="en-US">
                <a:cs typeface="Calibri"/>
              </a:rPr>
              <a:t>- Begint hij/ zij te trekken/ schudden om de hand los te krijgen?</a:t>
            </a:r>
          </a:p>
          <a:p>
            <a:r>
              <a:rPr lang="en-US">
                <a:cs typeface="Calibri"/>
              </a:rPr>
              <a:t>- Wordt de pink omgebogen waardoor degene die de hand vasthoudt wel wordt gedwongen om hem los te laten? </a:t>
            </a:r>
          </a:p>
          <a:p>
            <a:r>
              <a:rPr lang="en-US">
                <a:cs typeface="Calibri"/>
              </a:rPr>
              <a:t>-Wordt er een andere manier toegepast? </a:t>
            </a:r>
          </a:p>
          <a:p>
            <a:r>
              <a:rPr lang="en-US">
                <a:cs typeface="Calibri"/>
              </a:rPr>
              <a:t>Bespreek</a:t>
            </a:r>
            <a:r>
              <a:rPr lang="en-US"/>
              <a:t> klassikaal</a:t>
            </a:r>
            <a:r>
              <a:rPr lang="en-US">
                <a:cs typeface="Calibri"/>
              </a:rPr>
              <a:t> of er verschillen zijn in de klas waarop werd geprobeerd om de hand los te krijgen. Zo ja, hoe komt dit?  Als antwoord daarop gaan we naar de volgende dia's. </a:t>
            </a:r>
          </a:p>
        </p:txBody>
      </p:sp>
      <p:sp>
        <p:nvSpPr>
          <p:cNvPr id="4" name="Tijdelijke aanduiding voor dianummer 3"/>
          <p:cNvSpPr>
            <a:spLocks noGrp="1"/>
          </p:cNvSpPr>
          <p:nvPr>
            <p:ph type="sldNum" sz="quarter" idx="5"/>
          </p:nvPr>
        </p:nvSpPr>
        <p:spPr/>
        <p:txBody>
          <a:bodyPr/>
          <a:lstStyle/>
          <a:p>
            <a:fld id="{DADD6DA9-9FF2-4D78-AD52-44B656ABC3B0}" type="slidenum">
              <a:rPr lang="nl-NL"/>
              <a:t>6</a:t>
            </a:fld>
            <a:endParaRPr lang="nl-NL"/>
          </a:p>
        </p:txBody>
      </p:sp>
    </p:spTree>
    <p:extLst>
      <p:ext uri="{BB962C8B-B14F-4D97-AF65-F5344CB8AC3E}">
        <p14:creationId xmlns:p14="http://schemas.microsoft.com/office/powerpoint/2010/main" val="17616347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a:t>Deze benadering, net als de psychodynamische benadering, verondersteld dat agressie een aangeboren eigenschap is die ieder mens bezit. Toch zoekt deze benadering de oorzaak alleen in genetische eigenschappen. En beredeneerd dat de drift tot agressie juist voortkomt uit territoriaal en hiërarchische strijd (Ploeg, 2014).</a:t>
            </a:r>
          </a:p>
          <a:p>
            <a:r>
              <a:rPr lang="en-US"/>
              <a:t>Een wat duidelijker voorbeeld van de biologische benadering bij honden is dat een pitbull een veel makkelijker ontvlambaar en agressiever karakter heeft dan een labrador. Dit is biologisch bepaald/ aangeboren. </a:t>
            </a:r>
          </a:p>
          <a:p>
            <a:endParaRPr lang="en-US">
              <a:cs typeface="Calibri"/>
            </a:endParaRPr>
          </a:p>
        </p:txBody>
      </p:sp>
      <p:sp>
        <p:nvSpPr>
          <p:cNvPr id="4" name="Tijdelijke aanduiding voor dianummer 3"/>
          <p:cNvSpPr>
            <a:spLocks noGrp="1"/>
          </p:cNvSpPr>
          <p:nvPr>
            <p:ph type="sldNum" sz="quarter" idx="5"/>
          </p:nvPr>
        </p:nvSpPr>
        <p:spPr/>
        <p:txBody>
          <a:bodyPr/>
          <a:lstStyle/>
          <a:p>
            <a:fld id="{DADD6DA9-9FF2-4D78-AD52-44B656ABC3B0}" type="slidenum">
              <a:rPr lang="nl-NL"/>
              <a:t>7</a:t>
            </a:fld>
            <a:endParaRPr lang="nl-NL"/>
          </a:p>
        </p:txBody>
      </p:sp>
    </p:spTree>
    <p:extLst>
      <p:ext uri="{BB962C8B-B14F-4D97-AF65-F5344CB8AC3E}">
        <p14:creationId xmlns:p14="http://schemas.microsoft.com/office/powerpoint/2010/main" val="6585027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a:t>Behavioristen stellen dat agressief gedrag is aangeleerd op basis van imitatie of persoonlijke ervaringen. Agressief gedrag is een naar buiten gerichte reactie op innerlijke frustratie. Hierin zijn enkele vormen te onderscheiden:</a:t>
            </a:r>
          </a:p>
          <a:p>
            <a:r>
              <a:rPr lang="en-US"/>
              <a:t>1 De agressie helpt de innerlijke emotionele spanning te ontladen - het is immers makkelijker boos te worden op een ander dan met je frustraties aan de slag te moeten want dat vereist dikwijls in het reine komen met jezelf. Het is vluchtgedrag wat je je toen je jong was hebt aangeleerd.</a:t>
            </a:r>
          </a:p>
          <a:p>
            <a:r>
              <a:rPr lang="en-US"/>
              <a:t>2 Een andere vorm van agressie is wanneer je bewust agressief gedrag inzet om een gewenst doel te bereiken. Je past het dan als een instrument toe.</a:t>
            </a:r>
          </a:p>
          <a:p>
            <a:r>
              <a:rPr lang="en-US"/>
              <a:t>Ook deze vorm van agressie is gedrag wat je vroeger - ooit - hebt aangeleerd: je hebt geleerd dat als je je hond een schop gaf hij onderdanig luisterde, je hebt geleerd dat als je schreeuwde naar je moeder ze bang werd en deed wat je zei. </a:t>
            </a:r>
          </a:p>
          <a:p>
            <a:endParaRPr lang="en-US">
              <a:cs typeface="Calibri"/>
            </a:endParaRPr>
          </a:p>
          <a:p>
            <a:endParaRPr lang="en-US">
              <a:cs typeface="Calibri"/>
            </a:endParaRPr>
          </a:p>
        </p:txBody>
      </p:sp>
      <p:sp>
        <p:nvSpPr>
          <p:cNvPr id="4" name="Tijdelijke aanduiding voor dianummer 3"/>
          <p:cNvSpPr>
            <a:spLocks noGrp="1"/>
          </p:cNvSpPr>
          <p:nvPr>
            <p:ph type="sldNum" sz="quarter" idx="5"/>
          </p:nvPr>
        </p:nvSpPr>
        <p:spPr/>
        <p:txBody>
          <a:bodyPr/>
          <a:lstStyle/>
          <a:p>
            <a:fld id="{DADD6DA9-9FF2-4D78-AD52-44B656ABC3B0}" type="slidenum">
              <a:rPr lang="nl-NL"/>
              <a:t>8</a:t>
            </a:fld>
            <a:endParaRPr lang="nl-NL"/>
          </a:p>
        </p:txBody>
      </p:sp>
    </p:spTree>
    <p:extLst>
      <p:ext uri="{BB962C8B-B14F-4D97-AF65-F5344CB8AC3E}">
        <p14:creationId xmlns:p14="http://schemas.microsoft.com/office/powerpoint/2010/main" val="18058168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a:t>In deze optiek is agressief gedrag aangeleerd. Bijvoorbeeld in een gezin of milieu waar dit gedrag aangemoedigd wordt. Ouders spelen in deze optiek een belangrijke rol. Als er in de opvoeding van een persoon goedkeuring wordt gegeven aan agressie kan de leerling dit gedrag als “normaal” gaan beschouwen</a:t>
            </a:r>
            <a:endParaRPr lang="nl-NL"/>
          </a:p>
        </p:txBody>
      </p:sp>
      <p:sp>
        <p:nvSpPr>
          <p:cNvPr id="4" name="Tijdelijke aanduiding voor dianummer 3"/>
          <p:cNvSpPr>
            <a:spLocks noGrp="1"/>
          </p:cNvSpPr>
          <p:nvPr>
            <p:ph type="sldNum" sz="quarter" idx="5"/>
          </p:nvPr>
        </p:nvSpPr>
        <p:spPr/>
        <p:txBody>
          <a:bodyPr/>
          <a:lstStyle/>
          <a:p>
            <a:fld id="{DADD6DA9-9FF2-4D78-AD52-44B656ABC3B0}" type="slidenum">
              <a:rPr lang="nl-NL"/>
              <a:t>9</a:t>
            </a:fld>
            <a:endParaRPr lang="nl-NL"/>
          </a:p>
        </p:txBody>
      </p:sp>
    </p:spTree>
    <p:extLst>
      <p:ext uri="{BB962C8B-B14F-4D97-AF65-F5344CB8AC3E}">
        <p14:creationId xmlns:p14="http://schemas.microsoft.com/office/powerpoint/2010/main" val="2109238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a:t>Agressie is in deze optiek voorbestemd in de mens, ieder mens heeft dus agressief gedrag in zich. In deze theorie komt de agressie pas tot uiting wanneer de persoon een bepaald kookpunt heeft bereikt. Hij moet de agressie energie dan kwijt, en uit deze op zijn omgeving. De persoon zou door deze uiting een gevoel van opluchting ervaren.</a:t>
            </a:r>
            <a:endParaRPr lang="nl-NL"/>
          </a:p>
        </p:txBody>
      </p:sp>
      <p:sp>
        <p:nvSpPr>
          <p:cNvPr id="4" name="Tijdelijke aanduiding voor dianummer 3"/>
          <p:cNvSpPr>
            <a:spLocks noGrp="1"/>
          </p:cNvSpPr>
          <p:nvPr>
            <p:ph type="sldNum" sz="quarter" idx="5"/>
          </p:nvPr>
        </p:nvSpPr>
        <p:spPr/>
        <p:txBody>
          <a:bodyPr/>
          <a:lstStyle/>
          <a:p>
            <a:fld id="{DADD6DA9-9FF2-4D78-AD52-44B656ABC3B0}" type="slidenum">
              <a:rPr lang="nl-NL"/>
              <a:t>10</a:t>
            </a:fld>
            <a:endParaRPr lang="nl-NL"/>
          </a:p>
        </p:txBody>
      </p:sp>
    </p:spTree>
    <p:extLst>
      <p:ext uri="{BB962C8B-B14F-4D97-AF65-F5344CB8AC3E}">
        <p14:creationId xmlns:p14="http://schemas.microsoft.com/office/powerpoint/2010/main" val="7184583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a:t>Volgens de Amerikaanse psycholoog Abraham Maslow (1908-1970) wordt iemands gedrag en </a:t>
            </a:r>
            <a:r>
              <a:rPr lang="en-US">
                <a:hlinkClick r:id="rId3"/>
              </a:rPr>
              <a:t>persoonlijkheid</a:t>
            </a:r>
            <a:r>
              <a:rPr lang="en-US"/>
              <a:t> bepaald door het streven naar de vervulling van bepaalde behoeftes. In de piramide kun je lezen welke behoeftes dat zijn. Volgens de theorie van Maslow moeten mensen eerst de laagste behoefte grotendeels bevredigen, voordat ze kunnen doorgaan naar een hogere behoefte in de piramide. </a:t>
            </a:r>
            <a:endParaRPr lang="nl-NL">
              <a:cs typeface="Calibri"/>
            </a:endParaRPr>
          </a:p>
          <a:p>
            <a:endParaRPr lang="en-US">
              <a:cs typeface="Calibri"/>
            </a:endParaRPr>
          </a:p>
          <a:p>
            <a:endParaRPr lang="en-US">
              <a:cs typeface="Calibri"/>
            </a:endParaRPr>
          </a:p>
          <a:p>
            <a:endParaRPr lang="en-US">
              <a:cs typeface="Calibri"/>
            </a:endParaRPr>
          </a:p>
          <a:p>
            <a:endParaRPr lang="en-US">
              <a:cs typeface="Calibri"/>
            </a:endParaRPr>
          </a:p>
          <a:p>
            <a:endParaRPr lang="en-US">
              <a:cs typeface="Calibri"/>
            </a:endParaRPr>
          </a:p>
          <a:p>
            <a:endParaRPr lang="en-US">
              <a:cs typeface="Calibri"/>
            </a:endParaRPr>
          </a:p>
          <a:p>
            <a:endParaRPr lang="en-US">
              <a:cs typeface="Calibri"/>
            </a:endParaRPr>
          </a:p>
        </p:txBody>
      </p:sp>
      <p:sp>
        <p:nvSpPr>
          <p:cNvPr id="4" name="Tijdelijke aanduiding voor dianummer 3"/>
          <p:cNvSpPr>
            <a:spLocks noGrp="1"/>
          </p:cNvSpPr>
          <p:nvPr>
            <p:ph type="sldNum" sz="quarter" idx="5"/>
          </p:nvPr>
        </p:nvSpPr>
        <p:spPr/>
        <p:txBody>
          <a:bodyPr/>
          <a:lstStyle/>
          <a:p>
            <a:fld id="{DADD6DA9-9FF2-4D78-AD52-44B656ABC3B0}" type="slidenum">
              <a:rPr lang="nl-NL"/>
              <a:t>11</a:t>
            </a:fld>
            <a:endParaRPr lang="nl-NL"/>
          </a:p>
        </p:txBody>
      </p:sp>
    </p:spTree>
    <p:extLst>
      <p:ext uri="{BB962C8B-B14F-4D97-AF65-F5344CB8AC3E}">
        <p14:creationId xmlns:p14="http://schemas.microsoft.com/office/powerpoint/2010/main" val="25269771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nl-NL"/>
              <a:t>Klik om de stijl te bewerken</a:t>
            </a:r>
            <a:endParaRPr lang="en-US"/>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endParaRPr lang="en-US"/>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E20C95E8-A1E6-4159-96A2-50777768FE62}" type="datetimeFigureOut">
              <a:rPr lang="nl-NL" smtClean="0"/>
              <a:t>28-3-2019</a:t>
            </a:fld>
            <a:endParaRPr lang="nl-NL"/>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nl-NL"/>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304BD0A9-FC57-43F3-8E76-6B77AD4170FB}" type="slidenum">
              <a:rPr lang="nl-NL" smtClean="0"/>
              <a:t>‹#›</a:t>
            </a:fld>
            <a:endParaRPr lang="nl-NL"/>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val="1771121130"/>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10"/>
          </p:nvPr>
        </p:nvSpPr>
        <p:spPr/>
        <p:txBody>
          <a:bodyPr/>
          <a:lstStyle/>
          <a:p>
            <a:fld id="{E20C95E8-A1E6-4159-96A2-50777768FE62}" type="datetimeFigureOut">
              <a:rPr lang="nl-NL" smtClean="0"/>
              <a:t>28-3-2019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04BD0A9-FC57-43F3-8E76-6B77AD4170FB}" type="slidenum">
              <a:rPr lang="nl-NL" smtClean="0"/>
              <a:t>‹#›</a:t>
            </a:fld>
            <a:endParaRPr lang="nl-NL"/>
          </a:p>
        </p:txBody>
      </p:sp>
    </p:spTree>
    <p:extLst>
      <p:ext uri="{BB962C8B-B14F-4D97-AF65-F5344CB8AC3E}">
        <p14:creationId xmlns:p14="http://schemas.microsoft.com/office/powerpoint/2010/main" val="30808404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nl-NL"/>
              <a:t>Klik om de stijl te bewerken</a:t>
            </a:r>
            <a:endParaRPr lang="en-US"/>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10"/>
          </p:nvPr>
        </p:nvSpPr>
        <p:spPr/>
        <p:txBody>
          <a:bodyPr/>
          <a:lstStyle/>
          <a:p>
            <a:fld id="{E20C95E8-A1E6-4159-96A2-50777768FE62}" type="datetimeFigureOut">
              <a:rPr lang="nl-NL" smtClean="0"/>
              <a:t>28-3-2019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04BD0A9-FC57-43F3-8E76-6B77AD4170FB}" type="slidenum">
              <a:rPr lang="nl-NL" smtClean="0"/>
              <a:t>‹#›</a:t>
            </a:fld>
            <a:endParaRPr lang="nl-NL"/>
          </a:p>
        </p:txBody>
      </p:sp>
    </p:spTree>
    <p:extLst>
      <p:ext uri="{BB962C8B-B14F-4D97-AF65-F5344CB8AC3E}">
        <p14:creationId xmlns:p14="http://schemas.microsoft.com/office/powerpoint/2010/main" val="3334673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a:p>
        </p:txBody>
      </p:sp>
      <p:sp>
        <p:nvSpPr>
          <p:cNvPr id="3" name="Content Placeholder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10"/>
          </p:nvPr>
        </p:nvSpPr>
        <p:spPr/>
        <p:txBody>
          <a:bodyPr/>
          <a:lstStyle/>
          <a:p>
            <a:fld id="{E20C95E8-A1E6-4159-96A2-50777768FE62}" type="datetimeFigureOut">
              <a:rPr lang="nl-NL" smtClean="0"/>
              <a:t>28-3-2019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04BD0A9-FC57-43F3-8E76-6B77AD4170FB}" type="slidenum">
              <a:rPr lang="nl-NL" smtClean="0"/>
              <a:t>‹#›</a:t>
            </a:fld>
            <a:endParaRPr lang="nl-NL"/>
          </a:p>
        </p:txBody>
      </p:sp>
    </p:spTree>
    <p:extLst>
      <p:ext uri="{BB962C8B-B14F-4D97-AF65-F5344CB8AC3E}">
        <p14:creationId xmlns:p14="http://schemas.microsoft.com/office/powerpoint/2010/main" val="37357187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nl-NL"/>
              <a:t>Klik om de stijl te bewerken</a:t>
            </a:r>
            <a:endParaRPr lang="en-US"/>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E20C95E8-A1E6-4159-96A2-50777768FE62}" type="datetimeFigureOut">
              <a:rPr lang="nl-NL" smtClean="0"/>
              <a:t>28-3-2019</a:t>
            </a:fld>
            <a:endParaRPr lang="nl-NL"/>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nl-NL"/>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304BD0A9-FC57-43F3-8E76-6B77AD4170FB}" type="slidenum">
              <a:rPr lang="nl-NL" smtClean="0"/>
              <a:t>‹#›</a:t>
            </a:fld>
            <a:endParaRPr lang="nl-NL"/>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extLst>
      <p:ext uri="{BB962C8B-B14F-4D97-AF65-F5344CB8AC3E}">
        <p14:creationId xmlns:p14="http://schemas.microsoft.com/office/powerpoint/2010/main" val="327766616"/>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nl-NL"/>
              <a:t>Klik om de stijl te bewerken</a:t>
            </a:r>
            <a:endParaRPr lang="en-US"/>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5" name="Date Placeholder 4"/>
          <p:cNvSpPr>
            <a:spLocks noGrp="1"/>
          </p:cNvSpPr>
          <p:nvPr>
            <p:ph type="dt" sz="half" idx="10"/>
          </p:nvPr>
        </p:nvSpPr>
        <p:spPr/>
        <p:txBody>
          <a:bodyPr/>
          <a:lstStyle/>
          <a:p>
            <a:fld id="{E20C95E8-A1E6-4159-96A2-50777768FE62}" type="datetimeFigureOut">
              <a:rPr lang="nl-NL" smtClean="0"/>
              <a:t>28-3-2019</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304BD0A9-FC57-43F3-8E76-6B77AD4170FB}" type="slidenum">
              <a:rPr lang="nl-NL" smtClean="0"/>
              <a:t>‹#›</a:t>
            </a:fld>
            <a:endParaRPr lang="nl-NL"/>
          </a:p>
        </p:txBody>
      </p:sp>
    </p:spTree>
    <p:extLst>
      <p:ext uri="{BB962C8B-B14F-4D97-AF65-F5344CB8AC3E}">
        <p14:creationId xmlns:p14="http://schemas.microsoft.com/office/powerpoint/2010/main" val="18290119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nl-NL"/>
              <a:t>Klik om de stijl te bewerken</a:t>
            </a:r>
            <a:endParaRPr lang="en-US"/>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7" name="Date Placeholder 6"/>
          <p:cNvSpPr>
            <a:spLocks noGrp="1"/>
          </p:cNvSpPr>
          <p:nvPr>
            <p:ph type="dt" sz="half" idx="10"/>
          </p:nvPr>
        </p:nvSpPr>
        <p:spPr/>
        <p:txBody>
          <a:bodyPr/>
          <a:lstStyle/>
          <a:p>
            <a:fld id="{E20C95E8-A1E6-4159-96A2-50777768FE62}" type="datetimeFigureOut">
              <a:rPr lang="nl-NL" smtClean="0"/>
              <a:t>28-3-2019</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304BD0A9-FC57-43F3-8E76-6B77AD4170FB}" type="slidenum">
              <a:rPr lang="nl-NL" smtClean="0"/>
              <a:t>‹#›</a:t>
            </a:fld>
            <a:endParaRPr lang="nl-NL"/>
          </a:p>
        </p:txBody>
      </p:sp>
    </p:spTree>
    <p:extLst>
      <p:ext uri="{BB962C8B-B14F-4D97-AF65-F5344CB8AC3E}">
        <p14:creationId xmlns:p14="http://schemas.microsoft.com/office/powerpoint/2010/main" val="3311350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a:p>
        </p:txBody>
      </p:sp>
      <p:sp>
        <p:nvSpPr>
          <p:cNvPr id="3" name="Date Placeholder 2"/>
          <p:cNvSpPr>
            <a:spLocks noGrp="1"/>
          </p:cNvSpPr>
          <p:nvPr>
            <p:ph type="dt" sz="half" idx="10"/>
          </p:nvPr>
        </p:nvSpPr>
        <p:spPr/>
        <p:txBody>
          <a:bodyPr/>
          <a:lstStyle/>
          <a:p>
            <a:fld id="{E20C95E8-A1E6-4159-96A2-50777768FE62}" type="datetimeFigureOut">
              <a:rPr lang="nl-NL" smtClean="0"/>
              <a:t>28-3-2019</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304BD0A9-FC57-43F3-8E76-6B77AD4170FB}" type="slidenum">
              <a:rPr lang="nl-NL" smtClean="0"/>
              <a:t>‹#›</a:t>
            </a:fld>
            <a:endParaRPr lang="nl-NL"/>
          </a:p>
        </p:txBody>
      </p:sp>
    </p:spTree>
    <p:extLst>
      <p:ext uri="{BB962C8B-B14F-4D97-AF65-F5344CB8AC3E}">
        <p14:creationId xmlns:p14="http://schemas.microsoft.com/office/powerpoint/2010/main" val="40917729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20C95E8-A1E6-4159-96A2-50777768FE62}" type="datetimeFigureOut">
              <a:rPr lang="nl-NL" smtClean="0"/>
              <a:t>28-3-2019</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304BD0A9-FC57-43F3-8E76-6B77AD4170FB}" type="slidenum">
              <a:rPr lang="nl-NL" smtClean="0"/>
              <a:t>‹#›</a:t>
            </a:fld>
            <a:endParaRPr lang="nl-NL"/>
          </a:p>
        </p:txBody>
      </p:sp>
    </p:spTree>
    <p:extLst>
      <p:ext uri="{BB962C8B-B14F-4D97-AF65-F5344CB8AC3E}">
        <p14:creationId xmlns:p14="http://schemas.microsoft.com/office/powerpoint/2010/main" val="27887533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nl-NL"/>
              <a:t>Klik om de stijl te bewerken</a:t>
            </a:r>
            <a:endParaRPr lang="en-US"/>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E20C95E8-A1E6-4159-96A2-50777768FE62}" type="datetimeFigureOut">
              <a:rPr lang="nl-NL" smtClean="0"/>
              <a:t>28-3-2019</a:t>
            </a:fld>
            <a:endParaRPr lang="nl-NL"/>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nl-NL"/>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304BD0A9-FC57-43F3-8E76-6B77AD4170FB}" type="slidenum">
              <a:rPr lang="nl-NL" smtClean="0"/>
              <a:t>‹#›</a:t>
            </a:fld>
            <a:endParaRPr lang="nl-NL"/>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6605078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nl-NL"/>
              <a:t>Klik om de stijl te bewerken</a:t>
            </a:r>
            <a:endParaRPr lang="en-US"/>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E20C95E8-A1E6-4159-96A2-50777768FE62}" type="datetimeFigureOut">
              <a:rPr lang="nl-NL" smtClean="0"/>
              <a:t>28-3-2019</a:t>
            </a:fld>
            <a:endParaRPr lang="nl-NL"/>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nl-NL"/>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304BD0A9-FC57-43F3-8E76-6B77AD4170FB}" type="slidenum">
              <a:rPr lang="nl-NL" smtClean="0"/>
              <a:t>‹#›</a:t>
            </a:fld>
            <a:endParaRPr lang="nl-NL"/>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4305901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nl-NL"/>
              <a:t>Klik om de stijl te bewerken</a:t>
            </a:r>
            <a:endParaRPr lang="en-US"/>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E20C95E8-A1E6-4159-96A2-50777768FE62}" type="datetimeFigureOut">
              <a:rPr lang="nl-NL" smtClean="0"/>
              <a:t>28-3-2019</a:t>
            </a:fld>
            <a:endParaRPr lang="nl-NL"/>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nl-NL"/>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304BD0A9-FC57-43F3-8E76-6B77AD4170FB}" type="slidenum">
              <a:rPr lang="nl-NL" smtClean="0"/>
              <a:t>‹#›</a:t>
            </a:fld>
            <a:endParaRPr lang="nl-NL"/>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38630697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nl.wikipedia.org/wiki/Warmte"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youtu.be/YZxNXRG3SWE" TargetMode="External"/><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nl.wikipedia.org/wiki/Behaviorisme"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CB73C468-D875-4A8E-A540-E43BF8232DD4}"/>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1">
            <a:schemeClr val="lt2"/>
          </a:fillRef>
          <a:effectRef idx="0">
            <a:schemeClr val="accent1"/>
          </a:effectRef>
          <a:fontRef idx="minor">
            <a:schemeClr val="lt1"/>
          </a:fontRef>
        </p:style>
        <p:txBody>
          <a:bodyPr rtlCol="0" anchor="ctr"/>
          <a:lstStyle/>
          <a:p>
            <a:pPr algn="ctr"/>
            <a:endParaRPr lang="en-US"/>
          </a:p>
        </p:txBody>
      </p:sp>
      <p:sp>
        <p:nvSpPr>
          <p:cNvPr id="12" name="Freeform 6">
            <a:extLst>
              <a:ext uri="{FF2B5EF4-FFF2-40B4-BE49-F238E27FC236}">
                <a16:creationId xmlns:a16="http://schemas.microsoft.com/office/drawing/2014/main" id="{B4734F2F-19FC-4D35-9BDE-5CEAD57D9B55}"/>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3027878" y="2016617"/>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a:extLst>
              <a:ext uri="{FF2B5EF4-FFF2-40B4-BE49-F238E27FC236}">
                <a16:creationId xmlns:a16="http://schemas.microsoft.com/office/drawing/2014/main" id="{D97A8A26-FD96-4968-A34A-727382AC7E46}"/>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flipV="1">
            <a:off x="649163" y="634028"/>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pic>
        <p:nvPicPr>
          <p:cNvPr id="5" name="Afbeelding 4">
            <a:extLst>
              <a:ext uri="{FF2B5EF4-FFF2-40B4-BE49-F238E27FC236}">
                <a16:creationId xmlns:a16="http://schemas.microsoft.com/office/drawing/2014/main" id="{09CC6533-2A21-46CA-BA3C-46481859635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71403" y="1425173"/>
            <a:ext cx="4207669" cy="4207669"/>
          </a:xfrm>
          <a:prstGeom prst="rect">
            <a:avLst/>
          </a:prstGeom>
        </p:spPr>
      </p:pic>
      <p:sp>
        <p:nvSpPr>
          <p:cNvPr id="2" name="Titel 1">
            <a:extLst>
              <a:ext uri="{FF2B5EF4-FFF2-40B4-BE49-F238E27FC236}">
                <a16:creationId xmlns:a16="http://schemas.microsoft.com/office/drawing/2014/main" id="{8ADC1493-8179-48CA-986D-89881DE07CA2}"/>
              </a:ext>
            </a:extLst>
          </p:cNvPr>
          <p:cNvSpPr>
            <a:spLocks noGrp="1"/>
          </p:cNvSpPr>
          <p:nvPr>
            <p:ph type="ctrTitle"/>
          </p:nvPr>
        </p:nvSpPr>
        <p:spPr>
          <a:xfrm>
            <a:off x="6711885" y="634028"/>
            <a:ext cx="4798243" cy="3732835"/>
          </a:xfrm>
        </p:spPr>
        <p:txBody>
          <a:bodyPr>
            <a:normAutofit/>
          </a:bodyPr>
          <a:lstStyle/>
          <a:p>
            <a:r>
              <a:rPr lang="nl-NL"/>
              <a:t>Agressie</a:t>
            </a:r>
          </a:p>
        </p:txBody>
      </p:sp>
      <p:sp>
        <p:nvSpPr>
          <p:cNvPr id="3" name="Ondertitel 2">
            <a:extLst>
              <a:ext uri="{FF2B5EF4-FFF2-40B4-BE49-F238E27FC236}">
                <a16:creationId xmlns:a16="http://schemas.microsoft.com/office/drawing/2014/main" id="{56D5D56A-4DBE-476C-9C40-4BECD1C0D8F6}"/>
              </a:ext>
            </a:extLst>
          </p:cNvPr>
          <p:cNvSpPr>
            <a:spLocks noGrp="1"/>
          </p:cNvSpPr>
          <p:nvPr>
            <p:ph type="subTitle" idx="1"/>
          </p:nvPr>
        </p:nvSpPr>
        <p:spPr>
          <a:xfrm>
            <a:off x="6711885" y="4436462"/>
            <a:ext cx="4798243" cy="1794656"/>
          </a:xfrm>
        </p:spPr>
        <p:txBody>
          <a:bodyPr>
            <a:normAutofit/>
          </a:bodyPr>
          <a:lstStyle/>
          <a:p>
            <a:pPr>
              <a:spcAft>
                <a:spcPts val="600"/>
              </a:spcAft>
            </a:pPr>
            <a:r>
              <a:rPr lang="nl-NL"/>
              <a:t>Les 2</a:t>
            </a:r>
          </a:p>
        </p:txBody>
      </p:sp>
    </p:spTree>
    <p:extLst>
      <p:ext uri="{BB962C8B-B14F-4D97-AF65-F5344CB8AC3E}">
        <p14:creationId xmlns:p14="http://schemas.microsoft.com/office/powerpoint/2010/main" val="4539924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Rectangle 9" title="Side bar">
            <a:extLst>
              <a:ext uri="{FF2B5EF4-FFF2-40B4-BE49-F238E27FC236}">
                <a16:creationId xmlns:a16="http://schemas.microsoft.com/office/drawing/2014/main" id="{B9F89C22-0475-4427-B7C8-0269AD40E3EC}"/>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5" name="Afbeelding 4">
            <a:extLst>
              <a:ext uri="{FF2B5EF4-FFF2-40B4-BE49-F238E27FC236}">
                <a16:creationId xmlns:a16="http://schemas.microsoft.com/office/drawing/2014/main" id="{FBEEA104-1D2D-428F-808A-88BF67A91B0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11641" y="2919344"/>
            <a:ext cx="5105445" cy="2404399"/>
          </a:xfrm>
          <a:prstGeom prst="rect">
            <a:avLst/>
          </a:prstGeom>
        </p:spPr>
      </p:pic>
      <p:sp>
        <p:nvSpPr>
          <p:cNvPr id="3" name="Titel 2"/>
          <p:cNvSpPr>
            <a:spLocks noGrp="1"/>
          </p:cNvSpPr>
          <p:nvPr>
            <p:ph type="title"/>
          </p:nvPr>
        </p:nvSpPr>
        <p:spPr>
          <a:xfrm>
            <a:off x="1023562" y="685800"/>
            <a:ext cx="10493524" cy="1485900"/>
          </a:xfrm>
        </p:spPr>
        <p:txBody>
          <a:bodyPr>
            <a:normAutofit/>
          </a:bodyPr>
          <a:lstStyle/>
          <a:p>
            <a:r>
              <a:rPr lang="nl-NL"/>
              <a:t>Psychodynamische</a:t>
            </a:r>
          </a:p>
        </p:txBody>
      </p:sp>
      <p:sp>
        <p:nvSpPr>
          <p:cNvPr id="2" name="Tijdelijke aanduiding voor inhoud 1"/>
          <p:cNvSpPr>
            <a:spLocks noGrp="1"/>
          </p:cNvSpPr>
          <p:nvPr>
            <p:ph idx="1"/>
          </p:nvPr>
        </p:nvSpPr>
        <p:spPr>
          <a:xfrm>
            <a:off x="1023562" y="2286000"/>
            <a:ext cx="5072437" cy="3581400"/>
          </a:xfrm>
        </p:spPr>
        <p:txBody>
          <a:bodyPr vert="horz" lIns="91440" tIns="45720" rIns="91440" bIns="45720" rtlCol="0" anchor="t">
            <a:normAutofit/>
          </a:bodyPr>
          <a:lstStyle/>
          <a:p>
            <a:pPr marL="0" indent="0">
              <a:buNone/>
            </a:pPr>
            <a:r>
              <a:rPr lang="nl-NL" sz="1800">
                <a:effectLst/>
              </a:rPr>
              <a:t>De psychodynamische benadering </a:t>
            </a:r>
            <a:r>
              <a:rPr lang="nl-NL" sz="1800"/>
              <a:t>stelt </a:t>
            </a:r>
            <a:r>
              <a:rPr lang="nl-NL" sz="1800">
                <a:effectLst/>
              </a:rPr>
              <a:t>dat elk menselijk handelen geïnspireerd wordt door twee verlangens:</a:t>
            </a:r>
            <a:r>
              <a:rPr lang="nl-NL" sz="1800"/>
              <a:t> </a:t>
            </a:r>
            <a:endParaRPr lang="nl-NL"/>
          </a:p>
          <a:p>
            <a:pPr marL="383540" indent="-383540"/>
            <a:r>
              <a:rPr lang="nl-NL" sz="1800">
                <a:effectLst/>
              </a:rPr>
              <a:t>seks (Eros/levensdrift/libido) en </a:t>
            </a:r>
          </a:p>
          <a:p>
            <a:pPr marL="383540" indent="-383540"/>
            <a:r>
              <a:rPr lang="nl-NL" sz="1800">
                <a:effectLst/>
              </a:rPr>
              <a:t>agressie (Thanatos/doodsdrift). Het woord agressie heeft daarbij niet per se een negatieve betekenis. Het is slechts een drift die leidt tot een bepaald gedrag.</a:t>
            </a:r>
            <a:endParaRPr lang="nl-NL" sz="1800"/>
          </a:p>
        </p:txBody>
      </p:sp>
    </p:spTree>
    <p:extLst>
      <p:ext uri="{BB962C8B-B14F-4D97-AF65-F5344CB8AC3E}">
        <p14:creationId xmlns:p14="http://schemas.microsoft.com/office/powerpoint/2010/main" val="34403393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nl-NL"/>
              <a:t>Humanistische benadering</a:t>
            </a:r>
          </a:p>
        </p:txBody>
      </p:sp>
      <p:sp>
        <p:nvSpPr>
          <p:cNvPr id="2" name="Tijdelijke aanduiding voor inhoud 1"/>
          <p:cNvSpPr>
            <a:spLocks noGrp="1"/>
          </p:cNvSpPr>
          <p:nvPr>
            <p:ph idx="1"/>
          </p:nvPr>
        </p:nvSpPr>
        <p:spPr>
          <a:xfrm>
            <a:off x="1256581" y="1725283"/>
            <a:ext cx="10693879" cy="4214003"/>
          </a:xfrm>
        </p:spPr>
        <p:txBody>
          <a:bodyPr vert="horz" lIns="91440" tIns="45720" rIns="91440" bIns="45720" rtlCol="0" anchor="t">
            <a:normAutofit/>
          </a:bodyPr>
          <a:lstStyle/>
          <a:p>
            <a:pPr marL="383540" indent="-383540"/>
            <a:r>
              <a:rPr lang="nl-NL"/>
              <a:t>Om zich goed te voelen en te kunnen ontwikkelen wil ieder mens </a:t>
            </a:r>
          </a:p>
          <a:p>
            <a:pPr marL="0" indent="0">
              <a:buNone/>
            </a:pPr>
            <a:r>
              <a:rPr lang="nl-NL"/>
              <a:t>dat bepaalde behoeftes worden bevredigd --&gt; Piramide </a:t>
            </a:r>
          </a:p>
          <a:p>
            <a:pPr marL="0" indent="0">
              <a:buNone/>
            </a:pPr>
            <a:r>
              <a:rPr lang="nl-NL"/>
              <a:t>Maslow</a:t>
            </a:r>
          </a:p>
          <a:p>
            <a:pPr marL="383540" indent="-383540"/>
            <a:r>
              <a:rPr lang="nl-NL"/>
              <a:t>1e behoefte die bevredigt moet worden staat onderaan.</a:t>
            </a:r>
          </a:p>
          <a:p>
            <a:pPr marL="383540" indent="-383540"/>
            <a:r>
              <a:rPr lang="nl-NL"/>
              <a:t>Als er een behoefte niet kan worden bevredigd onstaat er </a:t>
            </a:r>
          </a:p>
          <a:p>
            <a:pPr marL="0" indent="0">
              <a:buNone/>
            </a:pPr>
            <a:r>
              <a:rPr lang="nl-NL"/>
              <a:t>een onbalans waardoor agressie kan ontstaan. </a:t>
            </a:r>
          </a:p>
          <a:p>
            <a:pPr marL="383540" indent="-383540"/>
            <a:endParaRPr lang="nl-NL"/>
          </a:p>
          <a:p>
            <a:pPr marL="383540" indent="-383540"/>
            <a:r>
              <a:rPr lang="nl-NL"/>
              <a:t>VB:</a:t>
            </a:r>
            <a:r>
              <a:rPr lang="nl-NL">
                <a:solidFill>
                  <a:schemeClr val="tx1"/>
                </a:solidFill>
              </a:rPr>
              <a:t> </a:t>
            </a:r>
            <a:r>
              <a:rPr lang="nl-NL">
                <a:solidFill>
                  <a:schemeClr val="tx1"/>
                </a:solidFill>
                <a:hlinkClick r:id="rId3"/>
              </a:rPr>
              <a:t>hitte</a:t>
            </a:r>
            <a:r>
              <a:rPr lang="nl-NL"/>
              <a:t> </a:t>
            </a:r>
            <a:r>
              <a:rPr lang="nl-NL">
                <a:effectLst/>
              </a:rPr>
              <a:t>leidt tot meer agressieve </a:t>
            </a:r>
            <a:r>
              <a:rPr lang="nl-NL"/>
              <a:t>gedrag.</a:t>
            </a:r>
            <a:endParaRPr lang="nl-NL" baseline="30000">
              <a:effectLst/>
            </a:endParaRPr>
          </a:p>
          <a:p>
            <a:pPr marL="0" indent="0">
              <a:buNone/>
            </a:pPr>
            <a:endParaRPr lang="nl-NL"/>
          </a:p>
        </p:txBody>
      </p:sp>
      <p:pic>
        <p:nvPicPr>
          <p:cNvPr id="4" name="Afbeelding 4" descr="Afbeelding met visitekaartje&#10;&#10;Beschrijving is gegenereerd met hoge betrouwbaarheid">
            <a:extLst>
              <a:ext uri="{FF2B5EF4-FFF2-40B4-BE49-F238E27FC236}">
                <a16:creationId xmlns:a16="http://schemas.microsoft.com/office/drawing/2014/main" id="{F706DB3C-7DEE-4595-B3C5-1615B731D7C8}"/>
              </a:ext>
            </a:extLst>
          </p:cNvPr>
          <p:cNvPicPr>
            <a:picLocks noChangeAspect="1"/>
          </p:cNvPicPr>
          <p:nvPr/>
        </p:nvPicPr>
        <p:blipFill>
          <a:blip r:embed="rId4"/>
          <a:stretch>
            <a:fillRect/>
          </a:stretch>
        </p:blipFill>
        <p:spPr>
          <a:xfrm>
            <a:off x="7895598" y="2160470"/>
            <a:ext cx="4222089" cy="3658497"/>
          </a:xfrm>
          <a:prstGeom prst="rect">
            <a:avLst/>
          </a:prstGeom>
        </p:spPr>
      </p:pic>
    </p:spTree>
    <p:extLst>
      <p:ext uri="{BB962C8B-B14F-4D97-AF65-F5344CB8AC3E}">
        <p14:creationId xmlns:p14="http://schemas.microsoft.com/office/powerpoint/2010/main" val="40929828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nl-NL"/>
              <a:t>Waar komt geweld vandaan:</a:t>
            </a:r>
          </a:p>
        </p:txBody>
      </p:sp>
      <p:sp>
        <p:nvSpPr>
          <p:cNvPr id="2" name="Tijdelijke aanduiding voor inhoud 1"/>
          <p:cNvSpPr>
            <a:spLocks noGrp="1"/>
          </p:cNvSpPr>
          <p:nvPr>
            <p:ph idx="1"/>
          </p:nvPr>
        </p:nvSpPr>
        <p:spPr>
          <a:xfrm>
            <a:off x="1371600" y="1639019"/>
            <a:ext cx="9601200" cy="4228381"/>
          </a:xfrm>
        </p:spPr>
        <p:txBody>
          <a:bodyPr vert="horz" lIns="91440" tIns="45720" rIns="91440" bIns="45720" rtlCol="0" anchor="t">
            <a:normAutofit/>
          </a:bodyPr>
          <a:lstStyle/>
          <a:p>
            <a:pPr marL="17780" indent="0">
              <a:buNone/>
            </a:pPr>
            <a:endParaRPr lang="nl-NL"/>
          </a:p>
          <a:p>
            <a:pPr marL="383540" indent="-383540"/>
            <a:r>
              <a:rPr lang="nl-NL"/>
              <a:t>Een wisselwerking tussen een persoon en zijn omgeving.</a:t>
            </a:r>
          </a:p>
          <a:p>
            <a:pPr marL="383540" indent="-383540"/>
            <a:r>
              <a:rPr lang="nl-NL"/>
              <a:t>Sinds de mensheid bestaat er agressief gedrag </a:t>
            </a:r>
          </a:p>
          <a:p>
            <a:pPr marL="383540" indent="-383540"/>
            <a:r>
              <a:rPr lang="nl-NL"/>
              <a:t>Aangeboren agressie, biologisch eigenschap, levensdrift (overleven) en doodsinstinct (zelfvernietiging) </a:t>
            </a:r>
          </a:p>
          <a:p>
            <a:pPr marL="383540" indent="-383540"/>
            <a:r>
              <a:rPr lang="nl-NL"/>
              <a:t>Aangeleerde agressie, mens leert in loop van zijn leven geweld te gebruiken. (gevangenen)</a:t>
            </a:r>
          </a:p>
          <a:p>
            <a:pPr marL="383540" indent="-383540"/>
            <a:r>
              <a:rPr lang="nl-NL"/>
              <a:t>Voorbeeldgedrag, normen en waarden</a:t>
            </a:r>
          </a:p>
          <a:p>
            <a:pPr marL="383540" indent="-383540"/>
            <a:r>
              <a:rPr lang="nl-NL"/>
              <a:t>Straffen en belonen indirect en direct</a:t>
            </a:r>
          </a:p>
          <a:p>
            <a:pPr marL="17780" indent="0">
              <a:buNone/>
            </a:pPr>
            <a:endParaRPr lang="nl-NL"/>
          </a:p>
          <a:p>
            <a:pPr marL="383540" indent="-383540"/>
            <a:endParaRPr lang="nl-NL"/>
          </a:p>
        </p:txBody>
      </p:sp>
    </p:spTree>
    <p:extLst>
      <p:ext uri="{BB962C8B-B14F-4D97-AF65-F5344CB8AC3E}">
        <p14:creationId xmlns:p14="http://schemas.microsoft.com/office/powerpoint/2010/main" val="6729059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8" name="Rectangle 7" title="Background Shape">
            <a:extLst>
              <a:ext uri="{FF2B5EF4-FFF2-40B4-BE49-F238E27FC236}">
                <a16:creationId xmlns:a16="http://schemas.microsoft.com/office/drawing/2014/main" id="{3362DFFC-4DCC-48EE-B781-94D04B95F1E8}"/>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76"/>
            <a:ext cx="5303520" cy="685762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title="Divider Bar">
            <a:extLst>
              <a:ext uri="{FF2B5EF4-FFF2-40B4-BE49-F238E27FC236}">
                <a16:creationId xmlns:a16="http://schemas.microsoft.com/office/drawing/2014/main" id="{18B8B265-E68C-4B64-9238-781F0102C57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303520" y="376"/>
            <a:ext cx="228600" cy="6858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itel 2"/>
          <p:cNvSpPr>
            <a:spLocks noGrp="1"/>
          </p:cNvSpPr>
          <p:nvPr>
            <p:ph type="title"/>
          </p:nvPr>
        </p:nvSpPr>
        <p:spPr>
          <a:xfrm>
            <a:off x="640081" y="631373"/>
            <a:ext cx="4018839" cy="5582784"/>
          </a:xfrm>
        </p:spPr>
        <p:txBody>
          <a:bodyPr anchor="t">
            <a:normAutofit/>
          </a:bodyPr>
          <a:lstStyle/>
          <a:p>
            <a:pPr algn="r"/>
            <a:r>
              <a:rPr lang="nl-NL" sz="5400">
                <a:solidFill>
                  <a:schemeClr val="bg2"/>
                </a:solidFill>
              </a:rPr>
              <a:t>Straffen en belonen:</a:t>
            </a:r>
            <a:br>
              <a:rPr lang="nl-NL" sz="5400">
                <a:solidFill>
                  <a:schemeClr val="bg2"/>
                </a:solidFill>
              </a:rPr>
            </a:br>
            <a:endParaRPr lang="nl-NL" sz="5400">
              <a:solidFill>
                <a:schemeClr val="bg2"/>
              </a:solidFill>
            </a:endParaRPr>
          </a:p>
        </p:txBody>
      </p:sp>
      <p:sp>
        <p:nvSpPr>
          <p:cNvPr id="2" name="Tijdelijke aanduiding voor inhoud 1"/>
          <p:cNvSpPr>
            <a:spLocks noGrp="1"/>
          </p:cNvSpPr>
          <p:nvPr>
            <p:ph idx="1"/>
          </p:nvPr>
        </p:nvSpPr>
        <p:spPr>
          <a:xfrm>
            <a:off x="6176720" y="631373"/>
            <a:ext cx="4892308" cy="5606141"/>
          </a:xfrm>
        </p:spPr>
        <p:txBody>
          <a:bodyPr anchor="ctr">
            <a:normAutofit/>
          </a:bodyPr>
          <a:lstStyle/>
          <a:p>
            <a:pPr marL="18288" indent="0">
              <a:buNone/>
            </a:pPr>
            <a:r>
              <a:rPr lang="nl-NL" sz="1800" b="1"/>
              <a:t>Indirect</a:t>
            </a:r>
          </a:p>
          <a:p>
            <a:pPr marL="18288" indent="0">
              <a:buNone/>
            </a:pPr>
            <a:r>
              <a:rPr lang="nl-NL" sz="1800"/>
              <a:t>waar het kind bij is een ander straffen en of belonen</a:t>
            </a:r>
          </a:p>
          <a:p>
            <a:pPr marL="18288" indent="0">
              <a:buNone/>
            </a:pPr>
            <a:r>
              <a:rPr lang="nl-NL" sz="1800" b="1"/>
              <a:t>Direct </a:t>
            </a:r>
          </a:p>
          <a:p>
            <a:pPr marL="18288" indent="0">
              <a:buNone/>
            </a:pPr>
            <a:r>
              <a:rPr lang="nl-NL" sz="1800"/>
              <a:t>Lichamelijk, verbaal’, materieel, psychologisch</a:t>
            </a:r>
          </a:p>
          <a:p>
            <a:pPr marL="18288" indent="0">
              <a:buNone/>
            </a:pPr>
            <a:endParaRPr lang="nl-NL" sz="1800"/>
          </a:p>
          <a:p>
            <a:pPr marL="18288" indent="0">
              <a:buNone/>
            </a:pPr>
            <a:r>
              <a:rPr lang="nl-NL" sz="1800"/>
              <a:t>Psychologische aanpak heeft veel langer invloed op het gedrag van het kind dan verbaal</a:t>
            </a:r>
          </a:p>
        </p:txBody>
      </p:sp>
    </p:spTree>
    <p:extLst>
      <p:ext uri="{BB962C8B-B14F-4D97-AF65-F5344CB8AC3E}">
        <p14:creationId xmlns:p14="http://schemas.microsoft.com/office/powerpoint/2010/main" val="13819003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rot="10800000" flipV="1">
            <a:off x="1691342" y="437322"/>
            <a:ext cx="4973176" cy="1364974"/>
          </a:xfrm>
        </p:spPr>
        <p:txBody>
          <a:bodyPr>
            <a:normAutofit/>
          </a:bodyPr>
          <a:lstStyle/>
          <a:p>
            <a:r>
              <a:rPr lang="nl-NL"/>
              <a:t>Opdracht:</a:t>
            </a:r>
          </a:p>
        </p:txBody>
      </p:sp>
      <p:sp>
        <p:nvSpPr>
          <p:cNvPr id="2" name="Tijdelijke aanduiding voor inhoud 1"/>
          <p:cNvSpPr>
            <a:spLocks noGrp="1"/>
          </p:cNvSpPr>
          <p:nvPr>
            <p:ph idx="1"/>
          </p:nvPr>
        </p:nvSpPr>
        <p:spPr>
          <a:xfrm>
            <a:off x="1205948" y="1510748"/>
            <a:ext cx="8547652" cy="4465982"/>
          </a:xfrm>
        </p:spPr>
        <p:txBody>
          <a:bodyPr/>
          <a:lstStyle/>
          <a:p>
            <a:pPr marL="18288" indent="0">
              <a:buNone/>
            </a:pPr>
            <a:endParaRPr lang="nl-NL"/>
          </a:p>
          <a:p>
            <a:pPr marL="18288" indent="0">
              <a:buNone/>
            </a:pPr>
            <a:endParaRPr lang="nl-NL"/>
          </a:p>
          <a:p>
            <a:pPr marL="361188" indent="-342900"/>
            <a:r>
              <a:rPr lang="nl-NL"/>
              <a:t>Vorm tweetallen</a:t>
            </a:r>
          </a:p>
          <a:p>
            <a:pPr marL="361188" indent="-342900"/>
            <a:r>
              <a:rPr lang="nl-NL"/>
              <a:t>Onderzoek welke lichamelijke klachten agressie kan oproepen</a:t>
            </a:r>
          </a:p>
          <a:p>
            <a:pPr marL="361188" indent="-342900"/>
            <a:r>
              <a:rPr lang="nl-NL"/>
              <a:t>We gaan het klassikaal nabespreken</a:t>
            </a:r>
          </a:p>
          <a:p>
            <a:pPr marL="18288" indent="0">
              <a:buNone/>
            </a:pPr>
            <a:endParaRPr lang="nl-NL"/>
          </a:p>
          <a:p>
            <a:pPr marL="18288" indent="0">
              <a:buNone/>
            </a:pPr>
            <a:endParaRPr lang="nl-NL"/>
          </a:p>
          <a:p>
            <a:pPr marL="18288" indent="0">
              <a:buNone/>
            </a:pPr>
            <a:endParaRPr lang="nl-NL"/>
          </a:p>
          <a:p>
            <a:pPr marL="18288" indent="0">
              <a:buNone/>
            </a:pPr>
            <a:endParaRPr lang="nl-NL"/>
          </a:p>
          <a:p>
            <a:pPr marL="18288" indent="0">
              <a:buNone/>
            </a:pPr>
            <a:endParaRPr lang="nl-NL"/>
          </a:p>
          <a:p>
            <a:pPr marL="18288" indent="0">
              <a:buNone/>
            </a:pPr>
            <a:endParaRPr lang="nl-NL"/>
          </a:p>
        </p:txBody>
      </p:sp>
    </p:spTree>
    <p:extLst>
      <p:ext uri="{BB962C8B-B14F-4D97-AF65-F5344CB8AC3E}">
        <p14:creationId xmlns:p14="http://schemas.microsoft.com/office/powerpoint/2010/main" val="1047995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61D8973-EAA9-459A-AF59-BBB4233D6C78}"/>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title="Side bar">
            <a:extLst>
              <a:ext uri="{FF2B5EF4-FFF2-40B4-BE49-F238E27FC236}">
                <a16:creationId xmlns:a16="http://schemas.microsoft.com/office/drawing/2014/main" id="{FBEA8A33-C0D0-416D-8359-724B8828C7C3}"/>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383661" y="0"/>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5" name="Afbeelding 4">
            <a:extLst>
              <a:ext uri="{FF2B5EF4-FFF2-40B4-BE49-F238E27FC236}">
                <a16:creationId xmlns:a16="http://schemas.microsoft.com/office/drawing/2014/main" id="{5FF2AD65-3896-4118-BADC-829748211005}"/>
              </a:ext>
            </a:extLst>
          </p:cNvPr>
          <p:cNvPicPr>
            <a:picLocks noChangeAspect="1"/>
          </p:cNvPicPr>
          <p:nvPr/>
        </p:nvPicPr>
        <p:blipFill rotWithShape="1">
          <a:blip r:embed="rId2">
            <a:extLst>
              <a:ext uri="{28A0092B-C50C-407E-A947-70E740481C1C}">
                <a14:useLocalDpi xmlns:a14="http://schemas.microsoft.com/office/drawing/2010/main" val="0"/>
              </a:ext>
            </a:extLst>
          </a:blip>
          <a:srcRect l="21520" r="29563"/>
          <a:stretch/>
        </p:blipFill>
        <p:spPr>
          <a:xfrm>
            <a:off x="7612260" y="10"/>
            <a:ext cx="4579739" cy="6857990"/>
          </a:xfrm>
          <a:prstGeom prst="rect">
            <a:avLst/>
          </a:prstGeom>
        </p:spPr>
      </p:pic>
      <p:sp>
        <p:nvSpPr>
          <p:cNvPr id="2" name="Tijdelijke aanduiding voor inhoud 1"/>
          <p:cNvSpPr>
            <a:spLocks noGrp="1"/>
          </p:cNvSpPr>
          <p:nvPr>
            <p:ph idx="1"/>
          </p:nvPr>
        </p:nvSpPr>
        <p:spPr>
          <a:xfrm>
            <a:off x="784743" y="2286000"/>
            <a:ext cx="5793475" cy="3581400"/>
          </a:xfrm>
        </p:spPr>
        <p:txBody>
          <a:bodyPr vert="horz" lIns="91440" tIns="45720" rIns="91440" bIns="45720" rtlCol="0">
            <a:normAutofit/>
          </a:bodyPr>
          <a:lstStyle/>
          <a:p>
            <a:r>
              <a:rPr lang="en-US" sz="1300"/>
              <a:t>-	</a:t>
            </a:r>
            <a:r>
              <a:rPr lang="en-US" sz="1300" err="1"/>
              <a:t>Somatisch</a:t>
            </a:r>
            <a:endParaRPr lang="en-US" sz="1300"/>
          </a:p>
          <a:p>
            <a:r>
              <a:rPr lang="en-US" sz="1300"/>
              <a:t>-	</a:t>
            </a:r>
            <a:r>
              <a:rPr lang="en-US" sz="1300" err="1"/>
              <a:t>Pijn</a:t>
            </a:r>
            <a:r>
              <a:rPr lang="en-US" sz="1300"/>
              <a:t>,</a:t>
            </a:r>
          </a:p>
          <a:p>
            <a:r>
              <a:rPr lang="en-US" sz="1300"/>
              <a:t>-	</a:t>
            </a:r>
            <a:r>
              <a:rPr lang="en-US" sz="1300" err="1"/>
              <a:t>Slaapproblemen</a:t>
            </a:r>
            <a:r>
              <a:rPr lang="en-US" sz="1300"/>
              <a:t>,</a:t>
            </a:r>
          </a:p>
          <a:p>
            <a:r>
              <a:rPr lang="en-US" sz="1300"/>
              <a:t>-	</a:t>
            </a:r>
            <a:r>
              <a:rPr lang="en-US" sz="1300" err="1"/>
              <a:t>Ontregelde</a:t>
            </a:r>
            <a:r>
              <a:rPr lang="en-US" sz="1300"/>
              <a:t> </a:t>
            </a:r>
            <a:r>
              <a:rPr lang="en-US" sz="1300" err="1"/>
              <a:t>bld</a:t>
            </a:r>
            <a:r>
              <a:rPr lang="en-US" sz="1300"/>
              <a:t> </a:t>
            </a:r>
            <a:r>
              <a:rPr lang="en-US" sz="1300" err="1"/>
              <a:t>suikers</a:t>
            </a:r>
            <a:r>
              <a:rPr lang="en-US" sz="1300"/>
              <a:t>,</a:t>
            </a:r>
          </a:p>
          <a:p>
            <a:r>
              <a:rPr lang="en-US" sz="1300"/>
              <a:t>-	Long </a:t>
            </a:r>
            <a:r>
              <a:rPr lang="en-US" sz="1300" err="1"/>
              <a:t>aandoeningen</a:t>
            </a:r>
            <a:r>
              <a:rPr lang="en-US" sz="1300"/>
              <a:t>,</a:t>
            </a:r>
          </a:p>
          <a:p>
            <a:r>
              <a:rPr lang="en-US" sz="1300"/>
              <a:t>-	</a:t>
            </a:r>
            <a:r>
              <a:rPr lang="en-US" sz="1300" err="1"/>
              <a:t>Lichamelijke</a:t>
            </a:r>
            <a:r>
              <a:rPr lang="en-US" sz="1300"/>
              <a:t> </a:t>
            </a:r>
            <a:r>
              <a:rPr lang="en-US" sz="1300" err="1"/>
              <a:t>beperkingen</a:t>
            </a:r>
            <a:r>
              <a:rPr lang="en-US" sz="1300"/>
              <a:t>,</a:t>
            </a:r>
          </a:p>
          <a:p>
            <a:r>
              <a:rPr lang="en-US" sz="1300"/>
              <a:t>-	Parkinson</a:t>
            </a:r>
          </a:p>
          <a:p>
            <a:r>
              <a:rPr lang="en-US" sz="1300"/>
              <a:t>-	</a:t>
            </a:r>
            <a:r>
              <a:rPr lang="en-US" sz="1300" err="1"/>
              <a:t>Niet</a:t>
            </a:r>
            <a:r>
              <a:rPr lang="en-US" sz="1300"/>
              <a:t> </a:t>
            </a:r>
            <a:r>
              <a:rPr lang="en-US" sz="1300" err="1"/>
              <a:t>aangeboren</a:t>
            </a:r>
            <a:r>
              <a:rPr lang="en-US" sz="1300"/>
              <a:t> </a:t>
            </a:r>
            <a:r>
              <a:rPr lang="en-US" sz="1300" err="1"/>
              <a:t>hersenletsel</a:t>
            </a:r>
            <a:r>
              <a:rPr lang="en-US" sz="1300"/>
              <a:t> (NAH)</a:t>
            </a:r>
          </a:p>
          <a:p>
            <a:r>
              <a:rPr lang="en-US" sz="1300"/>
              <a:t>-	</a:t>
            </a:r>
            <a:r>
              <a:rPr lang="en-US" sz="1300" err="1"/>
              <a:t>Dementie</a:t>
            </a:r>
            <a:r>
              <a:rPr lang="en-US" sz="1300"/>
              <a:t>,</a:t>
            </a:r>
          </a:p>
          <a:p>
            <a:r>
              <a:rPr lang="en-US" sz="1300"/>
              <a:t>-	</a:t>
            </a:r>
            <a:r>
              <a:rPr lang="en-US" sz="1300" err="1"/>
              <a:t>Hormonale</a:t>
            </a:r>
            <a:r>
              <a:rPr lang="en-US" sz="1300"/>
              <a:t> </a:t>
            </a:r>
            <a:r>
              <a:rPr lang="en-US" sz="1300" err="1"/>
              <a:t>ontregelingen</a:t>
            </a:r>
            <a:r>
              <a:rPr lang="en-US" sz="1300"/>
              <a:t>… </a:t>
            </a:r>
            <a:r>
              <a:rPr lang="en-US" sz="1300" err="1"/>
              <a:t>niet</a:t>
            </a:r>
            <a:r>
              <a:rPr lang="en-US" sz="1300"/>
              <a:t> </a:t>
            </a:r>
            <a:r>
              <a:rPr lang="en-US" sz="1300" err="1"/>
              <a:t>goed</a:t>
            </a:r>
            <a:r>
              <a:rPr lang="en-US" sz="1300"/>
              <a:t> 	</a:t>
            </a:r>
            <a:r>
              <a:rPr lang="en-US" sz="1300" err="1"/>
              <a:t>werkende</a:t>
            </a:r>
            <a:r>
              <a:rPr lang="en-US" sz="1300"/>
              <a:t> </a:t>
            </a:r>
            <a:r>
              <a:rPr lang="en-US" sz="1300" err="1"/>
              <a:t>schildklier</a:t>
            </a:r>
            <a:r>
              <a:rPr lang="en-US" sz="1300"/>
              <a:t>.</a:t>
            </a:r>
          </a:p>
        </p:txBody>
      </p:sp>
      <p:sp>
        <p:nvSpPr>
          <p:cNvPr id="3" name="Tekstvak 2">
            <a:extLst>
              <a:ext uri="{FF2B5EF4-FFF2-40B4-BE49-F238E27FC236}">
                <a16:creationId xmlns:a16="http://schemas.microsoft.com/office/drawing/2014/main" id="{70C529B2-A9AA-461C-8874-2A5E4059E4D9}"/>
              </a:ext>
            </a:extLst>
          </p:cNvPr>
          <p:cNvSpPr txBox="1"/>
          <p:nvPr/>
        </p:nvSpPr>
        <p:spPr>
          <a:xfrm>
            <a:off x="784743" y="685800"/>
            <a:ext cx="5793475" cy="1485900"/>
          </a:xfrm>
          <a:prstGeom prst="rect">
            <a:avLst/>
          </a:prstGeom>
        </p:spPr>
        <p:txBody>
          <a:bodyPr vert="horz" lIns="91440" tIns="45720" rIns="91440" bIns="45720" rtlCol="0" anchor="t">
            <a:normAutofit/>
          </a:bodyPr>
          <a:lstStyle/>
          <a:p>
            <a:pPr defTabSz="914400">
              <a:lnSpc>
                <a:spcPct val="89000"/>
              </a:lnSpc>
              <a:spcBef>
                <a:spcPct val="0"/>
              </a:spcBef>
              <a:spcAft>
                <a:spcPts val="600"/>
              </a:spcAft>
            </a:pPr>
            <a:r>
              <a:rPr lang="en-US" sz="4100">
                <a:solidFill>
                  <a:schemeClr val="tx2"/>
                </a:solidFill>
                <a:latin typeface="+mj-lt"/>
                <a:ea typeface="+mj-ea"/>
                <a:cs typeface="+mj-cs"/>
              </a:rPr>
              <a:t>Lichamelijke klachten die agressie veroorzaken</a:t>
            </a:r>
          </a:p>
        </p:txBody>
      </p:sp>
    </p:spTree>
    <p:extLst>
      <p:ext uri="{BB962C8B-B14F-4D97-AF65-F5344CB8AC3E}">
        <p14:creationId xmlns:p14="http://schemas.microsoft.com/office/powerpoint/2010/main" val="7430406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nl-NL"/>
              <a:t>Opdracht</a:t>
            </a:r>
          </a:p>
        </p:txBody>
      </p:sp>
      <p:sp>
        <p:nvSpPr>
          <p:cNvPr id="2" name="Tijdelijke aanduiding voor inhoud 1"/>
          <p:cNvSpPr>
            <a:spLocks noGrp="1"/>
          </p:cNvSpPr>
          <p:nvPr>
            <p:ph idx="1"/>
          </p:nvPr>
        </p:nvSpPr>
        <p:spPr/>
        <p:txBody>
          <a:bodyPr>
            <a:normAutofit/>
          </a:bodyPr>
          <a:lstStyle/>
          <a:p>
            <a:pPr marL="18288" indent="0">
              <a:buNone/>
            </a:pPr>
            <a:endParaRPr lang="nl-NL"/>
          </a:p>
          <a:p>
            <a:pPr marL="361188" indent="-342900"/>
            <a:r>
              <a:rPr lang="nl-NL"/>
              <a:t>Vorm tweetallen</a:t>
            </a:r>
          </a:p>
          <a:p>
            <a:pPr marL="361188" indent="-342900"/>
            <a:r>
              <a:rPr lang="nl-NL"/>
              <a:t>Onderzoek welke psychische klachten oorzaken zijn van agressie</a:t>
            </a:r>
          </a:p>
          <a:p>
            <a:pPr marL="361188" indent="-342900"/>
            <a:r>
              <a:rPr lang="nl-NL"/>
              <a:t>We gaan het klassikaal nabespreken</a:t>
            </a:r>
          </a:p>
          <a:p>
            <a:pPr marL="18288" indent="0">
              <a:buNone/>
            </a:pPr>
            <a:endParaRPr lang="nl-NL"/>
          </a:p>
        </p:txBody>
      </p:sp>
    </p:spTree>
    <p:extLst>
      <p:ext uri="{BB962C8B-B14F-4D97-AF65-F5344CB8AC3E}">
        <p14:creationId xmlns:p14="http://schemas.microsoft.com/office/powerpoint/2010/main" val="41084419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7" name="Rectangle 9">
            <a:extLst>
              <a:ext uri="{FF2B5EF4-FFF2-40B4-BE49-F238E27FC236}">
                <a16:creationId xmlns:a16="http://schemas.microsoft.com/office/drawing/2014/main" id="{961D8973-EAA9-459A-AF59-BBB4233D6C78}"/>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1" title="Side bar">
            <a:extLst>
              <a:ext uri="{FF2B5EF4-FFF2-40B4-BE49-F238E27FC236}">
                <a16:creationId xmlns:a16="http://schemas.microsoft.com/office/drawing/2014/main" id="{FBEA8A33-C0D0-416D-8359-724B8828C7C3}"/>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383661" y="0"/>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5" name="Afbeelding 4">
            <a:extLst>
              <a:ext uri="{FF2B5EF4-FFF2-40B4-BE49-F238E27FC236}">
                <a16:creationId xmlns:a16="http://schemas.microsoft.com/office/drawing/2014/main" id="{A7A9C09F-912B-441C-9711-FA0594D1A39D}"/>
              </a:ext>
            </a:extLst>
          </p:cNvPr>
          <p:cNvPicPr>
            <a:picLocks noChangeAspect="1"/>
          </p:cNvPicPr>
          <p:nvPr/>
        </p:nvPicPr>
        <p:blipFill rotWithShape="1">
          <a:blip r:embed="rId2">
            <a:extLst>
              <a:ext uri="{28A0092B-C50C-407E-A947-70E740481C1C}">
                <a14:useLocalDpi xmlns:a14="http://schemas.microsoft.com/office/drawing/2010/main" val="0"/>
              </a:ext>
            </a:extLst>
          </a:blip>
          <a:srcRect l="29223" r="26036" b="2"/>
          <a:stretch/>
        </p:blipFill>
        <p:spPr>
          <a:xfrm>
            <a:off x="7612260" y="10"/>
            <a:ext cx="4579739" cy="6857990"/>
          </a:xfrm>
          <a:prstGeom prst="rect">
            <a:avLst/>
          </a:prstGeom>
        </p:spPr>
      </p:pic>
      <p:sp>
        <p:nvSpPr>
          <p:cNvPr id="2" name="Tijdelijke aanduiding voor inhoud 1"/>
          <p:cNvSpPr>
            <a:spLocks noGrp="1"/>
          </p:cNvSpPr>
          <p:nvPr>
            <p:ph idx="1"/>
          </p:nvPr>
        </p:nvSpPr>
        <p:spPr>
          <a:xfrm>
            <a:off x="784743" y="2286000"/>
            <a:ext cx="5793475" cy="3581400"/>
          </a:xfrm>
        </p:spPr>
        <p:txBody>
          <a:bodyPr vert="horz" lIns="91440" tIns="45720" rIns="91440" bIns="45720" rtlCol="0">
            <a:normAutofit/>
          </a:bodyPr>
          <a:lstStyle/>
          <a:p>
            <a:pPr>
              <a:buFont typeface="Franklin Gothic Book" panose="020B0503020102020204" pitchFamily="34" charset="0"/>
              <a:buNone/>
            </a:pPr>
            <a:r>
              <a:rPr lang="en-US" sz="1300"/>
              <a:t>-	Verslaving ….upper,</a:t>
            </a:r>
          </a:p>
          <a:p>
            <a:pPr>
              <a:buFont typeface="Franklin Gothic Book" panose="020B0503020102020204" pitchFamily="34" charset="0"/>
              <a:buNone/>
            </a:pPr>
            <a:r>
              <a:rPr lang="en-US" sz="1300"/>
              <a:t>-	Psychose</a:t>
            </a:r>
          </a:p>
          <a:p>
            <a:pPr>
              <a:buFont typeface="Franklin Gothic Book" panose="020B0503020102020204" pitchFamily="34" charset="0"/>
              <a:buNone/>
            </a:pPr>
            <a:r>
              <a:rPr lang="en-US" sz="1300"/>
              <a:t>-	Achterdocht</a:t>
            </a:r>
          </a:p>
          <a:p>
            <a:pPr>
              <a:buFont typeface="Franklin Gothic Book" panose="020B0503020102020204" pitchFamily="34" charset="0"/>
              <a:buNone/>
            </a:pPr>
            <a:r>
              <a:rPr lang="en-US" sz="1300"/>
              <a:t>-	Angst</a:t>
            </a:r>
          </a:p>
          <a:p>
            <a:pPr>
              <a:buFont typeface="Franklin Gothic Book" panose="020B0503020102020204" pitchFamily="34" charset="0"/>
              <a:buNone/>
            </a:pPr>
            <a:r>
              <a:rPr lang="en-US" sz="1300"/>
              <a:t>-	Mensen zijn bang i.v.m. realiteit verlies</a:t>
            </a:r>
          </a:p>
          <a:p>
            <a:pPr>
              <a:buFont typeface="Franklin Gothic Book" panose="020B0503020102020204" pitchFamily="34" charset="0"/>
              <a:buNone/>
            </a:pPr>
            <a:r>
              <a:rPr lang="en-US" sz="1300"/>
              <a:t>-	Persoonlijkheidsstoornissen</a:t>
            </a:r>
          </a:p>
          <a:p>
            <a:pPr>
              <a:buFont typeface="Franklin Gothic Book" panose="020B0503020102020204" pitchFamily="34" charset="0"/>
              <a:buNone/>
            </a:pPr>
            <a:r>
              <a:rPr lang="en-US" sz="1300"/>
              <a:t>-	Antisociale</a:t>
            </a:r>
          </a:p>
          <a:p>
            <a:pPr>
              <a:buFont typeface="Franklin Gothic Book" panose="020B0503020102020204" pitchFamily="34" charset="0"/>
              <a:buNone/>
            </a:pPr>
            <a:r>
              <a:rPr lang="en-US" sz="1300"/>
              <a:t>-	Instrumentele agressie, </a:t>
            </a:r>
          </a:p>
          <a:p>
            <a:pPr>
              <a:buFont typeface="Franklin Gothic Book" panose="020B0503020102020204" pitchFamily="34" charset="0"/>
              <a:buNone/>
            </a:pPr>
            <a:endParaRPr lang="en-US" sz="1300"/>
          </a:p>
          <a:p>
            <a:r>
              <a:rPr lang="en-US" sz="1300"/>
              <a:t>Tip: Bovenstaande uitleggen met voorbeelden. Deze mensen weten precies wanneer ze moeten stoppen. (instrumentale agressie)</a:t>
            </a:r>
          </a:p>
          <a:p>
            <a:pPr>
              <a:buFont typeface="Franklin Gothic Book" panose="020B0503020102020204" pitchFamily="34" charset="0"/>
              <a:buNone/>
            </a:pPr>
            <a:endParaRPr lang="en-US" sz="1300"/>
          </a:p>
        </p:txBody>
      </p:sp>
      <p:sp>
        <p:nvSpPr>
          <p:cNvPr id="3" name="Tekstvak 2">
            <a:extLst>
              <a:ext uri="{FF2B5EF4-FFF2-40B4-BE49-F238E27FC236}">
                <a16:creationId xmlns:a16="http://schemas.microsoft.com/office/drawing/2014/main" id="{FBBB3EB8-0354-44BB-A10E-27E99695684D}"/>
              </a:ext>
            </a:extLst>
          </p:cNvPr>
          <p:cNvSpPr txBox="1"/>
          <p:nvPr/>
        </p:nvSpPr>
        <p:spPr>
          <a:xfrm>
            <a:off x="784743" y="685800"/>
            <a:ext cx="5793475" cy="1485900"/>
          </a:xfrm>
          <a:prstGeom prst="rect">
            <a:avLst/>
          </a:prstGeom>
        </p:spPr>
        <p:txBody>
          <a:bodyPr vert="horz" lIns="91440" tIns="45720" rIns="91440" bIns="45720" rtlCol="0" anchor="t">
            <a:normAutofit/>
          </a:bodyPr>
          <a:lstStyle/>
          <a:p>
            <a:pPr defTabSz="914400">
              <a:lnSpc>
                <a:spcPct val="89000"/>
              </a:lnSpc>
              <a:spcBef>
                <a:spcPct val="0"/>
              </a:spcBef>
              <a:spcAft>
                <a:spcPts val="600"/>
              </a:spcAft>
            </a:pPr>
            <a:r>
              <a:rPr lang="en-US" sz="4100">
                <a:solidFill>
                  <a:schemeClr val="tx2"/>
                </a:solidFill>
                <a:latin typeface="+mj-lt"/>
                <a:ea typeface="+mj-ea"/>
                <a:cs typeface="+mj-cs"/>
              </a:rPr>
              <a:t>Psychische klachten die agressie veroorzaken</a:t>
            </a:r>
          </a:p>
        </p:txBody>
      </p:sp>
    </p:spTree>
    <p:extLst>
      <p:ext uri="{BB962C8B-B14F-4D97-AF65-F5344CB8AC3E}">
        <p14:creationId xmlns:p14="http://schemas.microsoft.com/office/powerpoint/2010/main" val="32033820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1" name="Rectangle 10" title="Side bar">
            <a:extLst>
              <a:ext uri="{FF2B5EF4-FFF2-40B4-BE49-F238E27FC236}">
                <a16:creationId xmlns:a16="http://schemas.microsoft.com/office/drawing/2014/main" id="{B9F89C22-0475-4427-B7C8-0269AD40E3EC}"/>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6" name="Afbeelding 5">
            <a:extLst>
              <a:ext uri="{FF2B5EF4-FFF2-40B4-BE49-F238E27FC236}">
                <a16:creationId xmlns:a16="http://schemas.microsoft.com/office/drawing/2014/main" id="{BE513807-BF40-47A6-9FFB-4C53E04CBB8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11641" y="2953673"/>
            <a:ext cx="5105445" cy="2335741"/>
          </a:xfrm>
          <a:prstGeom prst="rect">
            <a:avLst/>
          </a:prstGeom>
        </p:spPr>
      </p:pic>
      <p:sp>
        <p:nvSpPr>
          <p:cNvPr id="2" name="Tijdelijke aanduiding voor inhoud 1"/>
          <p:cNvSpPr>
            <a:spLocks noGrp="1"/>
          </p:cNvSpPr>
          <p:nvPr>
            <p:ph idx="1"/>
          </p:nvPr>
        </p:nvSpPr>
        <p:spPr>
          <a:xfrm>
            <a:off x="1022949" y="1504122"/>
            <a:ext cx="5521542" cy="3581400"/>
          </a:xfrm>
        </p:spPr>
        <p:txBody>
          <a:bodyPr>
            <a:normAutofit/>
          </a:bodyPr>
          <a:lstStyle/>
          <a:p>
            <a:pPr marL="18288" indent="0">
              <a:buNone/>
            </a:pPr>
            <a:r>
              <a:rPr lang="nl-NL" sz="1800"/>
              <a:t>-	Narcisten,</a:t>
            </a:r>
          </a:p>
          <a:p>
            <a:pPr marL="18288" indent="0">
              <a:buNone/>
            </a:pPr>
            <a:r>
              <a:rPr lang="nl-NL" sz="1800"/>
              <a:t>-	Borderline persoonlijkheidsstoornis (BPS)</a:t>
            </a:r>
          </a:p>
          <a:p>
            <a:pPr marL="18288" indent="0">
              <a:buNone/>
            </a:pPr>
            <a:r>
              <a:rPr lang="nl-NL" sz="1800"/>
              <a:t>-	Verstandelijke beperkingen,</a:t>
            </a:r>
          </a:p>
          <a:p>
            <a:pPr marL="18288" indent="0">
              <a:buNone/>
            </a:pPr>
            <a:r>
              <a:rPr lang="nl-NL" sz="1800"/>
              <a:t>-	Manie en depressie.. naar zichzelf 	gerichte agressie,</a:t>
            </a:r>
          </a:p>
          <a:p>
            <a:pPr marL="18288" indent="0">
              <a:buNone/>
            </a:pPr>
            <a:r>
              <a:rPr lang="nl-NL" sz="1800"/>
              <a:t>-	Ontwikkelingsstoornissen,</a:t>
            </a:r>
          </a:p>
          <a:p>
            <a:pPr marL="18288" indent="0">
              <a:buNone/>
            </a:pPr>
            <a:r>
              <a:rPr lang="nl-NL" sz="1800"/>
              <a:t>-	Autisme ….aanpassingsstoornissen. </a:t>
            </a:r>
          </a:p>
          <a:p>
            <a:pPr marL="18288" indent="0">
              <a:buNone/>
            </a:pPr>
            <a:r>
              <a:rPr lang="nl-NL" altLang="nl-NL" sz="1800">
                <a:hlinkClick r:id="rId3"/>
              </a:rPr>
              <a:t>https://youtu.be/YZxNXRG3SWE</a:t>
            </a:r>
            <a:endParaRPr lang="nl-NL" altLang="nl-NL" sz="1800"/>
          </a:p>
          <a:p>
            <a:pPr marL="18288" indent="0">
              <a:buNone/>
            </a:pPr>
            <a:endParaRPr lang="nl-NL" sz="1800"/>
          </a:p>
        </p:txBody>
      </p:sp>
      <p:sp>
        <p:nvSpPr>
          <p:cNvPr id="7" name="Tekstvak 6">
            <a:extLst>
              <a:ext uri="{FF2B5EF4-FFF2-40B4-BE49-F238E27FC236}">
                <a16:creationId xmlns:a16="http://schemas.microsoft.com/office/drawing/2014/main" id="{E0BA8637-6CBF-4F8A-AEF6-117BF6041F34}"/>
              </a:ext>
            </a:extLst>
          </p:cNvPr>
          <p:cNvSpPr txBox="1"/>
          <p:nvPr/>
        </p:nvSpPr>
        <p:spPr>
          <a:xfrm>
            <a:off x="1485467" y="369837"/>
            <a:ext cx="7849772" cy="769441"/>
          </a:xfrm>
          <a:prstGeom prst="rect">
            <a:avLst/>
          </a:prstGeom>
          <a:noFill/>
        </p:spPr>
        <p:txBody>
          <a:bodyPr wrap="square" rtlCol="0">
            <a:spAutoFit/>
          </a:bodyPr>
          <a:lstStyle/>
          <a:p>
            <a:r>
              <a:rPr lang="nl-NL" sz="4400"/>
              <a:t>Vervolg…..</a:t>
            </a:r>
          </a:p>
        </p:txBody>
      </p:sp>
    </p:spTree>
    <p:extLst>
      <p:ext uri="{BB962C8B-B14F-4D97-AF65-F5344CB8AC3E}">
        <p14:creationId xmlns:p14="http://schemas.microsoft.com/office/powerpoint/2010/main" val="23142696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0" name="Rectangle 9" title="Side bar">
            <a:extLst>
              <a:ext uri="{FF2B5EF4-FFF2-40B4-BE49-F238E27FC236}">
                <a16:creationId xmlns:a16="http://schemas.microsoft.com/office/drawing/2014/main" id="{C5F79084-E805-48DA-8EAC-CD5FD493EEAD}"/>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a:extLst>
              <a:ext uri="{FF2B5EF4-FFF2-40B4-BE49-F238E27FC236}">
                <a16:creationId xmlns:a16="http://schemas.microsoft.com/office/drawing/2014/main" id="{E0FDBC02-48C1-48B7-BF61-2D10CC72F03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462AAD0-42E1-4737-9C88-868AC0C1DD90}"/>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65760" cy="36576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17DB13B9-D0D4-4393-AFAB-2B39448B22F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826240" y="6494325"/>
            <a:ext cx="365760" cy="36576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B8A582B3-A3B3-49D5-BBF0-98FEA4C2FB7E}"/>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826240" y="-4668"/>
            <a:ext cx="365760" cy="36576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EE143F64-D44C-4123-A2E1-FEC1C3F30C12}"/>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94325"/>
            <a:ext cx="365760" cy="36576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Tijdelijke aanduiding voor inhoud 4">
            <a:extLst>
              <a:ext uri="{FF2B5EF4-FFF2-40B4-BE49-F238E27FC236}">
                <a16:creationId xmlns:a16="http://schemas.microsoft.com/office/drawing/2014/main" id="{0B07F460-C677-4EF0-BE84-8EAFF88AD6E1}"/>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t="17507" r="1" b="1"/>
          <a:stretch/>
        </p:blipFill>
        <p:spPr>
          <a:xfrm>
            <a:off x="160867" y="160867"/>
            <a:ext cx="11870265" cy="6536266"/>
          </a:xfrm>
          <a:prstGeom prst="rect">
            <a:avLst/>
          </a:prstGeom>
        </p:spPr>
      </p:pic>
    </p:spTree>
    <p:extLst>
      <p:ext uri="{BB962C8B-B14F-4D97-AF65-F5344CB8AC3E}">
        <p14:creationId xmlns:p14="http://schemas.microsoft.com/office/powerpoint/2010/main" val="16001547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BD6F280-6A32-4257-BDEC-D983D12F77EC}"/>
              </a:ext>
            </a:extLst>
          </p:cNvPr>
          <p:cNvSpPr>
            <a:spLocks noGrp="1"/>
          </p:cNvSpPr>
          <p:nvPr>
            <p:ph type="title"/>
          </p:nvPr>
        </p:nvSpPr>
        <p:spPr/>
        <p:txBody>
          <a:bodyPr/>
          <a:lstStyle/>
          <a:p>
            <a:r>
              <a:rPr lang="nl-NL"/>
              <a:t>Programma</a:t>
            </a:r>
          </a:p>
        </p:txBody>
      </p:sp>
      <p:sp>
        <p:nvSpPr>
          <p:cNvPr id="3" name="Tijdelijke aanduiding voor inhoud 2">
            <a:extLst>
              <a:ext uri="{FF2B5EF4-FFF2-40B4-BE49-F238E27FC236}">
                <a16:creationId xmlns:a16="http://schemas.microsoft.com/office/drawing/2014/main" id="{CD5EA7FF-716C-4DE7-9A8C-6125ABCC1195}"/>
              </a:ext>
            </a:extLst>
          </p:cNvPr>
          <p:cNvSpPr>
            <a:spLocks noGrp="1"/>
          </p:cNvSpPr>
          <p:nvPr>
            <p:ph idx="1"/>
          </p:nvPr>
        </p:nvSpPr>
        <p:spPr/>
        <p:txBody>
          <a:bodyPr vert="horz" lIns="91440" tIns="45720" rIns="91440" bIns="45720" rtlCol="0" anchor="t">
            <a:normAutofit/>
          </a:bodyPr>
          <a:lstStyle/>
          <a:p>
            <a:pPr marL="383540" indent="-383540"/>
            <a:r>
              <a:rPr lang="nl-NL"/>
              <a:t>Herkomst agressie (woordspin)</a:t>
            </a:r>
          </a:p>
          <a:p>
            <a:pPr marL="383540" indent="-383540"/>
            <a:r>
              <a:rPr lang="nl-NL"/>
              <a:t>Definitie agressie</a:t>
            </a:r>
          </a:p>
          <a:p>
            <a:pPr marL="383540" indent="-383540"/>
            <a:r>
              <a:rPr lang="nl-NL"/>
              <a:t>Agressie vanuit de psychologie</a:t>
            </a:r>
          </a:p>
          <a:p>
            <a:pPr marL="383540" indent="-383540"/>
            <a:r>
              <a:rPr lang="nl-NL"/>
              <a:t>Lichamelijke klachten die agressie veroorzaken</a:t>
            </a:r>
          </a:p>
          <a:p>
            <a:pPr marL="383540" indent="-383540"/>
            <a:endParaRPr lang="nl-NL"/>
          </a:p>
        </p:txBody>
      </p:sp>
    </p:spTree>
    <p:extLst>
      <p:ext uri="{BB962C8B-B14F-4D97-AF65-F5344CB8AC3E}">
        <p14:creationId xmlns:p14="http://schemas.microsoft.com/office/powerpoint/2010/main" val="13024503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0445A80-471A-477D-A1BC-1B3FC6DB1DEF}"/>
              </a:ext>
            </a:extLst>
          </p:cNvPr>
          <p:cNvSpPr>
            <a:spLocks noGrp="1"/>
          </p:cNvSpPr>
          <p:nvPr>
            <p:ph type="title"/>
          </p:nvPr>
        </p:nvSpPr>
        <p:spPr/>
        <p:txBody>
          <a:bodyPr/>
          <a:lstStyle/>
          <a:p>
            <a:r>
              <a:rPr lang="nl-NL"/>
              <a:t>Herkomst van agressie</a:t>
            </a:r>
            <a:br>
              <a:rPr lang="nl-NL"/>
            </a:br>
            <a:endParaRPr lang="nl-NL"/>
          </a:p>
        </p:txBody>
      </p:sp>
      <p:sp>
        <p:nvSpPr>
          <p:cNvPr id="3" name="Tijdelijke aanduiding voor inhoud 2">
            <a:extLst>
              <a:ext uri="{FF2B5EF4-FFF2-40B4-BE49-F238E27FC236}">
                <a16:creationId xmlns:a16="http://schemas.microsoft.com/office/drawing/2014/main" id="{6BB46E02-A3FA-469A-AF50-01E2B56F72EA}"/>
              </a:ext>
            </a:extLst>
          </p:cNvPr>
          <p:cNvSpPr>
            <a:spLocks noGrp="1"/>
          </p:cNvSpPr>
          <p:nvPr>
            <p:ph idx="1"/>
          </p:nvPr>
        </p:nvSpPr>
        <p:spPr/>
        <p:txBody>
          <a:bodyPr vert="horz" lIns="91440" tIns="45720" rIns="91440" bIns="45720" rtlCol="0" anchor="t">
            <a:normAutofit/>
          </a:bodyPr>
          <a:lstStyle/>
          <a:p>
            <a:pPr marL="383540" indent="-383540"/>
            <a:endParaRPr lang="nl-NL"/>
          </a:p>
          <a:p>
            <a:pPr marL="383540" indent="-383540"/>
            <a:r>
              <a:rPr lang="nl-NL"/>
              <a:t>Maak een woordspin met termen die met </a:t>
            </a:r>
            <a:r>
              <a:rPr lang="nl-NL" b="1"/>
              <a:t>AGRESSIE </a:t>
            </a:r>
            <a:r>
              <a:rPr lang="nl-NL"/>
              <a:t>te maken heeft</a:t>
            </a:r>
          </a:p>
        </p:txBody>
      </p:sp>
    </p:spTree>
    <p:extLst>
      <p:ext uri="{BB962C8B-B14F-4D97-AF65-F5344CB8AC3E}">
        <p14:creationId xmlns:p14="http://schemas.microsoft.com/office/powerpoint/2010/main" val="10291063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46F7200-BDF6-4121-874C-0125D2EEF04D}"/>
              </a:ext>
            </a:extLst>
          </p:cNvPr>
          <p:cNvSpPr>
            <a:spLocks noGrp="1"/>
          </p:cNvSpPr>
          <p:nvPr>
            <p:ph type="title"/>
          </p:nvPr>
        </p:nvSpPr>
        <p:spPr/>
        <p:txBody>
          <a:bodyPr/>
          <a:lstStyle/>
          <a:p>
            <a:r>
              <a:rPr lang="nl-NL"/>
              <a:t>Definitie agressie:</a:t>
            </a:r>
            <a:br>
              <a:rPr lang="nl-NL"/>
            </a:br>
            <a:endParaRPr lang="nl-NL"/>
          </a:p>
        </p:txBody>
      </p:sp>
      <p:sp>
        <p:nvSpPr>
          <p:cNvPr id="3" name="Tijdelijke aanduiding voor inhoud 2">
            <a:extLst>
              <a:ext uri="{FF2B5EF4-FFF2-40B4-BE49-F238E27FC236}">
                <a16:creationId xmlns:a16="http://schemas.microsoft.com/office/drawing/2014/main" id="{5F1F6487-FA77-4795-A45A-56DAC39E300C}"/>
              </a:ext>
            </a:extLst>
          </p:cNvPr>
          <p:cNvSpPr>
            <a:spLocks noGrp="1"/>
          </p:cNvSpPr>
          <p:nvPr>
            <p:ph idx="1"/>
          </p:nvPr>
        </p:nvSpPr>
        <p:spPr/>
        <p:txBody>
          <a:bodyPr/>
          <a:lstStyle/>
          <a:p>
            <a:r>
              <a:rPr lang="nl-NL"/>
              <a:t>Agressie stamt af van het </a:t>
            </a:r>
            <a:r>
              <a:rPr lang="nl-NL" err="1"/>
              <a:t>latijnse</a:t>
            </a:r>
            <a:r>
              <a:rPr lang="nl-NL"/>
              <a:t> woord ADGREDIOR: ergens gericht op af gaan</a:t>
            </a:r>
          </a:p>
          <a:p>
            <a:pPr marL="18288" indent="0">
              <a:buNone/>
            </a:pPr>
            <a:endParaRPr lang="nl-NL" i="1">
              <a:effectLst/>
            </a:endParaRPr>
          </a:p>
          <a:p>
            <a:r>
              <a:rPr lang="nl-NL" i="1">
                <a:effectLst/>
              </a:rPr>
              <a:t>Agressie is gedrag wat iemand inzet om - bewust of onbewust - iets kapot te maken, een ander schade te berokkenen, en-of duidelijk te maken wat hij wel of niet wil. Het gedrag overschrijdt de grenzen van wat algemeen acceptabel is in dit soort situaties en roept ...</a:t>
            </a:r>
            <a:endParaRPr lang="nl-NL"/>
          </a:p>
          <a:p>
            <a:pPr marL="0" indent="0">
              <a:buNone/>
            </a:pPr>
            <a:endParaRPr lang="nl-NL"/>
          </a:p>
        </p:txBody>
      </p:sp>
    </p:spTree>
    <p:extLst>
      <p:ext uri="{BB962C8B-B14F-4D97-AF65-F5344CB8AC3E}">
        <p14:creationId xmlns:p14="http://schemas.microsoft.com/office/powerpoint/2010/main" val="37976540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BBD936A-060E-4E34-9FC8-4BB561BAF1EC}"/>
              </a:ext>
            </a:extLst>
          </p:cNvPr>
          <p:cNvSpPr>
            <a:spLocks noGrp="1"/>
          </p:cNvSpPr>
          <p:nvPr>
            <p:ph type="title"/>
          </p:nvPr>
        </p:nvSpPr>
        <p:spPr/>
        <p:txBody>
          <a:bodyPr/>
          <a:lstStyle/>
          <a:p>
            <a:r>
              <a:rPr lang="nl-NL"/>
              <a:t>Agressie vanuit de psychologie bekeken</a:t>
            </a:r>
            <a:br>
              <a:rPr lang="nl-NL"/>
            </a:br>
            <a:endParaRPr lang="nl-NL"/>
          </a:p>
        </p:txBody>
      </p:sp>
      <p:sp>
        <p:nvSpPr>
          <p:cNvPr id="3" name="Tijdelijke aanduiding voor inhoud 2">
            <a:extLst>
              <a:ext uri="{FF2B5EF4-FFF2-40B4-BE49-F238E27FC236}">
                <a16:creationId xmlns:a16="http://schemas.microsoft.com/office/drawing/2014/main" id="{0C4BB295-BF67-4AA7-9A6B-C4E4D3B312AF}"/>
              </a:ext>
            </a:extLst>
          </p:cNvPr>
          <p:cNvSpPr>
            <a:spLocks noGrp="1"/>
          </p:cNvSpPr>
          <p:nvPr>
            <p:ph idx="1"/>
          </p:nvPr>
        </p:nvSpPr>
        <p:spPr/>
        <p:txBody>
          <a:bodyPr>
            <a:normAutofit/>
          </a:bodyPr>
          <a:lstStyle/>
          <a:p>
            <a:pPr marL="18288" indent="0">
              <a:buNone/>
            </a:pPr>
            <a:endParaRPr lang="nl-NL"/>
          </a:p>
          <a:p>
            <a:pPr marL="18288" indent="0">
              <a:buNone/>
            </a:pPr>
            <a:r>
              <a:rPr lang="nl-NL"/>
              <a:t>Elke psychologische benadering heeft een andere verklaring voor agressief gedrag:</a:t>
            </a:r>
          </a:p>
          <a:p>
            <a:pPr marL="18288" indent="0">
              <a:buNone/>
            </a:pPr>
            <a:endParaRPr lang="nl-NL"/>
          </a:p>
          <a:p>
            <a:pPr marL="361188" indent="-342900"/>
            <a:r>
              <a:rPr lang="nl-NL"/>
              <a:t>Biologisch</a:t>
            </a:r>
          </a:p>
          <a:p>
            <a:pPr marL="361188" indent="-342900"/>
            <a:r>
              <a:rPr lang="nl-NL"/>
              <a:t>Behavioristische</a:t>
            </a:r>
          </a:p>
          <a:p>
            <a:pPr marL="361188" indent="-342900"/>
            <a:r>
              <a:rPr lang="nl-NL"/>
              <a:t>Cognitief</a:t>
            </a:r>
          </a:p>
          <a:p>
            <a:pPr marL="361188" indent="-342900"/>
            <a:r>
              <a:rPr lang="nl-NL" err="1"/>
              <a:t>Psycho-dynamisch</a:t>
            </a:r>
            <a:endParaRPr lang="nl-NL"/>
          </a:p>
          <a:p>
            <a:pPr marL="361188" indent="-342900"/>
            <a:r>
              <a:rPr lang="nl-NL" err="1"/>
              <a:t>Humanistisische</a:t>
            </a:r>
            <a:endParaRPr lang="nl-NL"/>
          </a:p>
          <a:p>
            <a:endParaRPr lang="nl-NL"/>
          </a:p>
        </p:txBody>
      </p:sp>
    </p:spTree>
    <p:extLst>
      <p:ext uri="{BB962C8B-B14F-4D97-AF65-F5344CB8AC3E}">
        <p14:creationId xmlns:p14="http://schemas.microsoft.com/office/powerpoint/2010/main" val="7230545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4CB1DB8-1C27-4F54-B94D-42B115BF40E0}"/>
              </a:ext>
            </a:extLst>
          </p:cNvPr>
          <p:cNvSpPr>
            <a:spLocks noGrp="1"/>
          </p:cNvSpPr>
          <p:nvPr>
            <p:ph type="title"/>
          </p:nvPr>
        </p:nvSpPr>
        <p:spPr/>
        <p:txBody>
          <a:bodyPr/>
          <a:lstStyle/>
          <a:p>
            <a:r>
              <a:rPr lang="nl-NL"/>
              <a:t>Opdracht: geef elkaar een hand</a:t>
            </a:r>
          </a:p>
        </p:txBody>
      </p:sp>
      <p:sp>
        <p:nvSpPr>
          <p:cNvPr id="3" name="Tijdelijke aanduiding voor inhoud 2">
            <a:extLst>
              <a:ext uri="{FF2B5EF4-FFF2-40B4-BE49-F238E27FC236}">
                <a16:creationId xmlns:a16="http://schemas.microsoft.com/office/drawing/2014/main" id="{C410FFAE-98F5-40C1-8FE7-5D595410CEF4}"/>
              </a:ext>
            </a:extLst>
          </p:cNvPr>
          <p:cNvSpPr>
            <a:spLocks noGrp="1"/>
          </p:cNvSpPr>
          <p:nvPr>
            <p:ph idx="1"/>
          </p:nvPr>
        </p:nvSpPr>
        <p:spPr/>
        <p:txBody>
          <a:bodyPr/>
          <a:lstStyle/>
          <a:p>
            <a:endParaRPr lang="nl-NL"/>
          </a:p>
        </p:txBody>
      </p:sp>
    </p:spTree>
    <p:extLst>
      <p:ext uri="{BB962C8B-B14F-4D97-AF65-F5344CB8AC3E}">
        <p14:creationId xmlns:p14="http://schemas.microsoft.com/office/powerpoint/2010/main" val="24695277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DA927F5-C496-4D23-BC17-E86DF528F9E3}"/>
              </a:ext>
            </a:extLst>
          </p:cNvPr>
          <p:cNvSpPr>
            <a:spLocks noGrp="1"/>
          </p:cNvSpPr>
          <p:nvPr>
            <p:ph type="title"/>
          </p:nvPr>
        </p:nvSpPr>
        <p:spPr/>
        <p:txBody>
          <a:bodyPr/>
          <a:lstStyle/>
          <a:p>
            <a:r>
              <a:rPr lang="nl-NL">
                <a:effectLst/>
              </a:rPr>
              <a:t>Biologische benadering</a:t>
            </a:r>
            <a:br>
              <a:rPr lang="nl-NL">
                <a:effectLst/>
              </a:rPr>
            </a:br>
            <a:endParaRPr lang="nl-NL"/>
          </a:p>
        </p:txBody>
      </p:sp>
      <p:sp>
        <p:nvSpPr>
          <p:cNvPr id="3" name="Tijdelijke aanduiding voor inhoud 2">
            <a:extLst>
              <a:ext uri="{FF2B5EF4-FFF2-40B4-BE49-F238E27FC236}">
                <a16:creationId xmlns:a16="http://schemas.microsoft.com/office/drawing/2014/main" id="{BD80DC77-ACAB-478C-A672-C2685E447846}"/>
              </a:ext>
            </a:extLst>
          </p:cNvPr>
          <p:cNvSpPr>
            <a:spLocks noGrp="1"/>
          </p:cNvSpPr>
          <p:nvPr>
            <p:ph idx="1"/>
          </p:nvPr>
        </p:nvSpPr>
        <p:spPr/>
        <p:txBody>
          <a:bodyPr/>
          <a:lstStyle/>
          <a:p>
            <a:r>
              <a:rPr lang="nl-NL">
                <a:effectLst/>
              </a:rPr>
              <a:t>De biologische benadering gaat ervan uit dat agressie een fysiologische basis kent.</a:t>
            </a:r>
          </a:p>
          <a:p>
            <a:endParaRPr lang="nl-NL">
              <a:effectLst/>
            </a:endParaRPr>
          </a:p>
          <a:p>
            <a:r>
              <a:rPr lang="nl-NL">
                <a:effectLst/>
              </a:rPr>
              <a:t>Een aangeboren drift (genetisch bepaald). </a:t>
            </a:r>
          </a:p>
          <a:p>
            <a:endParaRPr lang="nl-NL">
              <a:effectLst/>
            </a:endParaRPr>
          </a:p>
          <a:p>
            <a:r>
              <a:rPr lang="nl-NL">
                <a:effectLst/>
              </a:rPr>
              <a:t>Ze stellen ook dat agressie kan ontstaan als mensen te maken krijgen met aanvallende situaties.</a:t>
            </a:r>
            <a:endParaRPr lang="nl-NL"/>
          </a:p>
          <a:p>
            <a:endParaRPr lang="nl-NL"/>
          </a:p>
        </p:txBody>
      </p:sp>
    </p:spTree>
    <p:extLst>
      <p:ext uri="{BB962C8B-B14F-4D97-AF65-F5344CB8AC3E}">
        <p14:creationId xmlns:p14="http://schemas.microsoft.com/office/powerpoint/2010/main" val="1559748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3C7955E-E09A-43E2-8C82-4A7B2DB25C8A}"/>
              </a:ext>
            </a:extLst>
          </p:cNvPr>
          <p:cNvSpPr>
            <a:spLocks noGrp="1"/>
          </p:cNvSpPr>
          <p:nvPr>
            <p:ph type="title"/>
          </p:nvPr>
        </p:nvSpPr>
        <p:spPr/>
        <p:txBody>
          <a:bodyPr/>
          <a:lstStyle/>
          <a:p>
            <a:r>
              <a:rPr lang="nl-NL"/>
              <a:t>B</a:t>
            </a:r>
            <a:r>
              <a:rPr lang="nl-NL">
                <a:effectLst/>
              </a:rPr>
              <a:t>ehavioristische gaat uit van gedrag</a:t>
            </a:r>
            <a:endParaRPr lang="nl-NL" b="1"/>
          </a:p>
        </p:txBody>
      </p:sp>
      <p:sp>
        <p:nvSpPr>
          <p:cNvPr id="3" name="Tijdelijke aanduiding voor inhoud 2">
            <a:extLst>
              <a:ext uri="{FF2B5EF4-FFF2-40B4-BE49-F238E27FC236}">
                <a16:creationId xmlns:a16="http://schemas.microsoft.com/office/drawing/2014/main" id="{06C01279-2D2F-41A5-9CD9-D920CD2505D1}"/>
              </a:ext>
            </a:extLst>
          </p:cNvPr>
          <p:cNvSpPr>
            <a:spLocks noGrp="1"/>
          </p:cNvSpPr>
          <p:nvPr>
            <p:ph idx="1"/>
          </p:nvPr>
        </p:nvSpPr>
        <p:spPr/>
        <p:txBody>
          <a:bodyPr vert="horz" lIns="91440" tIns="45720" rIns="91440" bIns="45720" rtlCol="0" anchor="t">
            <a:normAutofit/>
          </a:bodyPr>
          <a:lstStyle/>
          <a:p>
            <a:pPr marL="0" indent="0">
              <a:buNone/>
            </a:pPr>
            <a:r>
              <a:rPr lang="nl-NL">
                <a:effectLst/>
              </a:rPr>
              <a:t>De </a:t>
            </a:r>
            <a:r>
              <a:rPr lang="nl-NL">
                <a:effectLst/>
                <a:hlinkClick r:id="rId3" tooltip="Behaviorisme"/>
              </a:rPr>
              <a:t>behavioristische</a:t>
            </a:r>
            <a:r>
              <a:rPr lang="nl-NL">
                <a:effectLst/>
              </a:rPr>
              <a:t> benadering gaat ervan uit dat agressief gedrag verschillende </a:t>
            </a:r>
            <a:r>
              <a:rPr lang="nl-NL" b="1">
                <a:effectLst/>
              </a:rPr>
              <a:t>functies</a:t>
            </a:r>
            <a:r>
              <a:rPr lang="nl-NL">
                <a:effectLst/>
              </a:rPr>
              <a:t> kan hebben</a:t>
            </a:r>
            <a:r>
              <a:rPr lang="nl-NL"/>
              <a:t>: </a:t>
            </a:r>
          </a:p>
          <a:p>
            <a:pPr marL="383540" indent="-383540"/>
            <a:r>
              <a:rPr lang="nl-NL">
                <a:effectLst/>
              </a:rPr>
              <a:t>Agressieve gedrag is een uiting (een reactie) op frustratie, om innerlijke 'emotionele druk' te ontlasten.</a:t>
            </a:r>
            <a:r>
              <a:rPr lang="nl-NL"/>
              <a:t> </a:t>
            </a:r>
            <a:endParaRPr lang="nl-NL">
              <a:effectLst/>
            </a:endParaRPr>
          </a:p>
          <a:p>
            <a:pPr marL="383540" indent="-383540"/>
            <a:r>
              <a:rPr lang="nl-NL">
                <a:effectLst/>
              </a:rPr>
              <a:t>Ten tweede kan agressief gedrag worden ingezet om een gewenst doel/belang te realiseren. (instrumentele agressie) positieve bekrachtiging en negatieve bekrachtiging</a:t>
            </a:r>
          </a:p>
          <a:p>
            <a:pPr marL="0" indent="0">
              <a:buNone/>
            </a:pPr>
            <a:endParaRPr lang="nl-NL"/>
          </a:p>
        </p:txBody>
      </p:sp>
    </p:spTree>
    <p:extLst>
      <p:ext uri="{BB962C8B-B14F-4D97-AF65-F5344CB8AC3E}">
        <p14:creationId xmlns:p14="http://schemas.microsoft.com/office/powerpoint/2010/main" val="36828632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nl-NL"/>
              <a:t>Cognitieve</a:t>
            </a:r>
          </a:p>
        </p:txBody>
      </p:sp>
      <p:sp>
        <p:nvSpPr>
          <p:cNvPr id="2" name="Tijdelijke aanduiding voor inhoud 1"/>
          <p:cNvSpPr>
            <a:spLocks noGrp="1"/>
          </p:cNvSpPr>
          <p:nvPr>
            <p:ph idx="1"/>
          </p:nvPr>
        </p:nvSpPr>
        <p:spPr/>
        <p:txBody>
          <a:bodyPr vert="horz" lIns="91440" tIns="45720" rIns="91440" bIns="45720" rtlCol="0" anchor="t">
            <a:normAutofit/>
          </a:bodyPr>
          <a:lstStyle/>
          <a:p>
            <a:pPr marL="0" indent="0">
              <a:buNone/>
            </a:pPr>
            <a:r>
              <a:rPr lang="nl-NL">
                <a:effectLst/>
              </a:rPr>
              <a:t>De cognitieve benadering gaat er </a:t>
            </a:r>
            <a:r>
              <a:rPr lang="nl-NL"/>
              <a:t>vanuit</a:t>
            </a:r>
            <a:r>
              <a:rPr lang="nl-NL">
                <a:effectLst/>
              </a:rPr>
              <a:t> dat agressief gedrag wordt aangeleerd</a:t>
            </a:r>
            <a:r>
              <a:rPr lang="nl-NL"/>
              <a:t>:</a:t>
            </a:r>
          </a:p>
          <a:p>
            <a:pPr marL="383540" indent="-383540"/>
            <a:r>
              <a:rPr lang="nl-NL">
                <a:effectLst/>
              </a:rPr>
              <a:t>imitatie en de aanstekelijkheid van het gedrag van anderen.</a:t>
            </a:r>
          </a:p>
          <a:p>
            <a:pPr marL="383540" indent="-383540"/>
            <a:r>
              <a:rPr lang="nl-NL"/>
              <a:t>Ouders lijken hierin een belangrijke rol te spelen. </a:t>
            </a:r>
          </a:p>
          <a:p>
            <a:pPr marL="0" indent="0">
              <a:buNone/>
            </a:pPr>
            <a:endParaRPr lang="nl-NL"/>
          </a:p>
        </p:txBody>
      </p:sp>
    </p:spTree>
    <p:extLst>
      <p:ext uri="{BB962C8B-B14F-4D97-AF65-F5344CB8AC3E}">
        <p14:creationId xmlns:p14="http://schemas.microsoft.com/office/powerpoint/2010/main" val="362641929"/>
      </p:ext>
    </p:extLst>
  </p:cSld>
  <p:clrMapOvr>
    <a:masterClrMapping/>
  </p:clrMapOvr>
</p:sld>
</file>

<file path=ppt/theme/theme1.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Bijsnijden</Template>
  <Application>Microsoft Office PowerPoint</Application>
  <PresentationFormat>Widescreen</PresentationFormat>
  <Slides>19</Slides>
  <Notes>10</Notes>
  <HiddenSlides>0</HiddenSlide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Crop</vt:lpstr>
      <vt:lpstr>Agressie</vt:lpstr>
      <vt:lpstr>Programma</vt:lpstr>
      <vt:lpstr>Herkomst van agressie </vt:lpstr>
      <vt:lpstr>Definitie agressie: </vt:lpstr>
      <vt:lpstr>Agressie vanuit de psychologie bekeken </vt:lpstr>
      <vt:lpstr>Opdracht: geef elkaar een hand</vt:lpstr>
      <vt:lpstr>Biologische benadering </vt:lpstr>
      <vt:lpstr>Behavioristische gaat uit van gedrag</vt:lpstr>
      <vt:lpstr>Cognitieve</vt:lpstr>
      <vt:lpstr>Psychodynamische</vt:lpstr>
      <vt:lpstr>Humanistische benadering</vt:lpstr>
      <vt:lpstr>Waar komt geweld vandaan:</vt:lpstr>
      <vt:lpstr>Straffen en belonen: </vt:lpstr>
      <vt:lpstr>Opdracht:</vt:lpstr>
      <vt:lpstr>PowerPoint Presentation</vt:lpstr>
      <vt:lpstr>Opdracht</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SLB Agressie les 2</dc:title>
  <dc:creator>Koen Steinhauer</dc:creator>
  <cp:revision>1</cp:revision>
  <dcterms:created xsi:type="dcterms:W3CDTF">2018-02-06T13:09:22Z</dcterms:created>
  <dcterms:modified xsi:type="dcterms:W3CDTF">2019-03-28T17:07:32Z</dcterms:modified>
</cp:coreProperties>
</file>