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Algemene inleiding 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Werken met richtlijnen </a:t>
            </a:r>
          </a:p>
          <a:p>
            <a:r>
              <a:rPr lang="nl-NL" dirty="0" smtClean="0"/>
              <a:t>Thema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947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Pedagogisch Werk</a:t>
            </a:r>
          </a:p>
          <a:p>
            <a:r>
              <a:rPr lang="nl-NL" dirty="0" smtClean="0"/>
              <a:t>Ga dan naar </a:t>
            </a:r>
            <a:r>
              <a:rPr lang="nl-NL" dirty="0"/>
              <a:t>Pedagogisch Werk </a:t>
            </a:r>
            <a:r>
              <a:rPr lang="nl-NL" dirty="0" smtClean="0"/>
              <a:t>2</a:t>
            </a:r>
          </a:p>
          <a:p>
            <a:r>
              <a:rPr lang="nl-NL" dirty="0" smtClean="0"/>
              <a:t>Naar VW thema </a:t>
            </a:r>
            <a:r>
              <a:rPr lang="nl-NL" dirty="0"/>
              <a:t>4</a:t>
            </a:r>
            <a:endParaRPr lang="nl-NL" dirty="0" smtClean="0"/>
          </a:p>
          <a:p>
            <a:r>
              <a:rPr lang="nl-NL" dirty="0" smtClean="0"/>
              <a:t>Maak opdracht 9</a:t>
            </a:r>
          </a:p>
          <a:p>
            <a:r>
              <a:rPr lang="nl-NL" dirty="0" smtClean="0"/>
              <a:t>Sla je opdrachten goed op in je pc, is aan het eind van LP 11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6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Nabespreken gemaakte opdrachten</a:t>
            </a:r>
          </a:p>
          <a:p>
            <a:r>
              <a:rPr lang="nl-NL" dirty="0" smtClean="0"/>
              <a:t>Boek </a:t>
            </a:r>
            <a:r>
              <a:rPr lang="nl-NL" dirty="0"/>
              <a:t>Pedagogisch Werk </a:t>
            </a:r>
            <a:r>
              <a:rPr lang="nl-NL" dirty="0" smtClean="0"/>
              <a:t>2, VW thema </a:t>
            </a:r>
            <a:r>
              <a:rPr lang="nl-NL" dirty="0"/>
              <a:t>4</a:t>
            </a:r>
            <a:endParaRPr lang="nl-NL" dirty="0" smtClean="0"/>
          </a:p>
          <a:p>
            <a:r>
              <a:rPr lang="nl-NL" dirty="0" smtClean="0"/>
              <a:t>Opdracht 3, 4, 6 &amp; 7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19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Ergonomisch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6006"/>
            <a:ext cx="8596668" cy="5441994"/>
          </a:xfrm>
        </p:spPr>
        <p:txBody>
          <a:bodyPr>
            <a:normAutofit/>
          </a:bodyPr>
          <a:lstStyle/>
          <a:p>
            <a:r>
              <a:rPr lang="nl-NL" dirty="0" smtClean="0"/>
              <a:t>Jullie doen lichamelijk intensief en belastend werk:</a:t>
            </a:r>
          </a:p>
          <a:p>
            <a:pPr>
              <a:buFontTx/>
              <a:buChar char="-"/>
            </a:pPr>
            <a:r>
              <a:rPr lang="nl-NL" dirty="0" smtClean="0"/>
              <a:t>Kinderen optillen</a:t>
            </a:r>
          </a:p>
          <a:p>
            <a:pPr>
              <a:buFontTx/>
              <a:buChar char="-"/>
            </a:pPr>
            <a:r>
              <a:rPr lang="nl-NL" dirty="0" smtClean="0"/>
              <a:t>Lang gehurkt (gebogen)</a:t>
            </a:r>
          </a:p>
          <a:p>
            <a:pPr>
              <a:buFontTx/>
              <a:buChar char="-"/>
            </a:pPr>
            <a:r>
              <a:rPr lang="nl-NL" dirty="0" smtClean="0"/>
              <a:t>Reiken met armen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Gezondheidsrisico’s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Blijvende rugpijn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Nekpijn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Schouderpijn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Pijn aan armen</a:t>
            </a: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Problemen voorkom je door ergonomisch te werken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529" y="2442755"/>
            <a:ext cx="5797402" cy="180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55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Tillen en dragen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01783"/>
            <a:ext cx="8596668" cy="6113417"/>
          </a:xfrm>
        </p:spPr>
        <p:txBody>
          <a:bodyPr>
            <a:normAutofit/>
          </a:bodyPr>
          <a:lstStyle/>
          <a:p>
            <a:r>
              <a:rPr lang="nl-NL" dirty="0" smtClean="0"/>
              <a:t>Kind zwaarder dan 15 kg? </a:t>
            </a:r>
          </a:p>
          <a:p>
            <a:r>
              <a:rPr lang="nl-NL" dirty="0" smtClean="0"/>
              <a:t>Zo min mogelijk optillen</a:t>
            </a:r>
          </a:p>
          <a:p>
            <a:r>
              <a:rPr lang="nl-NL" dirty="0" smtClean="0"/>
              <a:t>Zwaarder dan 23 kg?</a:t>
            </a:r>
          </a:p>
          <a:p>
            <a:r>
              <a:rPr lang="nl-NL" dirty="0" smtClean="0"/>
              <a:t>Helemaal niet optillen</a:t>
            </a:r>
          </a:p>
          <a:p>
            <a:r>
              <a:rPr lang="nl-NL" dirty="0" smtClean="0"/>
              <a:t>Moet je kinderen die &gt;23 kg zijn toch tillen, wat doe je dan?</a:t>
            </a:r>
          </a:p>
          <a:p>
            <a:r>
              <a:rPr lang="nl-NL" dirty="0" smtClean="0"/>
              <a:t>Tillift</a:t>
            </a:r>
          </a:p>
          <a:p>
            <a:r>
              <a:rPr lang="nl-NL" dirty="0" smtClean="0"/>
              <a:t>Wissel tillen en dragen altijd af met andere collega</a:t>
            </a:r>
          </a:p>
          <a:p>
            <a:r>
              <a:rPr lang="nl-NL" dirty="0" smtClean="0"/>
              <a:t>Las pauzes in tussen tillen</a:t>
            </a:r>
          </a:p>
          <a:p>
            <a:r>
              <a:rPr lang="nl-NL" dirty="0" smtClean="0"/>
              <a:t>Bij tillen altijd:</a:t>
            </a:r>
          </a:p>
          <a:p>
            <a:pPr>
              <a:buFontTx/>
              <a:buChar char="-"/>
            </a:pPr>
            <a:r>
              <a:rPr lang="nl-NL" dirty="0" smtClean="0"/>
              <a:t>Met rechte rug door knieën zakken</a:t>
            </a:r>
          </a:p>
          <a:p>
            <a:pPr>
              <a:buFontTx/>
              <a:buChar char="-"/>
            </a:pPr>
            <a:r>
              <a:rPr lang="nl-NL" dirty="0" smtClean="0"/>
              <a:t>Kind oppakken</a:t>
            </a:r>
          </a:p>
          <a:p>
            <a:pPr>
              <a:buFontTx/>
              <a:buChar char="-"/>
            </a:pPr>
            <a:r>
              <a:rPr lang="nl-NL" dirty="0" smtClean="0"/>
              <a:t>Met rechte rug weer omhoog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525" y="0"/>
            <a:ext cx="3737475" cy="303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9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Werken op volwassen hoogte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Jullie zitten veel aan tafel/bureau en op de grond</a:t>
            </a:r>
          </a:p>
          <a:p>
            <a:r>
              <a:rPr lang="nl-NL" dirty="0" smtClean="0"/>
              <a:t>Jullie staan veel (eten drinken uitdelen)</a:t>
            </a:r>
          </a:p>
          <a:p>
            <a:r>
              <a:rPr lang="nl-NL" dirty="0" smtClean="0"/>
              <a:t>Dingen uitleggen</a:t>
            </a:r>
          </a:p>
          <a:p>
            <a:r>
              <a:rPr lang="nl-NL" dirty="0" smtClean="0"/>
              <a:t>Zonder rugleuning zitten (max. 4 minuten)</a:t>
            </a:r>
          </a:p>
          <a:p>
            <a:r>
              <a:rPr lang="nl-NL" dirty="0" smtClean="0"/>
              <a:t>Duurt activiteit langer, dan op ‘volwassen hoogte’ zitten (tafel/bureau)</a:t>
            </a:r>
          </a:p>
          <a:p>
            <a:r>
              <a:rPr lang="nl-NL" dirty="0" smtClean="0"/>
              <a:t>Voorovergebogen staan? Dan het liefst steunen met handen op tafel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1" y="3803673"/>
            <a:ext cx="3560854" cy="236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18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Langdurig reiken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Jullie strekken je armen veel en langdurig:</a:t>
            </a:r>
          </a:p>
          <a:p>
            <a:r>
              <a:rPr lang="nl-NL" dirty="0" smtClean="0"/>
              <a:t>Aankleden, verschonen, eten geven, schoonmaken</a:t>
            </a:r>
          </a:p>
          <a:p>
            <a:r>
              <a:rPr lang="nl-NL" dirty="0" smtClean="0"/>
              <a:t>Belastend voor nek en schouders</a:t>
            </a:r>
          </a:p>
          <a:p>
            <a:r>
              <a:rPr lang="nl-NL" dirty="0" smtClean="0"/>
              <a:t>Reiken met uitgestrekte, licht geheven armen (max. drie min per keer)</a:t>
            </a:r>
          </a:p>
          <a:p>
            <a:r>
              <a:rPr lang="nl-NL" dirty="0" smtClean="0"/>
              <a:t>Hoe hoger de armen, hoe korter.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812" y="3275625"/>
            <a:ext cx="4382588" cy="298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Hurken &amp; knielen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4"/>
            <a:ext cx="8596668" cy="3880773"/>
          </a:xfrm>
        </p:spPr>
        <p:txBody>
          <a:bodyPr/>
          <a:lstStyle/>
          <a:p>
            <a:r>
              <a:rPr lang="nl-NL" dirty="0" smtClean="0"/>
              <a:t>Jullie hurken en knielen geregeld bij:</a:t>
            </a:r>
          </a:p>
          <a:p>
            <a:r>
              <a:rPr lang="nl-NL" dirty="0" smtClean="0"/>
              <a:t>Helpen met jas, schoenen, opruimen van speelgoed</a:t>
            </a:r>
          </a:p>
          <a:p>
            <a:r>
              <a:rPr lang="nl-NL" dirty="0" smtClean="0"/>
              <a:t>Hurken belast één gewricht in het bijzonder, welke?</a:t>
            </a:r>
          </a:p>
          <a:p>
            <a:r>
              <a:rPr lang="nl-NL" dirty="0" smtClean="0"/>
              <a:t>De knieën</a:t>
            </a:r>
          </a:p>
          <a:p>
            <a:r>
              <a:rPr lang="nl-NL" dirty="0" smtClean="0"/>
              <a:t>Ook knelt hurken de bloedvaten af</a:t>
            </a:r>
          </a:p>
          <a:p>
            <a:r>
              <a:rPr lang="nl-NL" dirty="0" smtClean="0"/>
              <a:t>Bij knielen belast je de knieën, onderbenen en enkels</a:t>
            </a:r>
          </a:p>
          <a:p>
            <a:r>
              <a:rPr lang="nl-NL" dirty="0" smtClean="0"/>
              <a:t>Wissel houdingen af</a:t>
            </a:r>
          </a:p>
          <a:p>
            <a:r>
              <a:rPr lang="nl-NL" dirty="0" smtClean="0"/>
              <a:t>Hurken en knielen maximaal 15 min. </a:t>
            </a:r>
            <a:r>
              <a:rPr lang="nl-NL" dirty="0"/>
              <a:t>p</a:t>
            </a:r>
            <a:r>
              <a:rPr lang="nl-NL" dirty="0" smtClean="0"/>
              <a:t>er dag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2437" y="0"/>
            <a:ext cx="4119563" cy="411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88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Verantwoordelijkheden werkgever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942769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Ruimte zo inrichten dat het lichamelijk zo min mogelijk belastend is</a:t>
            </a:r>
          </a:p>
          <a:p>
            <a:r>
              <a:rPr lang="nl-NL" dirty="0" smtClean="0"/>
              <a:t>Hoge babybedden</a:t>
            </a:r>
          </a:p>
          <a:p>
            <a:r>
              <a:rPr lang="nl-NL" dirty="0" smtClean="0"/>
              <a:t>Trapjes/opstapjes naar bedden/verschoontafels (minder tillen)</a:t>
            </a:r>
          </a:p>
          <a:p>
            <a:r>
              <a:rPr lang="nl-NL" dirty="0" smtClean="0"/>
              <a:t>Meubilair op volwassen-hoogte</a:t>
            </a:r>
          </a:p>
          <a:p>
            <a:r>
              <a:rPr lang="nl-NL" dirty="0" smtClean="0"/>
              <a:t>Voldoende ruimte gecreëerd qua inrichting om voorkomende handelingen prettig te verrichten</a:t>
            </a:r>
          </a:p>
          <a:p>
            <a:r>
              <a:rPr lang="nl-NL" dirty="0" smtClean="0"/>
              <a:t>Makkelijk verplaatsbaar meubilair:</a:t>
            </a:r>
          </a:p>
          <a:p>
            <a:r>
              <a:rPr lang="nl-NL" dirty="0" smtClean="0"/>
              <a:t>Te duwen materiaal mag max. 20 kg zijn (+ makkelijk bestuurbaar) bolderkar/kinderwagen</a:t>
            </a:r>
          </a:p>
          <a:p>
            <a:r>
              <a:rPr lang="nl-NL" dirty="0" smtClean="0"/>
              <a:t>Vaatwassers/wasmachines op </a:t>
            </a:r>
            <a:r>
              <a:rPr lang="nl-NL" smtClean="0"/>
              <a:t>werkhoogte </a:t>
            </a:r>
            <a:r>
              <a:rPr lang="nl-NL" smtClean="0"/>
              <a:t>(niet </a:t>
            </a:r>
            <a:r>
              <a:rPr lang="nl-NL" dirty="0" smtClean="0"/>
              <a:t>bukken)</a:t>
            </a:r>
          </a:p>
          <a:p>
            <a:r>
              <a:rPr lang="nl-NL" dirty="0" smtClean="0"/>
              <a:t>Schappen / kasten niet te diep en te hoog</a:t>
            </a:r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1302" y="4574320"/>
            <a:ext cx="3400697" cy="22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99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341877" cy="1320800"/>
          </a:xfrm>
        </p:spPr>
        <p:txBody>
          <a:bodyPr/>
          <a:lstStyle/>
          <a:p>
            <a:r>
              <a:rPr lang="nl-NL" dirty="0" smtClean="0"/>
              <a:t>Samenwerken aan ergonomische 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8596668" cy="3880773"/>
          </a:xfrm>
        </p:spPr>
        <p:txBody>
          <a:bodyPr/>
          <a:lstStyle/>
          <a:p>
            <a:r>
              <a:rPr lang="nl-NL" dirty="0" smtClean="0"/>
              <a:t>Jij werkt aan je werkhouding</a:t>
            </a:r>
          </a:p>
          <a:p>
            <a:r>
              <a:rPr lang="nl-NL" dirty="0" smtClean="0"/>
              <a:t>Werkgever zorgt voor goede werkomstandigheden en materialen</a:t>
            </a:r>
          </a:p>
          <a:p>
            <a:r>
              <a:rPr lang="nl-NL" dirty="0" smtClean="0"/>
              <a:t>Je werkt samen met je collega’s en helpt elkaar te ontzien qua houding</a:t>
            </a:r>
          </a:p>
          <a:p>
            <a:r>
              <a:rPr lang="nl-NL" dirty="0" smtClean="0"/>
              <a:t>Tien kinderen verschonen (optillen) verdeel je over elkaar (om en om)</a:t>
            </a:r>
          </a:p>
          <a:p>
            <a:r>
              <a:rPr lang="nl-NL" dirty="0" smtClean="0"/>
              <a:t>Let op elkaar </a:t>
            </a:r>
          </a:p>
          <a:p>
            <a:r>
              <a:rPr lang="nl-NL" dirty="0" smtClean="0"/>
              <a:t>Langer dan vier minuten met gebogen rug? Spreek de ander aan!</a:t>
            </a:r>
          </a:p>
          <a:p>
            <a:r>
              <a:rPr lang="nl-NL" dirty="0" smtClean="0"/>
              <a:t>Je verdeelt lichamelijk belastbare activiteiten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5210" y="4091321"/>
            <a:ext cx="3693659" cy="276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61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481</Words>
  <Application>Microsoft Office PowerPoint</Application>
  <PresentationFormat>Breedbeeld</PresentationFormat>
  <Paragraphs>79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Algemene inleiding Deskundigheid &amp; kwaliteit</vt:lpstr>
      <vt:lpstr>Angerenstein</vt:lpstr>
      <vt:lpstr>Ergonomisch werken</vt:lpstr>
      <vt:lpstr>Tillen en dragen</vt:lpstr>
      <vt:lpstr>Werken op volwassen hoogte</vt:lpstr>
      <vt:lpstr>Langdurig reiken</vt:lpstr>
      <vt:lpstr>Hurken &amp; knielen</vt:lpstr>
      <vt:lpstr>Verantwoordelijkheden werkgever</vt:lpstr>
      <vt:lpstr>Samenwerken aan ergonomische omgeving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Algemene inleiding Deskundigheid &amp; kwaliteit</dc:title>
  <dc:creator>Simon Poelman</dc:creator>
  <cp:lastModifiedBy>Simon Poelman</cp:lastModifiedBy>
  <cp:revision>8</cp:revision>
  <dcterms:created xsi:type="dcterms:W3CDTF">2019-03-01T14:03:42Z</dcterms:created>
  <dcterms:modified xsi:type="dcterms:W3CDTF">2019-03-18T10:41:21Z</dcterms:modified>
</cp:coreProperties>
</file>