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  <p:sldId id="262" r:id="rId3"/>
    <p:sldId id="261" r:id="rId4"/>
    <p:sldId id="260" r:id="rId5"/>
    <p:sldId id="263" r:id="rId6"/>
    <p:sldId id="264" r:id="rId7"/>
    <p:sldId id="265" r:id="rId8"/>
    <p:sldId id="266" r:id="rId9"/>
    <p:sldId id="269" r:id="rId10"/>
    <p:sldId id="267" r:id="rId11"/>
    <p:sldId id="270" r:id="rId12"/>
    <p:sldId id="268" r:id="rId13"/>
    <p:sldId id="271" r:id="rId14"/>
    <p:sldId id="272" r:id="rId15"/>
    <p:sldId id="273" r:id="rId16"/>
    <p:sldId id="274" r:id="rId17"/>
    <p:sldId id="275" r:id="rId18"/>
    <p:sldId id="276" r:id="rId19"/>
    <p:sldId id="280" r:id="rId20"/>
    <p:sldId id="258" r:id="rId21"/>
    <p:sldId id="277" r:id="rId22"/>
    <p:sldId id="279" r:id="rId23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Stijl, gemiddeld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8" d="100"/>
          <a:sy n="88" d="100"/>
        </p:scale>
        <p:origin x="494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EDDE4-0CBB-4768-9E66-BFD8062D50EC}" type="datetimeFigureOut">
              <a:rPr lang="nl-NL" smtClean="0"/>
              <a:t>8-2-2019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EE01D-10AE-4C08-8E6E-E22770542F8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428790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EDDE4-0CBB-4768-9E66-BFD8062D50EC}" type="datetimeFigureOut">
              <a:rPr lang="nl-NL" smtClean="0"/>
              <a:t>8-2-2019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EE01D-10AE-4C08-8E6E-E22770542F8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740734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EDDE4-0CBB-4768-9E66-BFD8062D50EC}" type="datetimeFigureOut">
              <a:rPr lang="nl-NL" smtClean="0"/>
              <a:t>8-2-2019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EE01D-10AE-4C08-8E6E-E22770542F8B}" type="slidenum">
              <a:rPr lang="nl-NL" smtClean="0"/>
              <a:t>‹nr.›</a:t>
            </a:fld>
            <a:endParaRPr lang="nl-NL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1831882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EDDE4-0CBB-4768-9E66-BFD8062D50EC}" type="datetimeFigureOut">
              <a:rPr lang="nl-NL" smtClean="0"/>
              <a:t>8-2-2019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EE01D-10AE-4C08-8E6E-E22770542F8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6935567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EDDE4-0CBB-4768-9E66-BFD8062D50EC}" type="datetimeFigureOut">
              <a:rPr lang="nl-NL" smtClean="0"/>
              <a:t>8-2-2019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EE01D-10AE-4C08-8E6E-E22770542F8B}" type="slidenum">
              <a:rPr lang="nl-NL" smtClean="0"/>
              <a:t>‹nr.›</a:t>
            </a:fld>
            <a:endParaRPr lang="nl-NL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8174866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EDDE4-0CBB-4768-9E66-BFD8062D50EC}" type="datetimeFigureOut">
              <a:rPr lang="nl-NL" smtClean="0"/>
              <a:t>8-2-2019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EE01D-10AE-4C08-8E6E-E22770542F8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8918163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EDDE4-0CBB-4768-9E66-BFD8062D50EC}" type="datetimeFigureOut">
              <a:rPr lang="nl-NL" smtClean="0"/>
              <a:t>8-2-2019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EE01D-10AE-4C08-8E6E-E22770542F8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463884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EDDE4-0CBB-4768-9E66-BFD8062D50EC}" type="datetimeFigureOut">
              <a:rPr lang="nl-NL" smtClean="0"/>
              <a:t>8-2-2019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EE01D-10AE-4C08-8E6E-E22770542F8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199162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EDDE4-0CBB-4768-9E66-BFD8062D50EC}" type="datetimeFigureOut">
              <a:rPr lang="nl-NL" smtClean="0"/>
              <a:t>8-2-2019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EE01D-10AE-4C08-8E6E-E22770542F8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31587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EDDE4-0CBB-4768-9E66-BFD8062D50EC}" type="datetimeFigureOut">
              <a:rPr lang="nl-NL" smtClean="0"/>
              <a:t>8-2-2019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EE01D-10AE-4C08-8E6E-E22770542F8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92224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EDDE4-0CBB-4768-9E66-BFD8062D50EC}" type="datetimeFigureOut">
              <a:rPr lang="nl-NL" smtClean="0"/>
              <a:t>8-2-2019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EE01D-10AE-4C08-8E6E-E22770542F8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288877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EDDE4-0CBB-4768-9E66-BFD8062D50EC}" type="datetimeFigureOut">
              <a:rPr lang="nl-NL" smtClean="0"/>
              <a:t>8-2-2019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EE01D-10AE-4C08-8E6E-E22770542F8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688466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EDDE4-0CBB-4768-9E66-BFD8062D50EC}" type="datetimeFigureOut">
              <a:rPr lang="nl-NL" smtClean="0"/>
              <a:t>8-2-2019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EE01D-10AE-4C08-8E6E-E22770542F8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11693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EDDE4-0CBB-4768-9E66-BFD8062D50EC}" type="datetimeFigureOut">
              <a:rPr lang="nl-NL" smtClean="0"/>
              <a:t>8-2-2019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EE01D-10AE-4C08-8E6E-E22770542F8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848687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EDDE4-0CBB-4768-9E66-BFD8062D50EC}" type="datetimeFigureOut">
              <a:rPr lang="nl-NL" smtClean="0"/>
              <a:t>8-2-2019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EE01D-10AE-4C08-8E6E-E22770542F8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840824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EDDE4-0CBB-4768-9E66-BFD8062D50EC}" type="datetimeFigureOut">
              <a:rPr lang="nl-NL" smtClean="0"/>
              <a:t>8-2-2019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EE01D-10AE-4C08-8E6E-E22770542F8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201050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FEDDE4-0CBB-4768-9E66-BFD8062D50EC}" type="datetimeFigureOut">
              <a:rPr lang="nl-NL" smtClean="0"/>
              <a:t>8-2-2019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26EE01D-10AE-4C08-8E6E-E22770542F8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519112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07067" y="1653357"/>
            <a:ext cx="7766936" cy="1646302"/>
          </a:xfrm>
        </p:spPr>
        <p:txBody>
          <a:bodyPr/>
          <a:lstStyle/>
          <a:p>
            <a:pPr algn="ctr"/>
            <a:r>
              <a:rPr lang="nl-NL" dirty="0" smtClean="0"/>
              <a:t>Kwaliteitsmanagement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07067" y="3646337"/>
            <a:ext cx="7766936" cy="1096899"/>
          </a:xfrm>
        </p:spPr>
        <p:txBody>
          <a:bodyPr/>
          <a:lstStyle/>
          <a:p>
            <a:pPr algn="ctr"/>
            <a:r>
              <a:rPr lang="nl-NL" dirty="0" smtClean="0"/>
              <a:t>Les 4: kwaliteitszorgsystemen, certificatie </a:t>
            </a:r>
            <a:r>
              <a:rPr lang="nl-NL" smtClean="0"/>
              <a:t>en werkinstructie</a:t>
            </a:r>
            <a:endParaRPr lang="nl-NL" dirty="0"/>
          </a:p>
        </p:txBody>
      </p:sp>
      <p:pic>
        <p:nvPicPr>
          <p:cNvPr id="5" name="Afbeelding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7067" y="4743236"/>
            <a:ext cx="2525002" cy="6212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4532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Peter </a:t>
            </a:r>
            <a:r>
              <a:rPr lang="nl-NL" dirty="0" err="1" smtClean="0"/>
              <a:t>Drucker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sz="2400" i="1" dirty="0" smtClean="0"/>
              <a:t>‘Er is niets zo nutteloos als het efficiënt uitvoeren van iets wat eigenlijk nooit gedaan had moeten worden’</a:t>
            </a:r>
            <a:endParaRPr lang="nl-NL" sz="2400" i="1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71109" y="3608416"/>
            <a:ext cx="4839516" cy="27817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3816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Kwaliteitszorg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Kwaliteitszorg omvat vier deelgebieden: normstelling, controle, beheersing en </a:t>
            </a:r>
            <a:r>
              <a:rPr lang="nl-NL" dirty="0" smtClean="0"/>
              <a:t>borging</a:t>
            </a:r>
          </a:p>
          <a:p>
            <a:endParaRPr lang="nl-NL" dirty="0" smtClean="0"/>
          </a:p>
          <a:p>
            <a:r>
              <a:rPr lang="nl-NL" dirty="0" smtClean="0"/>
              <a:t>Vaak wordt </a:t>
            </a:r>
            <a:r>
              <a:rPr lang="nl-NL" dirty="0"/>
              <a:t>bij kwaliteitszorg nog alleen aan kwaliteitscontrole </a:t>
            </a:r>
            <a:r>
              <a:rPr lang="nl-NL" dirty="0" smtClean="0"/>
              <a:t>gedacht</a:t>
            </a:r>
          </a:p>
          <a:p>
            <a:endParaRPr lang="nl-NL" dirty="0" smtClean="0"/>
          </a:p>
          <a:p>
            <a:r>
              <a:rPr lang="nl-NL" dirty="0" smtClean="0"/>
              <a:t>Door controle worden fouten slechts opgespoord. Kwaliteitszorg streeft naar het voorkómen van fouten en vergissingen door het toepassen van procesbeheersing. </a:t>
            </a:r>
          </a:p>
        </p:txBody>
      </p:sp>
    </p:spTree>
    <p:extLst>
      <p:ext uri="{BB962C8B-B14F-4D97-AF65-F5344CB8AC3E}">
        <p14:creationId xmlns:p14="http://schemas.microsoft.com/office/powerpoint/2010/main" val="3544123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Kwaliteitssystemen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Bij </a:t>
            </a:r>
            <a:r>
              <a:rPr lang="nl-NL" dirty="0" smtClean="0"/>
              <a:t>kwaliteitssystemen </a:t>
            </a:r>
            <a:r>
              <a:rPr lang="nl-NL" dirty="0"/>
              <a:t>heeft het bedrijf beschreven hoe de </a:t>
            </a:r>
            <a:r>
              <a:rPr lang="nl-NL" b="1" dirty="0"/>
              <a:t>werkwijzen </a:t>
            </a:r>
            <a:r>
              <a:rPr lang="nl-NL" dirty="0"/>
              <a:t>en </a:t>
            </a:r>
            <a:r>
              <a:rPr lang="nl-NL" b="1" dirty="0"/>
              <a:t>procedures</a:t>
            </a:r>
            <a:r>
              <a:rPr lang="nl-NL" dirty="0"/>
              <a:t> in het bedrijf </a:t>
            </a:r>
            <a:r>
              <a:rPr lang="nl-NL" dirty="0" smtClean="0"/>
              <a:t>zijn</a:t>
            </a:r>
            <a:endParaRPr lang="nl-NL" dirty="0"/>
          </a:p>
          <a:p>
            <a:r>
              <a:rPr lang="nl-NL" dirty="0" smtClean="0"/>
              <a:t>Veel bedrijven laten externe </a:t>
            </a:r>
            <a:r>
              <a:rPr lang="nl-NL" dirty="0"/>
              <a:t>organisaties (certificerende </a:t>
            </a:r>
            <a:r>
              <a:rPr lang="nl-NL" dirty="0" smtClean="0"/>
              <a:t>instellingen)</a:t>
            </a:r>
            <a:r>
              <a:rPr lang="nl-NL" dirty="0"/>
              <a:t> </a:t>
            </a:r>
            <a:r>
              <a:rPr lang="nl-NL" dirty="0" smtClean="0"/>
              <a:t>deze systemen controleren</a:t>
            </a:r>
          </a:p>
          <a:p>
            <a:pPr lvl="1"/>
            <a:r>
              <a:rPr lang="nl-NL" b="1" dirty="0" smtClean="0"/>
              <a:t>Onderzoek naar </a:t>
            </a:r>
            <a:r>
              <a:rPr lang="nl-NL" b="1" dirty="0"/>
              <a:t>de opzet en werking van beheersmaatregelen van het </a:t>
            </a:r>
            <a:r>
              <a:rPr lang="nl-NL" b="1" dirty="0" smtClean="0"/>
              <a:t>kwaliteitszorgsysteem. </a:t>
            </a:r>
            <a:r>
              <a:rPr lang="nl-NL" b="1" dirty="0"/>
              <a:t>De uitkomsten </a:t>
            </a:r>
            <a:r>
              <a:rPr lang="nl-NL" b="1" dirty="0" smtClean="0"/>
              <a:t>worden </a:t>
            </a:r>
            <a:r>
              <a:rPr lang="nl-NL" b="1" dirty="0"/>
              <a:t>in een rapport vastgelegd.</a:t>
            </a:r>
            <a:r>
              <a:rPr lang="nl-NL" dirty="0"/>
              <a:t> </a:t>
            </a:r>
            <a:endParaRPr lang="nl-NL" dirty="0" smtClean="0"/>
          </a:p>
          <a:p>
            <a:r>
              <a:rPr lang="nl-NL" dirty="0" smtClean="0"/>
              <a:t>Er wordt gekeken of de </a:t>
            </a:r>
            <a:r>
              <a:rPr lang="nl-NL" dirty="0"/>
              <a:t>werkzaamheden ook werkelijk volgens deze werkwijzen en procedures </a:t>
            </a:r>
            <a:r>
              <a:rPr lang="nl-NL" dirty="0" smtClean="0"/>
              <a:t>worden uitgevoerd. </a:t>
            </a:r>
            <a:r>
              <a:rPr lang="nl-NL" dirty="0"/>
              <a:t>Is dit het geval </a:t>
            </a:r>
            <a:r>
              <a:rPr lang="nl-NL" dirty="0" smtClean="0"/>
              <a:t>dan ontvangt </a:t>
            </a:r>
            <a:r>
              <a:rPr lang="nl-NL" dirty="0"/>
              <a:t>men een </a:t>
            </a:r>
            <a:r>
              <a:rPr lang="nl-NL" b="1" dirty="0"/>
              <a:t>certificaat</a:t>
            </a:r>
            <a:r>
              <a:rPr lang="nl-NL" dirty="0"/>
              <a:t>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62016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Certificering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737361"/>
            <a:ext cx="8596668" cy="4304002"/>
          </a:xfrm>
        </p:spPr>
        <p:txBody>
          <a:bodyPr>
            <a:normAutofit fontScale="92500" lnSpcReduction="10000"/>
          </a:bodyPr>
          <a:lstStyle/>
          <a:p>
            <a:r>
              <a:rPr lang="nl-NL" dirty="0"/>
              <a:t>Enkele systemen die veel gebruikt worden</a:t>
            </a:r>
            <a:r>
              <a:rPr lang="nl-NL" dirty="0" smtClean="0"/>
              <a:t>:</a:t>
            </a:r>
          </a:p>
          <a:p>
            <a:endParaRPr lang="nl-NL" dirty="0"/>
          </a:p>
          <a:p>
            <a:r>
              <a:rPr lang="nl-NL" b="1" dirty="0"/>
              <a:t>ISO </a:t>
            </a:r>
          </a:p>
          <a:p>
            <a:r>
              <a:rPr lang="nl-NL" b="1" dirty="0" smtClean="0"/>
              <a:t>IFS</a:t>
            </a:r>
            <a:r>
              <a:rPr lang="nl-NL" b="1" dirty="0"/>
              <a:t/>
            </a:r>
            <a:br>
              <a:rPr lang="nl-NL" b="1" dirty="0"/>
            </a:br>
            <a:endParaRPr lang="nl-NL" dirty="0"/>
          </a:p>
          <a:p>
            <a:r>
              <a:rPr lang="nl-NL" b="1" dirty="0"/>
              <a:t>HACCP </a:t>
            </a:r>
            <a:r>
              <a:rPr lang="nl-NL" b="1" dirty="0" smtClean="0"/>
              <a:t> -- </a:t>
            </a:r>
            <a:r>
              <a:rPr lang="nl-NL" dirty="0"/>
              <a:t>Hazard Analysis Critical Control Point, oftewel gevarenanalyse kritische controlepunten. Deze zogenaamde kritische controlepunten helpen u om de risico’s met betrekking tot voedselveiligheid te beschrijven én onder controle te </a:t>
            </a:r>
            <a:r>
              <a:rPr lang="nl-NL" dirty="0" smtClean="0"/>
              <a:t>houden. </a:t>
            </a:r>
            <a:r>
              <a:rPr lang="nl-NL" b="1" dirty="0"/>
              <a:t/>
            </a:r>
            <a:br>
              <a:rPr lang="nl-NL" b="1" dirty="0"/>
            </a:br>
            <a:endParaRPr lang="nl-NL" b="1" dirty="0"/>
          </a:p>
          <a:p>
            <a:r>
              <a:rPr lang="nl-NL" b="1" dirty="0" smtClean="0"/>
              <a:t>GMP + -- </a:t>
            </a:r>
            <a:r>
              <a:rPr lang="nl-NL" dirty="0" err="1" smtClean="0"/>
              <a:t>Good</a:t>
            </a:r>
            <a:r>
              <a:rPr lang="nl-NL" dirty="0" smtClean="0"/>
              <a:t> </a:t>
            </a:r>
            <a:r>
              <a:rPr lang="nl-NL" dirty="0"/>
              <a:t>Manufacturing </a:t>
            </a:r>
            <a:r>
              <a:rPr lang="nl-NL" dirty="0" err="1"/>
              <a:t>Practice</a:t>
            </a:r>
            <a:r>
              <a:rPr lang="nl-NL" dirty="0"/>
              <a:t>, oftewel een goede manier van produceren. </a:t>
            </a:r>
            <a:r>
              <a:rPr lang="nl-NL" dirty="0" smtClean="0"/>
              <a:t>Van </a:t>
            </a:r>
            <a:r>
              <a:rPr lang="nl-NL" dirty="0"/>
              <a:t>A tot Z is vastgelegd hoe een product is samengesteld en geproduceerd</a:t>
            </a:r>
            <a:r>
              <a:rPr lang="nl-NL" b="1" dirty="0"/>
              <a:t/>
            </a:r>
            <a:br>
              <a:rPr lang="nl-NL" b="1" dirty="0"/>
            </a:br>
            <a:r>
              <a:rPr lang="nl-NL" b="1" dirty="0"/>
              <a:t/>
            </a:r>
            <a:br>
              <a:rPr lang="nl-NL" b="1" dirty="0"/>
            </a:b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29881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Belang van certificeren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Biedt afnemers een redelijke zekerheid dat zij kwaliteit krijgen geleverd</a:t>
            </a:r>
          </a:p>
          <a:p>
            <a:r>
              <a:rPr lang="nl-NL" dirty="0" smtClean="0"/>
              <a:t>Het is een middel om de steeds groter wordende afstand tussen afnemer en toeleverancier te overbruggen</a:t>
            </a:r>
          </a:p>
          <a:p>
            <a:r>
              <a:rPr lang="nl-NL" dirty="0" smtClean="0"/>
              <a:t>Voorkomt dat afnemers zelf moeten gaan controleren bij toeleveranciers</a:t>
            </a:r>
          </a:p>
          <a:p>
            <a:r>
              <a:rPr lang="nl-NL" dirty="0" smtClean="0"/>
              <a:t>Kan de rechtspositie van toeleveranciers of afnemers versterken in gevallen van aansprakelijkheid</a:t>
            </a:r>
          </a:p>
          <a:p>
            <a:r>
              <a:rPr lang="nl-NL" dirty="0" smtClean="0"/>
              <a:t>Geeft een bedrijf betere kansen op de Europese markt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5154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Procedures en werkinstructies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930400"/>
            <a:ext cx="8596668" cy="4499945"/>
          </a:xfrm>
        </p:spPr>
        <p:txBody>
          <a:bodyPr>
            <a:normAutofit/>
          </a:bodyPr>
          <a:lstStyle/>
          <a:p>
            <a:r>
              <a:rPr lang="nl-NL" dirty="0" smtClean="0"/>
              <a:t>Voordat een certificering in beeld komt moet er een goed kwaliteitssysteem zijn. Procedures en werkinstructies horen daarbij. </a:t>
            </a:r>
          </a:p>
          <a:p>
            <a:r>
              <a:rPr lang="nl-NL" dirty="0" smtClean="0"/>
              <a:t>Een </a:t>
            </a:r>
            <a:r>
              <a:rPr lang="nl-NL" dirty="0"/>
              <a:t>werkinstructie bevat instructies om werk zelfstandig uit te kunnen voeren. </a:t>
            </a:r>
            <a:endParaRPr lang="nl-NL" dirty="0" smtClean="0"/>
          </a:p>
          <a:p>
            <a:r>
              <a:rPr lang="nl-NL" dirty="0" smtClean="0"/>
              <a:t>Een </a:t>
            </a:r>
            <a:r>
              <a:rPr lang="nl-NL" dirty="0"/>
              <a:t>werkinstructie dient aan de volgende voorwaarden te </a:t>
            </a:r>
            <a:r>
              <a:rPr lang="nl-NL" dirty="0" smtClean="0"/>
              <a:t>voldoen:</a:t>
            </a:r>
          </a:p>
          <a:p>
            <a:r>
              <a:rPr lang="nl-NL" dirty="0" smtClean="0"/>
              <a:t>het </a:t>
            </a:r>
            <a:r>
              <a:rPr lang="nl-NL" dirty="0"/>
              <a:t>is zodanig beschreven dat een persoon het werk kan uitvoeren, </a:t>
            </a:r>
            <a:br>
              <a:rPr lang="nl-NL" dirty="0"/>
            </a:br>
            <a:r>
              <a:rPr lang="nl-NL" dirty="0"/>
              <a:t>zelfs als deze dit voor het eerst </a:t>
            </a:r>
            <a:r>
              <a:rPr lang="nl-NL" dirty="0" smtClean="0"/>
              <a:t>doet</a:t>
            </a:r>
          </a:p>
          <a:p>
            <a:r>
              <a:rPr lang="nl-NL" dirty="0" smtClean="0"/>
              <a:t>Het niveau van de instructie moet passen bij de functie/rol van de uitvoerende</a:t>
            </a:r>
            <a:r>
              <a:rPr lang="nl-NL" dirty="0"/>
              <a:t/>
            </a:r>
            <a:br>
              <a:rPr lang="nl-NL" dirty="0"/>
            </a:br>
            <a:endParaRPr lang="nl-NL" dirty="0" smtClean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42813" y="4538618"/>
            <a:ext cx="3849187" cy="23193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3745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Werkinstructie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b="1" dirty="0" smtClean="0"/>
              <a:t>Maak je doelgroep en de situatie concreet</a:t>
            </a:r>
          </a:p>
          <a:p>
            <a:endParaRPr lang="nl-NL" dirty="0" smtClean="0"/>
          </a:p>
          <a:p>
            <a:r>
              <a:rPr lang="nl-NL" dirty="0" smtClean="0"/>
              <a:t>Wie moeten de instructie lezen?</a:t>
            </a:r>
          </a:p>
          <a:p>
            <a:r>
              <a:rPr lang="nl-NL" dirty="0" smtClean="0"/>
              <a:t>Kunnen zij goed Nederlands?</a:t>
            </a:r>
          </a:p>
          <a:p>
            <a:r>
              <a:rPr lang="nl-NL" dirty="0" smtClean="0"/>
              <a:t>Hoeveel tijd is er voor het lezen van de instructie?</a:t>
            </a:r>
          </a:p>
          <a:p>
            <a:r>
              <a:rPr lang="nl-NL" dirty="0" smtClean="0"/>
              <a:t>Is er voldoende licht voor het lezen? </a:t>
            </a:r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68141" y="4486683"/>
            <a:ext cx="2857500" cy="2143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2433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Werkinstructie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b="1" dirty="0" smtClean="0"/>
              <a:t>Beschrijf precies wat de gebruiker moet doen.</a:t>
            </a:r>
          </a:p>
          <a:p>
            <a:r>
              <a:rPr lang="nl-NL" dirty="0" smtClean="0"/>
              <a:t>Maak concreet wat er gedaan moet worden</a:t>
            </a:r>
          </a:p>
          <a:p>
            <a:endParaRPr lang="nl-NL" dirty="0"/>
          </a:p>
          <a:p>
            <a:r>
              <a:rPr lang="nl-NL" b="1" dirty="0" smtClean="0"/>
              <a:t>Val met de deur in huis.</a:t>
            </a:r>
          </a:p>
          <a:p>
            <a:r>
              <a:rPr lang="nl-NL" dirty="0" smtClean="0"/>
              <a:t>Zet de instructie centraal</a:t>
            </a:r>
          </a:p>
          <a:p>
            <a:endParaRPr lang="nl-NL" dirty="0"/>
          </a:p>
          <a:p>
            <a:r>
              <a:rPr lang="nl-NL" b="1" dirty="0" smtClean="0"/>
              <a:t>Gebruik beeld</a:t>
            </a:r>
          </a:p>
          <a:p>
            <a:r>
              <a:rPr lang="nl-NL" dirty="0" smtClean="0"/>
              <a:t>Gebruik beelden om de tekst te </a:t>
            </a:r>
            <a:r>
              <a:rPr lang="nl-NL" smtClean="0"/>
              <a:t>versterken of </a:t>
            </a:r>
            <a:r>
              <a:rPr lang="nl-NL" dirty="0" smtClean="0"/>
              <a:t>vervang tekst door beelden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9290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Beelden zeggen meer</a:t>
            </a:r>
            <a:endParaRPr lang="nl-NL" dirty="0"/>
          </a:p>
        </p:txBody>
      </p:sp>
      <p:pic>
        <p:nvPicPr>
          <p:cNvPr id="9" name="Tijdelijke aanduiding voor inhoud 8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28677" y="2074091"/>
            <a:ext cx="6093982" cy="45704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8776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72341" y="940526"/>
            <a:ext cx="3840745" cy="5213861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80625" y="1184405"/>
            <a:ext cx="4471851" cy="44918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331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Doel van de les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Aan het einde van de les weet je hoe je een visgraatdiagram kan toepassen.</a:t>
            </a:r>
          </a:p>
          <a:p>
            <a:endParaRPr lang="nl-NL" dirty="0" smtClean="0"/>
          </a:p>
          <a:p>
            <a:r>
              <a:rPr lang="nl-NL" dirty="0" smtClean="0"/>
              <a:t>Aan het einde van de les weet je aan welke eisen een goede werkinstructie moet voldoen. 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24967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Chinees spreekwoord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sz="2400" i="1" dirty="0" smtClean="0"/>
              <a:t>‘Vertel het mij en ik zal het vergeten, laat het mij zien en ik zal het mij herinneren, betrek mij erin en ik zal het begrijpen’</a:t>
            </a:r>
            <a:endParaRPr lang="nl-NL" sz="2400" i="1" dirty="0"/>
          </a:p>
        </p:txBody>
      </p:sp>
    </p:spTree>
    <p:extLst>
      <p:ext uri="{BB962C8B-B14F-4D97-AF65-F5344CB8AC3E}">
        <p14:creationId xmlns:p14="http://schemas.microsoft.com/office/powerpoint/2010/main" val="2412547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Werkinstructie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Test, testen en test nog eens.</a:t>
            </a:r>
          </a:p>
          <a:p>
            <a:r>
              <a:rPr lang="nl-NL" dirty="0" smtClean="0"/>
              <a:t>Een werkinstructie vergt veel uitproberen en bijstellen</a:t>
            </a:r>
          </a:p>
          <a:p>
            <a:r>
              <a:rPr lang="nl-NL" dirty="0" smtClean="0"/>
              <a:t>Wat voor jou heel logisch kan zijn, kan voor de gebruiker niet zo logisch zijn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84807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Aan de slag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533572"/>
            <a:ext cx="8596668" cy="4240211"/>
          </a:xfrm>
        </p:spPr>
        <p:txBody>
          <a:bodyPr>
            <a:normAutofit fontScale="92500" lnSpcReduction="10000"/>
          </a:bodyPr>
          <a:lstStyle/>
          <a:p>
            <a:r>
              <a:rPr lang="nl-NL" dirty="0" smtClean="0"/>
              <a:t>Jullie gaan nu </a:t>
            </a:r>
            <a:r>
              <a:rPr lang="nl-NL" sz="2000" b="1" dirty="0" smtClean="0"/>
              <a:t>in duo’s </a:t>
            </a:r>
            <a:r>
              <a:rPr lang="nl-NL" dirty="0" smtClean="0"/>
              <a:t>jullie eigen werkinstructie maken.</a:t>
            </a:r>
          </a:p>
          <a:p>
            <a:endParaRPr lang="nl-NL" dirty="0"/>
          </a:p>
          <a:p>
            <a:r>
              <a:rPr lang="nl-NL" dirty="0" smtClean="0"/>
              <a:t>Hij moet uit </a:t>
            </a:r>
            <a:r>
              <a:rPr lang="nl-NL" b="1" dirty="0" smtClean="0"/>
              <a:t>MINIMAAL 5 </a:t>
            </a:r>
            <a:r>
              <a:rPr lang="nl-NL" dirty="0" smtClean="0"/>
              <a:t>stappen bestaan. Je mag beelden maken, het mag ook met tekst en symbolen of zelfs een combinatie van deze drie. Als het maar duidelijk is.</a:t>
            </a:r>
          </a:p>
          <a:p>
            <a:endParaRPr lang="nl-NL" dirty="0"/>
          </a:p>
          <a:p>
            <a:r>
              <a:rPr lang="nl-NL" dirty="0" smtClean="0"/>
              <a:t>Het onderwerp mag je zelf kiezen.</a:t>
            </a:r>
          </a:p>
          <a:p>
            <a:r>
              <a:rPr lang="nl-NL" dirty="0" smtClean="0"/>
              <a:t>Maak de doelgroep en situatie concreet in een uitleg. </a:t>
            </a:r>
          </a:p>
          <a:p>
            <a:r>
              <a:rPr lang="nl-NL" dirty="0" smtClean="0"/>
              <a:t>Volgende les werken we er ook nog aan.  </a:t>
            </a:r>
          </a:p>
          <a:p>
            <a:endParaRPr lang="nl-NL" dirty="0"/>
          </a:p>
          <a:p>
            <a:r>
              <a:rPr lang="nl-NL" dirty="0"/>
              <a:t>De werkinstructie kan je </a:t>
            </a:r>
            <a:r>
              <a:rPr lang="nl-NL" b="1" dirty="0"/>
              <a:t>maximaal een punt </a:t>
            </a:r>
            <a:r>
              <a:rPr lang="nl-NL" dirty="0"/>
              <a:t>bij de toets </a:t>
            </a:r>
            <a:r>
              <a:rPr lang="nl-NL" dirty="0" smtClean="0"/>
              <a:t>opleveren</a:t>
            </a:r>
            <a:endParaRPr lang="nl-NL" sz="1400" dirty="0"/>
          </a:p>
          <a:p>
            <a:r>
              <a:rPr lang="nl-NL" sz="1500" i="1" dirty="0" smtClean="0"/>
              <a:t>Zie beoordelingsformulier</a:t>
            </a:r>
          </a:p>
        </p:txBody>
      </p:sp>
    </p:spTree>
    <p:extLst>
      <p:ext uri="{BB962C8B-B14F-4D97-AF65-F5344CB8AC3E}">
        <p14:creationId xmlns:p14="http://schemas.microsoft.com/office/powerpoint/2010/main" val="4169817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Fouten ontdekken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Weten jullie nog wat de </a:t>
            </a:r>
            <a:r>
              <a:rPr lang="nl-NL" dirty="0" err="1" smtClean="0"/>
              <a:t>Demingcirkel</a:t>
            </a:r>
            <a:r>
              <a:rPr lang="nl-NL" dirty="0" smtClean="0"/>
              <a:t> inhoud?</a:t>
            </a:r>
          </a:p>
          <a:p>
            <a:pPr marL="0" indent="0">
              <a:buNone/>
            </a:pPr>
            <a:endParaRPr lang="nl-NL" dirty="0" smtClean="0"/>
          </a:p>
          <a:p>
            <a:r>
              <a:rPr lang="nl-NL" dirty="0" err="1" smtClean="0"/>
              <a:t>Deming</a:t>
            </a:r>
            <a:r>
              <a:rPr lang="nl-NL" dirty="0" smtClean="0"/>
              <a:t> ontwikkelde een stappenplan om fouten in een systeem helder te krijgen –&gt; continue kwaliteitsverbetering</a:t>
            </a:r>
          </a:p>
          <a:p>
            <a:endParaRPr lang="nl-NL" dirty="0"/>
          </a:p>
          <a:p>
            <a:r>
              <a:rPr lang="nl-NL" dirty="0" smtClean="0"/>
              <a:t>Gebaseerd op de </a:t>
            </a:r>
            <a:r>
              <a:rPr lang="nl-NL" dirty="0" err="1" smtClean="0"/>
              <a:t>demingcirkel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50378" y="3537131"/>
            <a:ext cx="4602879" cy="3139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81807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Deming</a:t>
            </a:r>
            <a:r>
              <a:rPr lang="nl-NL" dirty="0" smtClean="0"/>
              <a:t>-tool </a:t>
            </a:r>
            <a:endParaRPr lang="nl-NL" dirty="0"/>
          </a:p>
        </p:txBody>
      </p:sp>
      <p:graphicFrame>
        <p:nvGraphicFramePr>
          <p:cNvPr id="6" name="Tijdelijke aanduiding voor inhoud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89535835"/>
              </p:ext>
            </p:extLst>
          </p:nvPr>
        </p:nvGraphicFramePr>
        <p:xfrm>
          <a:off x="1894113" y="1270000"/>
          <a:ext cx="5799909" cy="5428574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5799909">
                  <a:extLst>
                    <a:ext uri="{9D8B030D-6E8A-4147-A177-3AD203B41FA5}">
                      <a16:colId xmlns:a16="http://schemas.microsoft.com/office/drawing/2014/main" val="2322109252"/>
                    </a:ext>
                  </a:extLst>
                </a:gridCol>
              </a:tblGrid>
              <a:tr h="948014"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Stap</a:t>
                      </a:r>
                      <a:r>
                        <a:rPr lang="nl-NL" baseline="0" dirty="0" smtClean="0"/>
                        <a:t> 1 Identificeer</a:t>
                      </a:r>
                    </a:p>
                    <a:p>
                      <a:pPr algn="ctr"/>
                      <a:r>
                        <a:rPr lang="nl-NL" b="0" baseline="0" dirty="0" smtClean="0"/>
                        <a:t>Stel het proces vast dat verbeterd moet worden</a:t>
                      </a:r>
                      <a:endParaRPr lang="nl-NL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9354844"/>
                  </a:ext>
                </a:extLst>
              </a:tr>
              <a:tr h="384472">
                <a:tc>
                  <a:txBody>
                    <a:bodyPr/>
                    <a:lstStyle/>
                    <a:p>
                      <a:pPr algn="ctr"/>
                      <a:r>
                        <a:rPr lang="nl-NL" b="1" dirty="0" smtClean="0"/>
                        <a:t>Stap 2 Definieer</a:t>
                      </a:r>
                    </a:p>
                    <a:p>
                      <a:pPr algn="ctr"/>
                      <a:r>
                        <a:rPr lang="nl-NL" b="0" dirty="0" smtClean="0"/>
                        <a:t>Stel</a:t>
                      </a:r>
                      <a:r>
                        <a:rPr lang="nl-NL" b="0" baseline="0" dirty="0" smtClean="0"/>
                        <a:t> doelen en plan volgende stappen</a:t>
                      </a:r>
                      <a:endParaRPr lang="nl-NL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5906942"/>
                  </a:ext>
                </a:extLst>
              </a:tr>
              <a:tr h="384472">
                <a:tc>
                  <a:txBody>
                    <a:bodyPr/>
                    <a:lstStyle/>
                    <a:p>
                      <a:pPr algn="ctr"/>
                      <a:r>
                        <a:rPr lang="nl-NL" b="1" dirty="0" smtClean="0"/>
                        <a:t>Stap 3 probleem</a:t>
                      </a:r>
                    </a:p>
                    <a:p>
                      <a:pPr algn="ctr"/>
                      <a:r>
                        <a:rPr lang="nl-NL" b="0" dirty="0" smtClean="0"/>
                        <a:t>Krijg gedetailleerde informatie</a:t>
                      </a:r>
                      <a:r>
                        <a:rPr lang="nl-NL" b="0" baseline="0" dirty="0" smtClean="0"/>
                        <a:t> over het proces</a:t>
                      </a:r>
                      <a:endParaRPr lang="nl-NL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49022381"/>
                  </a:ext>
                </a:extLst>
              </a:tr>
              <a:tr h="384472">
                <a:tc>
                  <a:txBody>
                    <a:bodyPr/>
                    <a:lstStyle/>
                    <a:p>
                      <a:pPr algn="ctr"/>
                      <a:r>
                        <a:rPr lang="nl-NL" b="1" dirty="0" smtClean="0"/>
                        <a:t>Stap 4 Oorzaak</a:t>
                      </a:r>
                    </a:p>
                    <a:p>
                      <a:pPr algn="ctr"/>
                      <a:r>
                        <a:rPr lang="nl-NL" b="0" dirty="0" smtClean="0"/>
                        <a:t>Identificeer</a:t>
                      </a:r>
                      <a:r>
                        <a:rPr lang="nl-NL" b="0" baseline="0" dirty="0" smtClean="0"/>
                        <a:t> de oorzaak van het probleem</a:t>
                      </a:r>
                      <a:endParaRPr lang="nl-NL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70398592"/>
                  </a:ext>
                </a:extLst>
              </a:tr>
              <a:tr h="384472">
                <a:tc>
                  <a:txBody>
                    <a:bodyPr/>
                    <a:lstStyle/>
                    <a:p>
                      <a:pPr algn="ctr"/>
                      <a:r>
                        <a:rPr lang="nl-NL" b="1" dirty="0" smtClean="0"/>
                        <a:t>Stap 5 Oplossing</a:t>
                      </a:r>
                    </a:p>
                    <a:p>
                      <a:pPr algn="ctr"/>
                      <a:r>
                        <a:rPr lang="nl-NL" b="0" dirty="0" smtClean="0"/>
                        <a:t>Identificeer</a:t>
                      </a:r>
                      <a:r>
                        <a:rPr lang="nl-NL" b="0" baseline="0" dirty="0" smtClean="0"/>
                        <a:t> mogelijke oplossingen van het probleem</a:t>
                      </a:r>
                      <a:endParaRPr lang="nl-NL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96729117"/>
                  </a:ext>
                </a:extLst>
              </a:tr>
              <a:tr h="384472">
                <a:tc>
                  <a:txBody>
                    <a:bodyPr/>
                    <a:lstStyle/>
                    <a:p>
                      <a:pPr algn="ctr"/>
                      <a:r>
                        <a:rPr lang="nl-NL" b="1" dirty="0" smtClean="0"/>
                        <a:t>Stap 6 Implementeer</a:t>
                      </a:r>
                    </a:p>
                    <a:p>
                      <a:pPr algn="ctr"/>
                      <a:r>
                        <a:rPr lang="nl-NL" b="0" dirty="0" smtClean="0"/>
                        <a:t>Implementeer</a:t>
                      </a:r>
                      <a:r>
                        <a:rPr lang="nl-NL" b="0" baseline="0" dirty="0" smtClean="0"/>
                        <a:t> de gekozen oplossing</a:t>
                      </a:r>
                      <a:endParaRPr lang="nl-NL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5309823"/>
                  </a:ext>
                </a:extLst>
              </a:tr>
              <a:tr h="384472">
                <a:tc>
                  <a:txBody>
                    <a:bodyPr/>
                    <a:lstStyle/>
                    <a:p>
                      <a:pPr algn="ctr"/>
                      <a:r>
                        <a:rPr lang="nl-NL" b="1" dirty="0" smtClean="0"/>
                        <a:t>Stap</a:t>
                      </a:r>
                      <a:r>
                        <a:rPr lang="nl-NL" b="1" baseline="0" dirty="0" smtClean="0"/>
                        <a:t> 7 Controleer</a:t>
                      </a:r>
                    </a:p>
                    <a:p>
                      <a:pPr algn="ctr"/>
                      <a:r>
                        <a:rPr lang="nl-NL" b="0" baseline="0" dirty="0" smtClean="0"/>
                        <a:t>Hou het proces in de gaten en stuur eventueel bij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97778520"/>
                  </a:ext>
                </a:extLst>
              </a:tr>
              <a:tr h="384472">
                <a:tc>
                  <a:txBody>
                    <a:bodyPr/>
                    <a:lstStyle/>
                    <a:p>
                      <a:pPr algn="ctr"/>
                      <a:r>
                        <a:rPr lang="nl-NL" b="1" dirty="0" smtClean="0"/>
                        <a:t>Stap 8 Beheers</a:t>
                      </a:r>
                    </a:p>
                    <a:p>
                      <a:pPr algn="ctr"/>
                      <a:r>
                        <a:rPr lang="nl-NL" b="0" dirty="0" smtClean="0"/>
                        <a:t>Begin</a:t>
                      </a:r>
                      <a:r>
                        <a:rPr lang="nl-NL" b="0" baseline="0" dirty="0" smtClean="0"/>
                        <a:t> de cyclus opnieuw</a:t>
                      </a:r>
                      <a:endParaRPr lang="nl-NL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6521955"/>
                  </a:ext>
                </a:extLst>
              </a:tr>
            </a:tbl>
          </a:graphicData>
        </a:graphic>
      </p:graphicFrame>
      <p:sp>
        <p:nvSpPr>
          <p:cNvPr id="7" name="Rechteraccolade 6"/>
          <p:cNvSpPr/>
          <p:nvPr/>
        </p:nvSpPr>
        <p:spPr>
          <a:xfrm>
            <a:off x="7798526" y="1515291"/>
            <a:ext cx="535577" cy="3095898"/>
          </a:xfrm>
          <a:prstGeom prst="righ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8" name="Tekstvak 7"/>
          <p:cNvSpPr txBox="1"/>
          <p:nvPr/>
        </p:nvSpPr>
        <p:spPr>
          <a:xfrm>
            <a:off x="8543109" y="2847703"/>
            <a:ext cx="11234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Plan</a:t>
            </a:r>
            <a:endParaRPr lang="nl-NL" dirty="0"/>
          </a:p>
        </p:txBody>
      </p:sp>
      <p:sp>
        <p:nvSpPr>
          <p:cNvPr id="9" name="Tekstvak 8"/>
          <p:cNvSpPr txBox="1"/>
          <p:nvPr/>
        </p:nvSpPr>
        <p:spPr>
          <a:xfrm>
            <a:off x="8334103" y="4885508"/>
            <a:ext cx="11234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Do </a:t>
            </a:r>
            <a:endParaRPr lang="nl-NL" dirty="0"/>
          </a:p>
        </p:txBody>
      </p:sp>
      <p:sp>
        <p:nvSpPr>
          <p:cNvPr id="10" name="Tekstvak 9"/>
          <p:cNvSpPr txBox="1"/>
          <p:nvPr/>
        </p:nvSpPr>
        <p:spPr>
          <a:xfrm>
            <a:off x="8281225" y="5595592"/>
            <a:ext cx="11234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Check</a:t>
            </a:r>
            <a:endParaRPr lang="nl-NL" dirty="0"/>
          </a:p>
        </p:txBody>
      </p:sp>
      <p:sp>
        <p:nvSpPr>
          <p:cNvPr id="11" name="Tekstvak 10"/>
          <p:cNvSpPr txBox="1"/>
          <p:nvPr/>
        </p:nvSpPr>
        <p:spPr>
          <a:xfrm>
            <a:off x="8307351" y="6268385"/>
            <a:ext cx="11234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Act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90657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Visgraatdiagram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Wordt gebruikt om de oorzaken bij een probleem te vinden </a:t>
            </a:r>
          </a:p>
          <a:p>
            <a:r>
              <a:rPr lang="nl-NL" dirty="0" smtClean="0"/>
              <a:t>Zeer goed te gebruiken bij dienstverlenende organisaties </a:t>
            </a:r>
          </a:p>
          <a:p>
            <a:endParaRPr lang="nl-NL" dirty="0"/>
          </a:p>
          <a:p>
            <a:r>
              <a:rPr lang="nl-NL" dirty="0" smtClean="0"/>
              <a:t>Op de horizontale lijn wordt het probleem of gevolg beschreven </a:t>
            </a:r>
          </a:p>
          <a:p>
            <a:r>
              <a:rPr lang="nl-NL" dirty="0" smtClean="0"/>
              <a:t>De vertakkingen geven factoren die in verband staan met dit probleem </a:t>
            </a:r>
          </a:p>
          <a:p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32581" y="4400932"/>
            <a:ext cx="3882934" cy="2027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4790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Visgraatdiagram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Oorzaken van een probleem worden vanuit vier invalshoeken bekeken </a:t>
            </a:r>
          </a:p>
          <a:p>
            <a:endParaRPr lang="nl-NL" dirty="0"/>
          </a:p>
          <a:p>
            <a:r>
              <a:rPr lang="nl-NL" dirty="0" smtClean="0"/>
              <a:t>1 mens </a:t>
            </a:r>
            <a:r>
              <a:rPr lang="nl-NL" dirty="0" smtClean="0">
                <a:sym typeface="Wingdings" panose="05000000000000000000" pitchFamily="2" charset="2"/>
              </a:rPr>
              <a:t> alle menselijke aspecten, motivatie, training, werkbelasting, zorgvuldigheid etc.</a:t>
            </a:r>
          </a:p>
          <a:p>
            <a:r>
              <a:rPr lang="nl-NL" dirty="0" smtClean="0">
                <a:sym typeface="Wingdings" panose="05000000000000000000" pitchFamily="2" charset="2"/>
              </a:rPr>
              <a:t>2 methode  alle voorgeschreven handelingen en procedures</a:t>
            </a:r>
          </a:p>
          <a:p>
            <a:r>
              <a:rPr lang="nl-NL" dirty="0" smtClean="0">
                <a:sym typeface="Wingdings" panose="05000000000000000000" pitchFamily="2" charset="2"/>
              </a:rPr>
              <a:t>3 </a:t>
            </a:r>
            <a:r>
              <a:rPr lang="nl-NL" dirty="0" smtClean="0">
                <a:sym typeface="Wingdings" panose="05000000000000000000" pitchFamily="2" charset="2"/>
              </a:rPr>
              <a:t>materieel </a:t>
            </a:r>
            <a:r>
              <a:rPr lang="nl-NL" dirty="0" smtClean="0">
                <a:sym typeface="Wingdings" panose="05000000000000000000" pitchFamily="2" charset="2"/>
              </a:rPr>
              <a:t> alle machines en middelen die in het proces gebruikt worden</a:t>
            </a:r>
          </a:p>
          <a:p>
            <a:r>
              <a:rPr lang="nl-NL" dirty="0" smtClean="0">
                <a:sym typeface="Wingdings" panose="05000000000000000000" pitchFamily="2" charset="2"/>
              </a:rPr>
              <a:t>4 materiaal  alles wat bewerkt of verwerkt moet worden</a:t>
            </a:r>
          </a:p>
          <a:p>
            <a:endParaRPr lang="nl-NL" dirty="0">
              <a:sym typeface="Wingdings" panose="05000000000000000000" pitchFamily="2" charset="2"/>
            </a:endParaRPr>
          </a:p>
          <a:p>
            <a:r>
              <a:rPr lang="nl-NL" dirty="0" smtClean="0">
                <a:sym typeface="Wingdings" panose="05000000000000000000" pitchFamily="2" charset="2"/>
              </a:rPr>
              <a:t>Deze 4 M’s kunnen worden uitgebreid. Bijv. organisatie, management of markt en service. 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97998" y="133216"/>
            <a:ext cx="3882934" cy="2027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7411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Visgraatdiagram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Het opstellen van een visgraatdiagram verloopt in 4 fasen</a:t>
            </a:r>
          </a:p>
          <a:p>
            <a:endParaRPr lang="nl-NL" dirty="0"/>
          </a:p>
          <a:p>
            <a:pPr marL="0" indent="0">
              <a:buNone/>
            </a:pPr>
            <a:r>
              <a:rPr lang="nl-NL" dirty="0" smtClean="0"/>
              <a:t>1: 	het probleem vaststellen. Omschrijf het probleem zo eenvoudig mogelijk. 	Plaats deze rechts van de horizontale/centrale lijn.</a:t>
            </a:r>
          </a:p>
          <a:p>
            <a:pPr marL="0" indent="0">
              <a:buNone/>
            </a:pPr>
            <a:r>
              <a:rPr lang="nl-NL" dirty="0" smtClean="0"/>
              <a:t>2: 	verklaren van de oorzaken vanuit vier hoofdgroepen. Mens, methode, 	machine en materiaal. Andere groepen gebruiken mag. </a:t>
            </a:r>
          </a:p>
          <a:p>
            <a:pPr marL="0" indent="0">
              <a:buNone/>
            </a:pPr>
            <a:r>
              <a:rPr lang="nl-NL" dirty="0" smtClean="0"/>
              <a:t>3: 	alle mogelijke oorzaken inventariseren die gerelateerd zijn aan ieder van de 	hoofdgroepen. </a:t>
            </a:r>
          </a:p>
          <a:p>
            <a:pPr marL="0" indent="0">
              <a:buNone/>
            </a:pPr>
            <a:r>
              <a:rPr lang="nl-NL" dirty="0" smtClean="0"/>
              <a:t>4: 	evalueren van de oorzaken. Bijv. wanneer onder één van de hoofdgroepen 	veel staat genoteerd vraagt dit om verdere aanpak 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18657" y="127313"/>
            <a:ext cx="2033276" cy="2033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4458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Voorbeeld 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10525" y="1930400"/>
            <a:ext cx="9451306" cy="4099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5006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Aan de slag!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593669"/>
            <a:ext cx="8596668" cy="4447693"/>
          </a:xfrm>
        </p:spPr>
        <p:txBody>
          <a:bodyPr/>
          <a:lstStyle/>
          <a:p>
            <a:pPr marL="0" indent="0">
              <a:buNone/>
            </a:pPr>
            <a:r>
              <a:rPr lang="nl-NL" dirty="0" smtClean="0"/>
              <a:t>Maak in tweetallen een visgraatdiagram over:</a:t>
            </a:r>
          </a:p>
          <a:p>
            <a:endParaRPr lang="nl-NL" dirty="0"/>
          </a:p>
          <a:p>
            <a:r>
              <a:rPr lang="nl-NL" dirty="0" smtClean="0"/>
              <a:t>Een ontsnapte kat uit het asiel</a:t>
            </a:r>
          </a:p>
          <a:p>
            <a:r>
              <a:rPr lang="nl-NL" dirty="0" smtClean="0"/>
              <a:t>Adult hondenbrok niet op voorraad in de dierenwinkel</a:t>
            </a:r>
          </a:p>
          <a:p>
            <a:r>
              <a:rPr lang="nl-NL" dirty="0" smtClean="0"/>
              <a:t>Mager konijn in de dierenwinkel</a:t>
            </a:r>
          </a:p>
          <a:p>
            <a:r>
              <a:rPr lang="nl-NL" dirty="0" smtClean="0"/>
              <a:t>Verstopte waterbak op de pensionstal</a:t>
            </a:r>
          </a:p>
          <a:p>
            <a:r>
              <a:rPr lang="nl-NL" dirty="0" smtClean="0"/>
              <a:t>Ontevreden klant op de manege</a:t>
            </a:r>
          </a:p>
          <a:p>
            <a:r>
              <a:rPr lang="nl-NL" dirty="0" smtClean="0"/>
              <a:t>Hond bijt zijn kennelgenoot</a:t>
            </a:r>
          </a:p>
          <a:p>
            <a:r>
              <a:rPr lang="nl-NL" dirty="0" smtClean="0"/>
              <a:t>Hoge vochtigheid kattenbrok bij een voedingsfabrikant</a:t>
            </a:r>
          </a:p>
          <a:p>
            <a:r>
              <a:rPr lang="nl-NL" dirty="0" smtClean="0"/>
              <a:t>Weinig bezoekers bij het dierenpark</a:t>
            </a:r>
          </a:p>
          <a:p>
            <a:r>
              <a:rPr lang="nl-NL" dirty="0" smtClean="0"/>
              <a:t>Klacht over de hondenbrokken van de dierspeciaalzaak</a:t>
            </a:r>
          </a:p>
          <a:p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66409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784</TotalTime>
  <Words>789</Words>
  <Application>Microsoft Office PowerPoint</Application>
  <PresentationFormat>Breedbeeld</PresentationFormat>
  <Paragraphs>134</Paragraphs>
  <Slides>22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22</vt:i4>
      </vt:variant>
    </vt:vector>
  </HeadingPairs>
  <TitlesOfParts>
    <vt:vector size="27" baseType="lpstr">
      <vt:lpstr>Arial</vt:lpstr>
      <vt:lpstr>Trebuchet MS</vt:lpstr>
      <vt:lpstr>Wingdings</vt:lpstr>
      <vt:lpstr>Wingdings 3</vt:lpstr>
      <vt:lpstr>Facet</vt:lpstr>
      <vt:lpstr>Kwaliteitsmanagement</vt:lpstr>
      <vt:lpstr>Doel van de les </vt:lpstr>
      <vt:lpstr>Fouten ontdekken</vt:lpstr>
      <vt:lpstr>Deming-tool </vt:lpstr>
      <vt:lpstr>Visgraatdiagram</vt:lpstr>
      <vt:lpstr>Visgraatdiagram</vt:lpstr>
      <vt:lpstr>Visgraatdiagram </vt:lpstr>
      <vt:lpstr>Voorbeeld </vt:lpstr>
      <vt:lpstr>Aan de slag! </vt:lpstr>
      <vt:lpstr>Peter Drucker</vt:lpstr>
      <vt:lpstr>Kwaliteitszorg </vt:lpstr>
      <vt:lpstr>Kwaliteitssystemen </vt:lpstr>
      <vt:lpstr>Certificering </vt:lpstr>
      <vt:lpstr>Belang van certificeren</vt:lpstr>
      <vt:lpstr>Procedures en werkinstructies </vt:lpstr>
      <vt:lpstr>Werkinstructie </vt:lpstr>
      <vt:lpstr>Werkinstructie </vt:lpstr>
      <vt:lpstr>Beelden zeggen meer</vt:lpstr>
      <vt:lpstr>PowerPoint-presentatie</vt:lpstr>
      <vt:lpstr>Chinees spreekwoord</vt:lpstr>
      <vt:lpstr>Werkinstructie </vt:lpstr>
      <vt:lpstr>Aan de slag</vt:lpstr>
    </vt:vector>
  </TitlesOfParts>
  <Company>AOC Oost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Kwaliteitsmanagement</dc:title>
  <dc:creator>Ellen Lieftink</dc:creator>
  <cp:lastModifiedBy>Géraar de Jong</cp:lastModifiedBy>
  <cp:revision>46</cp:revision>
  <dcterms:created xsi:type="dcterms:W3CDTF">2016-08-22T11:36:58Z</dcterms:created>
  <dcterms:modified xsi:type="dcterms:W3CDTF">2019-02-08T15:05:13Z</dcterms:modified>
</cp:coreProperties>
</file>