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25" r:id="rId5"/>
    <p:sldId id="330" r:id="rId6"/>
    <p:sldId id="332" r:id="rId7"/>
    <p:sldId id="331" r:id="rId8"/>
    <p:sldId id="328" r:id="rId9"/>
    <p:sldId id="329" r:id="rId10"/>
    <p:sldId id="333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Economische</a:t>
            </a:r>
            <a:r>
              <a:rPr lang="en-US" dirty="0"/>
              <a:t> </a:t>
            </a:r>
            <a:r>
              <a:rPr lang="en-US" dirty="0" err="1"/>
              <a:t>groei</a:t>
            </a:r>
            <a:r>
              <a:rPr lang="en-US" dirty="0"/>
              <a:t> en </a:t>
            </a:r>
            <a:r>
              <a:rPr lang="en-US" dirty="0" err="1"/>
              <a:t>welvaart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</a:t>
            </a:r>
            <a:r>
              <a:rPr lang="en-US" i="1" dirty="0"/>
              <a:t>American way of life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Het </a:t>
            </a:r>
            <a:r>
              <a:rPr lang="en-US" dirty="0" err="1"/>
              <a:t>nieuwe</a:t>
            </a:r>
            <a:r>
              <a:rPr lang="en-US" dirty="0"/>
              <a:t> medium: </a:t>
            </a:r>
            <a:r>
              <a:rPr lang="en-US" dirty="0" err="1"/>
              <a:t>televisie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jongerencultuur</a:t>
            </a: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Amerikanisering</a:t>
            </a:r>
            <a:endParaRPr lang="en-US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§4.3 The American way of life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Na de </a:t>
            </a:r>
            <a:r>
              <a:rPr lang="en-US" dirty="0" err="1">
                <a:solidFill>
                  <a:schemeClr val="tx2"/>
                </a:solidFill>
              </a:rPr>
              <a:t>Tweede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Wereldoorlog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VS </a:t>
            </a:r>
            <a:r>
              <a:rPr lang="en-US" dirty="0" err="1">
                <a:solidFill>
                  <a:schemeClr val="tx2"/>
                </a:solidFill>
              </a:rPr>
              <a:t>welvarend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Europa </a:t>
            </a:r>
            <a:r>
              <a:rPr lang="en-US" dirty="0" err="1">
                <a:solidFill>
                  <a:schemeClr val="tx2"/>
                </a:solidFill>
              </a:rPr>
              <a:t>verarmd</a:t>
            </a:r>
            <a:r>
              <a:rPr lang="en-US" dirty="0">
                <a:solidFill>
                  <a:schemeClr val="tx2"/>
                </a:solidFill>
              </a:rPr>
              <a:t> en </a:t>
            </a:r>
            <a:r>
              <a:rPr lang="en-US" dirty="0" err="1">
                <a:solidFill>
                  <a:schemeClr val="tx2"/>
                </a:solidFill>
              </a:rPr>
              <a:t>verwoest</a:t>
            </a:r>
            <a:endParaRPr lang="en-US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US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2"/>
                </a:solidFill>
              </a:rPr>
              <a:t>Na de </a:t>
            </a:r>
            <a:r>
              <a:rPr lang="en-US" dirty="0" err="1">
                <a:solidFill>
                  <a:schemeClr val="tx2"/>
                </a:solidFill>
              </a:rPr>
              <a:t>Tweede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Wereldoorlog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lange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periode</a:t>
            </a:r>
            <a:r>
              <a:rPr lang="en-US" dirty="0">
                <a:solidFill>
                  <a:schemeClr val="tx2"/>
                </a:solidFill>
              </a:rPr>
              <a:t> van </a:t>
            </a:r>
            <a:r>
              <a:rPr lang="en-US" dirty="0" err="1">
                <a:solidFill>
                  <a:schemeClr val="tx2"/>
                </a:solidFill>
              </a:rPr>
              <a:t>welvaartsgroei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eerst</a:t>
            </a:r>
            <a:r>
              <a:rPr lang="en-US" dirty="0">
                <a:solidFill>
                  <a:schemeClr val="tx2"/>
                </a:solidFill>
              </a:rPr>
              <a:t> in de VS en </a:t>
            </a:r>
            <a:r>
              <a:rPr lang="en-US" dirty="0" err="1">
                <a:solidFill>
                  <a:schemeClr val="tx2"/>
                </a:solidFill>
              </a:rPr>
              <a:t>vanaf</a:t>
            </a:r>
            <a:r>
              <a:rPr lang="en-US" dirty="0">
                <a:solidFill>
                  <a:schemeClr val="tx2"/>
                </a:solidFill>
              </a:rPr>
              <a:t> 1955 in West-Europa.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altLang="nl-NL" dirty="0"/>
              <a:t>De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babyboom</a:t>
            </a:r>
            <a:r>
              <a:rPr lang="en-US" altLang="nl-NL" dirty="0"/>
              <a:t> (</a:t>
            </a:r>
            <a:r>
              <a:rPr lang="en-US" altLang="nl-NL" dirty="0" err="1"/>
              <a:t>geboortegolf</a:t>
            </a:r>
            <a:r>
              <a:rPr lang="en-US" altLang="nl-NL" dirty="0"/>
              <a:t>) </a:t>
            </a:r>
            <a:r>
              <a:rPr lang="en-US" altLang="nl-NL" dirty="0" err="1"/>
              <a:t>versterkte</a:t>
            </a:r>
            <a:r>
              <a:rPr lang="en-US" altLang="nl-NL" dirty="0"/>
              <a:t> de </a:t>
            </a:r>
            <a:r>
              <a:rPr lang="en-US" altLang="nl-NL" dirty="0" err="1"/>
              <a:t>economische</a:t>
            </a:r>
            <a:r>
              <a:rPr lang="en-US" altLang="nl-NL" dirty="0"/>
              <a:t> </a:t>
            </a:r>
            <a:r>
              <a:rPr lang="en-US" altLang="nl-NL" dirty="0" err="1"/>
              <a:t>groei</a:t>
            </a:r>
            <a:r>
              <a:rPr lang="en-US" altLang="nl-NL" dirty="0"/>
              <a:t>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Economische</a:t>
            </a:r>
            <a:r>
              <a:rPr lang="en-US" sz="2800" dirty="0"/>
              <a:t> </a:t>
            </a:r>
            <a:r>
              <a:rPr lang="en-US" sz="2800" dirty="0" err="1"/>
              <a:t>groei</a:t>
            </a:r>
            <a:r>
              <a:rPr lang="en-US" sz="2800" dirty="0"/>
              <a:t> en </a:t>
            </a:r>
            <a:r>
              <a:rPr lang="en-US" sz="2800" dirty="0" err="1"/>
              <a:t>welvaart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7564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De </a:t>
            </a:r>
            <a:r>
              <a:rPr lang="en-US" altLang="nl-NL" dirty="0">
                <a:solidFill>
                  <a:srgbClr val="00B0F0"/>
                </a:solidFill>
              </a:rPr>
              <a:t>American way of life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na</a:t>
            </a:r>
            <a:r>
              <a:rPr lang="en-US" altLang="nl-NL" dirty="0">
                <a:solidFill>
                  <a:schemeClr val="tx2"/>
                </a:solidFill>
              </a:rPr>
              <a:t> de </a:t>
            </a:r>
            <a:r>
              <a:rPr lang="en-US" altLang="nl-NL" dirty="0" err="1">
                <a:solidFill>
                  <a:schemeClr val="tx2"/>
                </a:solidFill>
              </a:rPr>
              <a:t>Tweede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Wereldoorlog</a:t>
            </a:r>
            <a:r>
              <a:rPr lang="en-US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 err="1">
                <a:solidFill>
                  <a:schemeClr val="tx2"/>
                </a:solidFill>
              </a:rPr>
              <a:t>Amerikaanse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levensstijl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gekenmerkt</a:t>
            </a:r>
            <a:r>
              <a:rPr lang="en-US" altLang="nl-NL" dirty="0">
                <a:solidFill>
                  <a:schemeClr val="tx2"/>
                </a:solidFill>
              </a:rPr>
              <a:t> door </a:t>
            </a:r>
            <a:r>
              <a:rPr lang="en-US" altLang="nl-NL" dirty="0" err="1">
                <a:solidFill>
                  <a:schemeClr val="tx2"/>
                </a:solidFill>
              </a:rPr>
              <a:t>individuele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vrijheid</a:t>
            </a:r>
            <a:r>
              <a:rPr lang="en-US" altLang="nl-NL" dirty="0">
                <a:solidFill>
                  <a:schemeClr val="tx2"/>
                </a:solidFill>
              </a:rPr>
              <a:t> en </a:t>
            </a:r>
            <a:r>
              <a:rPr lang="en-US" altLang="nl-NL" dirty="0" err="1">
                <a:solidFill>
                  <a:schemeClr val="tx2"/>
                </a:solidFill>
              </a:rPr>
              <a:t>welvaart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r>
              <a:rPr lang="en-US" altLang="nl-NL" dirty="0">
                <a:solidFill>
                  <a:schemeClr val="tx2"/>
                </a:solidFill>
              </a:rPr>
              <a:t>Bij </a:t>
            </a:r>
            <a:r>
              <a:rPr lang="en-US" altLang="nl-NL" dirty="0" err="1">
                <a:solidFill>
                  <a:schemeClr val="tx2"/>
                </a:solidFill>
              </a:rPr>
              <a:t>deze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levensstijl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hoorden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o.a</a:t>
            </a:r>
            <a:r>
              <a:rPr lang="en-US" altLang="nl-NL" dirty="0">
                <a:solidFill>
                  <a:schemeClr val="tx2"/>
                </a:solidFill>
              </a:rPr>
              <a:t>.: </a:t>
            </a:r>
            <a:r>
              <a:rPr lang="en-US" altLang="nl-NL" dirty="0" err="1">
                <a:solidFill>
                  <a:schemeClr val="tx2"/>
                </a:solidFill>
              </a:rPr>
              <a:t>vakanties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aanschaf</a:t>
            </a:r>
            <a:r>
              <a:rPr lang="en-US" altLang="nl-NL" dirty="0">
                <a:solidFill>
                  <a:schemeClr val="tx2"/>
                </a:solidFill>
              </a:rPr>
              <a:t> van </a:t>
            </a:r>
            <a:r>
              <a:rPr lang="en-US" altLang="nl-NL" dirty="0" err="1">
                <a:solidFill>
                  <a:schemeClr val="tx2"/>
                </a:solidFill>
              </a:rPr>
              <a:t>luxe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consumptiegoederen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gemaksvoedsel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supermarkten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American way of life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55760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63" y="762717"/>
            <a:ext cx="6000874" cy="4512657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40668" y="5400131"/>
            <a:ext cx="8062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nl-NL" dirty="0">
                <a:solidFill>
                  <a:schemeClr val="tx2"/>
                </a:solidFill>
              </a:rPr>
              <a:t>De </a:t>
            </a:r>
            <a:r>
              <a:rPr lang="en-US" altLang="nl-NL" dirty="0" err="1">
                <a:solidFill>
                  <a:schemeClr val="tx2"/>
                </a:solidFill>
              </a:rPr>
              <a:t>Amerikaanse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droom</a:t>
            </a:r>
            <a:r>
              <a:rPr lang="en-US" altLang="nl-NL" dirty="0">
                <a:solidFill>
                  <a:schemeClr val="tx2"/>
                </a:solidFill>
              </a:rPr>
              <a:t> - </a:t>
            </a:r>
            <a:r>
              <a:rPr lang="en-US" altLang="nl-NL" dirty="0" err="1">
                <a:solidFill>
                  <a:schemeClr val="tx2"/>
                </a:solidFill>
              </a:rPr>
              <a:t>eigen</a:t>
            </a:r>
            <a:r>
              <a:rPr lang="en-US" altLang="nl-NL" dirty="0">
                <a:solidFill>
                  <a:schemeClr val="tx2"/>
                </a:solidFill>
              </a:rPr>
              <a:t> auto en </a:t>
            </a:r>
            <a:r>
              <a:rPr lang="en-US" altLang="nl-NL" dirty="0" err="1">
                <a:solidFill>
                  <a:schemeClr val="tx2"/>
                </a:solidFill>
              </a:rPr>
              <a:t>eigen</a:t>
            </a:r>
            <a:r>
              <a:rPr lang="en-US" altLang="nl-NL" dirty="0">
                <a:solidFill>
                  <a:schemeClr val="tx2"/>
                </a:solidFill>
              </a:rPr>
              <a:t> huis - </a:t>
            </a:r>
            <a:r>
              <a:rPr lang="en-US" altLang="nl-NL" dirty="0" err="1">
                <a:solidFill>
                  <a:schemeClr val="tx2"/>
                </a:solidFill>
              </a:rPr>
              <a:t>werd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bijna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alle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Amerikanen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bereikbaar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7154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altLang="nl-NL" dirty="0" err="1">
                <a:solidFill>
                  <a:schemeClr val="tx2"/>
                </a:solidFill>
              </a:rPr>
              <a:t>Nieuwe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massamedium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televisie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werd</a:t>
            </a:r>
            <a:r>
              <a:rPr lang="en-US" altLang="nl-NL" dirty="0">
                <a:solidFill>
                  <a:schemeClr val="tx2"/>
                </a:solidFill>
              </a:rPr>
              <a:t> in VS heel </a:t>
            </a:r>
            <a:r>
              <a:rPr lang="en-US" altLang="nl-NL" dirty="0" err="1">
                <a:solidFill>
                  <a:schemeClr val="tx2"/>
                </a:solidFill>
              </a:rPr>
              <a:t>populair</a:t>
            </a:r>
            <a:r>
              <a:rPr lang="en-US" altLang="nl-NL" dirty="0">
                <a:solidFill>
                  <a:schemeClr val="tx2"/>
                </a:solidFill>
              </a:rPr>
              <a:t>. </a:t>
            </a:r>
          </a:p>
          <a:p>
            <a:endParaRPr lang="en-US" altLang="nl-NL" dirty="0">
              <a:solidFill>
                <a:schemeClr val="tx2"/>
              </a:solidFill>
            </a:endParaRPr>
          </a:p>
          <a:p>
            <a:r>
              <a:rPr lang="en-US" altLang="nl-NL" dirty="0" err="1">
                <a:solidFill>
                  <a:schemeClr val="tx2"/>
                </a:solidFill>
              </a:rPr>
              <a:t>Televisie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werd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uitgezonden</a:t>
            </a:r>
            <a:r>
              <a:rPr lang="en-US" altLang="nl-NL" dirty="0">
                <a:solidFill>
                  <a:schemeClr val="tx2"/>
                </a:solidFill>
              </a:rPr>
              <a:t> door </a:t>
            </a:r>
            <a:r>
              <a:rPr lang="en-US" altLang="nl-NL" dirty="0" err="1">
                <a:solidFill>
                  <a:srgbClr val="00B0F0"/>
                </a:solidFill>
              </a:rPr>
              <a:t>commerciële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zenders</a:t>
            </a:r>
            <a:r>
              <a:rPr lang="en-US" altLang="nl-NL" dirty="0">
                <a:solidFill>
                  <a:schemeClr val="tx2"/>
                </a:solidFill>
              </a:rPr>
              <a:t>. </a:t>
            </a:r>
            <a:r>
              <a:rPr lang="en-US" altLang="nl-NL" dirty="0" err="1">
                <a:solidFill>
                  <a:schemeClr val="tx2"/>
                </a:solidFill>
              </a:rPr>
              <a:t>Dit</a:t>
            </a:r>
            <a:r>
              <a:rPr lang="en-US" altLang="nl-NL" dirty="0">
                <a:solidFill>
                  <a:schemeClr val="tx2"/>
                </a:solidFill>
              </a:rPr>
              <a:t> is radio en </a:t>
            </a:r>
            <a:r>
              <a:rPr lang="en-US" altLang="nl-NL" dirty="0" err="1">
                <a:solidFill>
                  <a:schemeClr val="tx2"/>
                </a:solidFill>
              </a:rPr>
              <a:t>televisie</a:t>
            </a:r>
            <a:r>
              <a:rPr lang="en-US" altLang="nl-NL" dirty="0">
                <a:solidFill>
                  <a:schemeClr val="tx2"/>
                </a:solidFill>
              </a:rPr>
              <a:t> die </a:t>
            </a:r>
            <a:r>
              <a:rPr lang="en-US" altLang="nl-NL" dirty="0" err="1">
                <a:solidFill>
                  <a:schemeClr val="tx2"/>
                </a:solidFill>
              </a:rPr>
              <a:t>worden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betaald</a:t>
            </a:r>
            <a:r>
              <a:rPr lang="en-US" altLang="nl-NL" dirty="0">
                <a:solidFill>
                  <a:schemeClr val="tx2"/>
                </a:solidFill>
              </a:rPr>
              <a:t> met geld van </a:t>
            </a:r>
            <a:r>
              <a:rPr lang="en-US" altLang="nl-NL" dirty="0" err="1">
                <a:solidFill>
                  <a:schemeClr val="tx2"/>
                </a:solidFill>
              </a:rPr>
              <a:t>adverteerders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  <a:p>
            <a:endParaRPr lang="en-US" altLang="nl-NL" dirty="0">
              <a:solidFill>
                <a:schemeClr val="tx2"/>
              </a:solidFill>
            </a:endParaRPr>
          </a:p>
          <a:p>
            <a:r>
              <a:rPr lang="en-US" altLang="nl-NL" dirty="0" err="1">
                <a:solidFill>
                  <a:schemeClr val="tx2"/>
                </a:solidFill>
              </a:rPr>
              <a:t>Bedrijven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traden</a:t>
            </a:r>
            <a:r>
              <a:rPr lang="en-US" altLang="nl-NL" dirty="0">
                <a:solidFill>
                  <a:schemeClr val="tx2"/>
                </a:solidFill>
              </a:rPr>
              <a:t> op </a:t>
            </a:r>
            <a:r>
              <a:rPr lang="en-US" altLang="nl-NL" dirty="0" err="1">
                <a:solidFill>
                  <a:schemeClr val="tx2"/>
                </a:solidFill>
              </a:rPr>
              <a:t>als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>
                <a:solidFill>
                  <a:srgbClr val="00B0F0"/>
                </a:solidFill>
              </a:rPr>
              <a:t>sponsors</a:t>
            </a:r>
            <a:r>
              <a:rPr lang="en-US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 err="1">
                <a:solidFill>
                  <a:schemeClr val="tx2"/>
                </a:solidFill>
              </a:rPr>
              <a:t>onderneming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stichting</a:t>
            </a:r>
            <a:r>
              <a:rPr lang="en-US" altLang="nl-NL" dirty="0">
                <a:solidFill>
                  <a:schemeClr val="tx2"/>
                </a:solidFill>
              </a:rPr>
              <a:t> of </a:t>
            </a:r>
            <a:r>
              <a:rPr lang="en-US" altLang="nl-NL" dirty="0" err="1">
                <a:solidFill>
                  <a:schemeClr val="tx2"/>
                </a:solidFill>
              </a:rPr>
              <a:t>persoon</a:t>
            </a:r>
            <a:r>
              <a:rPr lang="en-US" altLang="nl-NL" dirty="0">
                <a:solidFill>
                  <a:schemeClr val="tx2"/>
                </a:solidFill>
              </a:rPr>
              <a:t> die </a:t>
            </a:r>
            <a:r>
              <a:rPr lang="en-US" altLang="nl-NL" dirty="0" err="1">
                <a:solidFill>
                  <a:schemeClr val="tx2"/>
                </a:solidFill>
              </a:rPr>
              <a:t>een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activiteit</a:t>
            </a:r>
            <a:r>
              <a:rPr lang="en-US" altLang="nl-NL" dirty="0">
                <a:solidFill>
                  <a:schemeClr val="tx2"/>
                </a:solidFill>
              </a:rPr>
              <a:t> met geld </a:t>
            </a:r>
            <a:r>
              <a:rPr lang="en-US" altLang="nl-NL" dirty="0" err="1">
                <a:solidFill>
                  <a:schemeClr val="tx2"/>
                </a:solidFill>
              </a:rPr>
              <a:t>ondersteunt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  <a:endParaRPr lang="en-US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Het </a:t>
            </a:r>
            <a:r>
              <a:rPr lang="en-US" sz="2800" dirty="0" err="1"/>
              <a:t>nieuwe</a:t>
            </a:r>
            <a:r>
              <a:rPr lang="en-US" sz="2800" dirty="0"/>
              <a:t> medium: </a:t>
            </a:r>
            <a:r>
              <a:rPr lang="en-US" sz="2800" dirty="0" err="1"/>
              <a:t>televisie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10585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altLang="nl-NL" dirty="0" err="1"/>
              <a:t>Er</a:t>
            </a:r>
            <a:r>
              <a:rPr lang="en-US" altLang="nl-NL" dirty="0"/>
              <a:t> </a:t>
            </a:r>
            <a:r>
              <a:rPr lang="en-US" altLang="nl-NL" dirty="0" err="1"/>
              <a:t>ontstond</a:t>
            </a:r>
            <a:r>
              <a:rPr lang="en-US" altLang="nl-NL" dirty="0"/>
              <a:t>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/>
              <a:t>aparte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jongerencultuur</a:t>
            </a:r>
            <a:r>
              <a:rPr lang="en-US" altLang="nl-NL" dirty="0"/>
              <a:t>: </a:t>
            </a:r>
            <a:r>
              <a:rPr lang="en-US" altLang="nl-NL" dirty="0" err="1"/>
              <a:t>aparte</a:t>
            </a:r>
            <a:r>
              <a:rPr lang="en-US" altLang="nl-NL" dirty="0"/>
              <a:t> </a:t>
            </a:r>
            <a:r>
              <a:rPr lang="en-US" altLang="nl-NL" dirty="0" err="1"/>
              <a:t>cultuur</a:t>
            </a:r>
            <a:r>
              <a:rPr lang="en-US" altLang="nl-NL" dirty="0"/>
              <a:t> met </a:t>
            </a:r>
            <a:r>
              <a:rPr lang="en-US" altLang="nl-NL" dirty="0" err="1"/>
              <a:t>eigen</a:t>
            </a:r>
            <a:r>
              <a:rPr lang="en-US" altLang="nl-NL" dirty="0"/>
              <a:t> </a:t>
            </a:r>
            <a:r>
              <a:rPr lang="en-US" altLang="nl-NL" dirty="0" err="1"/>
              <a:t>smaak</a:t>
            </a:r>
            <a:r>
              <a:rPr lang="en-US" altLang="nl-NL" dirty="0"/>
              <a:t> en </a:t>
            </a:r>
            <a:r>
              <a:rPr lang="en-US" altLang="nl-NL" dirty="0" err="1"/>
              <a:t>normen</a:t>
            </a:r>
            <a:r>
              <a:rPr lang="en-US" altLang="nl-NL" dirty="0"/>
              <a:t> en </a:t>
            </a:r>
            <a:r>
              <a:rPr lang="en-US" altLang="nl-NL" dirty="0" err="1"/>
              <a:t>waarden</a:t>
            </a:r>
            <a:r>
              <a:rPr lang="en-US" altLang="nl-NL" dirty="0"/>
              <a:t> van </a:t>
            </a:r>
            <a:r>
              <a:rPr lang="en-US" altLang="nl-NL" dirty="0" err="1"/>
              <a:t>jongeren</a:t>
            </a:r>
            <a:r>
              <a:rPr lang="en-US" altLang="nl-NL" dirty="0"/>
              <a:t>. </a:t>
            </a:r>
          </a:p>
          <a:p>
            <a:pPr eaLnBrk="1" hangingPunct="1">
              <a:buClr>
                <a:schemeClr val="tx2"/>
              </a:buClr>
            </a:pPr>
            <a:endParaRPr lang="en-US" altLang="nl-NL" dirty="0"/>
          </a:p>
          <a:p>
            <a:pPr eaLnBrk="1" hangingPunct="1">
              <a:buClr>
                <a:schemeClr val="tx2"/>
              </a:buClr>
            </a:pPr>
            <a:r>
              <a:rPr lang="en-US" altLang="nl-NL" dirty="0" err="1"/>
              <a:t>Jongeren</a:t>
            </a:r>
            <a:r>
              <a:rPr lang="en-US" altLang="nl-NL" dirty="0"/>
              <a:t> </a:t>
            </a:r>
            <a:r>
              <a:rPr lang="en-US" altLang="nl-NL" dirty="0" err="1"/>
              <a:t>gingen</a:t>
            </a:r>
            <a:r>
              <a:rPr lang="en-US" altLang="nl-NL" dirty="0"/>
              <a:t> </a:t>
            </a:r>
            <a:r>
              <a:rPr lang="en-US" altLang="nl-NL" dirty="0" err="1"/>
              <a:t>zich</a:t>
            </a:r>
            <a:r>
              <a:rPr lang="en-US" altLang="nl-NL" dirty="0"/>
              <a:t> </a:t>
            </a:r>
            <a:r>
              <a:rPr lang="en-US" altLang="nl-NL" dirty="0" err="1"/>
              <a:t>onder</a:t>
            </a:r>
            <a:r>
              <a:rPr lang="en-US" altLang="nl-NL" dirty="0"/>
              <a:t> </a:t>
            </a:r>
            <a:r>
              <a:rPr lang="en-US" altLang="nl-NL" dirty="0" err="1"/>
              <a:t>meer</a:t>
            </a:r>
            <a:r>
              <a:rPr lang="en-US" altLang="nl-NL" dirty="0"/>
              <a:t> van </a:t>
            </a:r>
            <a:r>
              <a:rPr lang="en-US" altLang="nl-NL" dirty="0" err="1"/>
              <a:t>ouderen</a:t>
            </a:r>
            <a:r>
              <a:rPr lang="en-US" altLang="nl-NL" dirty="0"/>
              <a:t> </a:t>
            </a:r>
            <a:r>
              <a:rPr lang="en-US" altLang="nl-NL" dirty="0" err="1"/>
              <a:t>onderscheiden</a:t>
            </a:r>
            <a:r>
              <a:rPr lang="en-US" altLang="nl-NL" dirty="0"/>
              <a:t> in </a:t>
            </a:r>
            <a:r>
              <a:rPr lang="en-US" altLang="nl-NL" dirty="0" err="1"/>
              <a:t>kleding</a:t>
            </a:r>
            <a:r>
              <a:rPr lang="en-US" altLang="nl-NL" dirty="0"/>
              <a:t> en </a:t>
            </a:r>
            <a:r>
              <a:rPr lang="en-US" altLang="nl-NL" dirty="0" err="1"/>
              <a:t>muziek</a:t>
            </a:r>
            <a:r>
              <a:rPr lang="en-US" altLang="nl-NL" dirty="0"/>
              <a:t>.</a:t>
            </a:r>
          </a:p>
          <a:p>
            <a:pPr eaLnBrk="1" hangingPunct="1">
              <a:buClr>
                <a:schemeClr val="tx2"/>
              </a:buClr>
            </a:pPr>
            <a:endParaRPr lang="en-US" altLang="nl-NL" dirty="0"/>
          </a:p>
          <a:p>
            <a:pPr eaLnBrk="1" hangingPunct="1">
              <a:buClr>
                <a:schemeClr val="tx2"/>
              </a:buClr>
            </a:pPr>
            <a:r>
              <a:rPr lang="en-US" altLang="nl-NL" dirty="0" err="1"/>
              <a:t>Oorzaak</a:t>
            </a:r>
            <a:r>
              <a:rPr lang="en-US" altLang="nl-NL" dirty="0"/>
              <a:t>: </a:t>
            </a:r>
            <a:r>
              <a:rPr lang="en-US" altLang="nl-NL" dirty="0" err="1"/>
              <a:t>welvaart</a:t>
            </a:r>
            <a:r>
              <a:rPr lang="en-US" altLang="nl-NL" dirty="0"/>
              <a:t> -&gt; </a:t>
            </a:r>
            <a:r>
              <a:rPr lang="en-US" altLang="nl-NL" dirty="0" err="1"/>
              <a:t>ook</a:t>
            </a:r>
            <a:r>
              <a:rPr lang="en-US" altLang="nl-NL" dirty="0"/>
              <a:t> </a:t>
            </a:r>
            <a:r>
              <a:rPr lang="en-US" altLang="nl-NL" dirty="0" err="1"/>
              <a:t>jongeren</a:t>
            </a:r>
            <a:r>
              <a:rPr lang="en-US" altLang="nl-NL" dirty="0"/>
              <a:t> </a:t>
            </a:r>
            <a:r>
              <a:rPr lang="en-US" altLang="nl-NL" dirty="0" err="1"/>
              <a:t>hadden</a:t>
            </a:r>
            <a:r>
              <a:rPr lang="en-US" altLang="nl-NL" dirty="0"/>
              <a:t> </a:t>
            </a:r>
            <a:r>
              <a:rPr lang="en-US" altLang="nl-NL" dirty="0" err="1"/>
              <a:t>meer</a:t>
            </a:r>
            <a:r>
              <a:rPr lang="en-US" altLang="nl-NL" dirty="0"/>
              <a:t> geld.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Jongerencultuur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3572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chemeClr val="tx2"/>
                </a:solidFill>
              </a:rPr>
              <a:t>De </a:t>
            </a:r>
            <a:r>
              <a:rPr lang="en-US" altLang="nl-NL" dirty="0" err="1">
                <a:solidFill>
                  <a:schemeClr val="tx2"/>
                </a:solidFill>
              </a:rPr>
              <a:t>Amerikaanse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droom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werd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Europeanen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een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voorbeeld</a:t>
            </a:r>
            <a:r>
              <a:rPr lang="en-US" altLang="nl-NL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 err="1">
                <a:solidFill>
                  <a:schemeClr val="tx2"/>
                </a:solidFill>
              </a:rPr>
              <a:t>Rond</a:t>
            </a:r>
            <a:r>
              <a:rPr lang="en-US" altLang="nl-NL" dirty="0">
                <a:solidFill>
                  <a:schemeClr val="tx2"/>
                </a:solidFill>
              </a:rPr>
              <a:t> 1955 </a:t>
            </a:r>
            <a:r>
              <a:rPr lang="en-US" altLang="nl-NL" dirty="0" err="1">
                <a:solidFill>
                  <a:schemeClr val="tx2"/>
                </a:solidFill>
              </a:rPr>
              <a:t>ontstond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ook</a:t>
            </a:r>
            <a:r>
              <a:rPr lang="en-US" altLang="nl-NL" dirty="0">
                <a:solidFill>
                  <a:schemeClr val="tx2"/>
                </a:solidFill>
              </a:rPr>
              <a:t> in Europa </a:t>
            </a:r>
            <a:r>
              <a:rPr lang="en-US" altLang="nl-NL" dirty="0" err="1">
                <a:solidFill>
                  <a:schemeClr val="tx2"/>
                </a:solidFill>
              </a:rPr>
              <a:t>welvaart</a:t>
            </a:r>
            <a:r>
              <a:rPr lang="en-US" altLang="nl-NL" dirty="0">
                <a:solidFill>
                  <a:schemeClr val="tx2"/>
                </a:solidFill>
              </a:rPr>
              <a:t> -&gt; </a:t>
            </a:r>
            <a:r>
              <a:rPr lang="en-US" altLang="nl-NL" dirty="0" err="1">
                <a:solidFill>
                  <a:schemeClr val="tx2"/>
                </a:solidFill>
              </a:rPr>
              <a:t>amerikanisering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nam</a:t>
            </a:r>
            <a:r>
              <a:rPr lang="en-US" altLang="nl-NL" dirty="0">
                <a:solidFill>
                  <a:schemeClr val="tx2"/>
                </a:solidFill>
              </a:rPr>
              <a:t> toe.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 err="1">
                <a:solidFill>
                  <a:srgbClr val="00B0F0"/>
                </a:solidFill>
              </a:rPr>
              <a:t>Amerikanisering</a:t>
            </a:r>
            <a:r>
              <a:rPr lang="en-US" altLang="nl-NL" dirty="0">
                <a:solidFill>
                  <a:schemeClr val="tx2"/>
                </a:solidFill>
              </a:rPr>
              <a:t>: het </a:t>
            </a:r>
            <a:r>
              <a:rPr lang="en-US" altLang="nl-NL" dirty="0" err="1">
                <a:solidFill>
                  <a:schemeClr val="tx2"/>
                </a:solidFill>
              </a:rPr>
              <a:t>doordringen</a:t>
            </a:r>
            <a:r>
              <a:rPr lang="en-US" altLang="nl-NL" dirty="0">
                <a:solidFill>
                  <a:schemeClr val="tx2"/>
                </a:solidFill>
              </a:rPr>
              <a:t> van de </a:t>
            </a:r>
            <a:r>
              <a:rPr lang="en-US" altLang="nl-NL" dirty="0" err="1">
                <a:solidFill>
                  <a:schemeClr val="tx2"/>
                </a:solidFill>
              </a:rPr>
              <a:t>Amerikaanse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cultuur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buiten</a:t>
            </a:r>
            <a:r>
              <a:rPr lang="en-US" altLang="nl-NL" dirty="0">
                <a:solidFill>
                  <a:schemeClr val="tx2"/>
                </a:solidFill>
              </a:rPr>
              <a:t> de VS.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Amerikanisering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5873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88032" y="5438077"/>
            <a:ext cx="8567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Door Elvis </a:t>
            </a:r>
            <a:r>
              <a:rPr lang="en-US" dirty="0" err="1"/>
              <a:t>maakten</a:t>
            </a:r>
            <a:r>
              <a:rPr lang="en-US" dirty="0"/>
              <a:t> </a:t>
            </a:r>
            <a:r>
              <a:rPr lang="en-US" dirty="0" err="1"/>
              <a:t>jongens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vetkuif</a:t>
            </a:r>
            <a:r>
              <a:rPr lang="en-US" dirty="0"/>
              <a:t> in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haar</a:t>
            </a:r>
            <a:r>
              <a:rPr lang="en-US" dirty="0"/>
              <a:t> en </a:t>
            </a:r>
            <a:r>
              <a:rPr lang="en-US" dirty="0" err="1"/>
              <a:t>droegen</a:t>
            </a:r>
            <a:r>
              <a:rPr lang="en-US" dirty="0"/>
              <a:t>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strakke</a:t>
            </a:r>
            <a:r>
              <a:rPr lang="en-US" dirty="0"/>
              <a:t> </a:t>
            </a:r>
            <a:r>
              <a:rPr lang="en-US" dirty="0" err="1"/>
              <a:t>spijkerbroeken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leren</a:t>
            </a:r>
            <a:r>
              <a:rPr lang="en-US" dirty="0"/>
              <a:t> jacks.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41" y="747513"/>
            <a:ext cx="5864118" cy="45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17841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1410</TotalTime>
  <Words>312</Words>
  <Application>Microsoft Macintosh PowerPoint</Application>
  <PresentationFormat>Diavoorstelling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§4.3 The American way of life</vt:lpstr>
      <vt:lpstr>Economische groei en welvaart</vt:lpstr>
      <vt:lpstr>American way of life</vt:lpstr>
      <vt:lpstr>PowerPoint-presentatie</vt:lpstr>
      <vt:lpstr>Het nieuwe medium: televisie</vt:lpstr>
      <vt:lpstr>Jongerencultuur</vt:lpstr>
      <vt:lpstr>Amerikanisering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300</cp:revision>
  <cp:lastPrinted>2013-03-19T08:25:20Z</cp:lastPrinted>
  <dcterms:created xsi:type="dcterms:W3CDTF">2013-03-13T12:13:36Z</dcterms:created>
  <dcterms:modified xsi:type="dcterms:W3CDTF">2020-03-16T12:21:59Z</dcterms:modified>
</cp:coreProperties>
</file>