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11" r:id="rId3"/>
    <p:sldId id="320" r:id="rId4"/>
    <p:sldId id="324" r:id="rId5"/>
    <p:sldId id="328" r:id="rId6"/>
    <p:sldId id="325" r:id="rId7"/>
    <p:sldId id="326" r:id="rId8"/>
    <p:sldId id="327" r:id="rId9"/>
    <p:sldId id="329" r:id="rId10"/>
    <p:sldId id="321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AE00AD1-4AF4-46E5-BDBD-8253341EED6A}" type="datetimeFigureOut">
              <a:rPr lang="nl-NL" smtClean="0"/>
              <a:t>6-3-2019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3902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6-3-2019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2547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6-3-2019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0580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6-3-2019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10781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6-3-2019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7763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6-3-2019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1171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6-3-2019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501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6-3-2019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0107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6-3-2019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9501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6-3-2019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3055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6-3-2019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9953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6AE00AD1-4AF4-46E5-BDBD-8253341EED6A}" type="datetimeFigureOut">
              <a:rPr lang="nl-NL" smtClean="0"/>
              <a:t>6-3-2019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4143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quariumfans.nl/aquarium-filter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Huisvesting </a:t>
            </a:r>
            <a:br>
              <a:rPr lang="nl-NL" dirty="0" smtClean="0"/>
            </a:br>
            <a:r>
              <a:rPr lang="nl-NL" dirty="0" smtClean="0"/>
              <a:t>en </a:t>
            </a:r>
            <a:br>
              <a:rPr lang="nl-NL" dirty="0" smtClean="0"/>
            </a:br>
            <a:r>
              <a:rPr lang="nl-NL" dirty="0" smtClean="0"/>
              <a:t>Hygiëne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709530" y="4235394"/>
            <a:ext cx="8767860" cy="1747395"/>
          </a:xfrm>
        </p:spPr>
        <p:txBody>
          <a:bodyPr>
            <a:normAutofit fontScale="92500" lnSpcReduction="10000"/>
          </a:bodyPr>
          <a:lstStyle/>
          <a:p>
            <a:r>
              <a:rPr lang="nl-NL" sz="3100" dirty="0" smtClean="0"/>
              <a:t>Les 3 – blok 3</a:t>
            </a:r>
          </a:p>
          <a:p>
            <a:endParaRPr lang="nl-NL" dirty="0" smtClean="0"/>
          </a:p>
          <a:p>
            <a:r>
              <a:rPr lang="nl-NL" dirty="0" smtClean="0"/>
              <a:t>Docent </a:t>
            </a:r>
          </a:p>
          <a:p>
            <a:r>
              <a:rPr lang="nl-NL" dirty="0" smtClean="0"/>
              <a:t>kborgerink@aoc-oost.nl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26383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Volgende week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>
                <a:solidFill>
                  <a:schemeClr val="tx1"/>
                </a:solidFill>
              </a:rPr>
              <a:t>Wetgeving herpeten en vissen. Kijkend naar Wet dieren, Besluit houders van Dieren en CITES. </a:t>
            </a:r>
            <a:endParaRPr lang="nl-NL" sz="2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340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vorige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43000" y="2057400"/>
            <a:ext cx="9872871" cy="4343400"/>
          </a:xfrm>
        </p:spPr>
        <p:txBody>
          <a:bodyPr>
            <a:normAutofit/>
          </a:bodyPr>
          <a:lstStyle/>
          <a:p>
            <a:pPr lvl="0"/>
            <a:r>
              <a:rPr lang="nl-NL" dirty="0" smtClean="0">
                <a:solidFill>
                  <a:schemeClr val="tx1"/>
                </a:solidFill>
              </a:rPr>
              <a:t>Nadelen vissenkom</a:t>
            </a:r>
          </a:p>
          <a:p>
            <a:pPr lvl="0"/>
            <a:r>
              <a:rPr lang="nl-NL" dirty="0" smtClean="0">
                <a:solidFill>
                  <a:schemeClr val="tx1"/>
                </a:solidFill>
              </a:rPr>
              <a:t>Verschillende aquaria</a:t>
            </a:r>
          </a:p>
          <a:p>
            <a:pPr lvl="1"/>
            <a:r>
              <a:rPr lang="nl-NL" b="1" dirty="0" err="1" smtClean="0">
                <a:solidFill>
                  <a:schemeClr val="tx1"/>
                </a:solidFill>
              </a:rPr>
              <a:t>Gezelschapaquarium</a:t>
            </a:r>
            <a:r>
              <a:rPr lang="nl-NL" b="1" dirty="0">
                <a:solidFill>
                  <a:schemeClr val="tx1"/>
                </a:solidFill>
              </a:rPr>
              <a:t>: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smtClean="0">
                <a:solidFill>
                  <a:schemeClr val="tx1"/>
                </a:solidFill>
              </a:rPr>
              <a:t>Verscheidene </a:t>
            </a:r>
            <a:r>
              <a:rPr lang="nl-NL" dirty="0">
                <a:solidFill>
                  <a:schemeClr val="tx1"/>
                </a:solidFill>
              </a:rPr>
              <a:t>planten en verschillende vissoorten worden hier samen gehouden. </a:t>
            </a:r>
            <a:endParaRPr lang="nl-NL" dirty="0" smtClean="0">
              <a:solidFill>
                <a:schemeClr val="tx1"/>
              </a:solidFill>
            </a:endParaRPr>
          </a:p>
          <a:p>
            <a:pPr lvl="1"/>
            <a:r>
              <a:rPr lang="nl-NL" b="1" dirty="0" smtClean="0">
                <a:solidFill>
                  <a:schemeClr val="tx1"/>
                </a:solidFill>
              </a:rPr>
              <a:t>Biotoopaquarium</a:t>
            </a:r>
            <a:r>
              <a:rPr lang="nl-NL" b="1" dirty="0">
                <a:solidFill>
                  <a:schemeClr val="tx1"/>
                </a:solidFill>
              </a:rPr>
              <a:t>: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smtClean="0">
                <a:solidFill>
                  <a:schemeClr val="tx1"/>
                </a:solidFill>
              </a:rPr>
              <a:t>Aquarium waarin aan de hand van de vissoorten, planten, decoratie en waterwaarde, de oorspronkelijke leefomgeving van de vissen zo goed mogelijk nagebootst wordt. </a:t>
            </a:r>
          </a:p>
          <a:p>
            <a:pPr lvl="1"/>
            <a:r>
              <a:rPr lang="nl-NL" b="1" dirty="0" err="1" smtClean="0">
                <a:solidFill>
                  <a:schemeClr val="tx1"/>
                </a:solidFill>
              </a:rPr>
              <a:t>Speciaalaquarium</a:t>
            </a:r>
            <a:r>
              <a:rPr lang="nl-NL" b="1" dirty="0">
                <a:solidFill>
                  <a:schemeClr val="tx1"/>
                </a:solidFill>
              </a:rPr>
              <a:t>:</a:t>
            </a:r>
            <a:r>
              <a:rPr lang="nl-NL" dirty="0">
                <a:solidFill>
                  <a:schemeClr val="tx1"/>
                </a:solidFill>
              </a:rPr>
              <a:t> dit is een aquarium speciaal bedoeld voor één soort vis. Deze vis kan vaak niet goed gehouden worden met andere soorten. </a:t>
            </a:r>
          </a:p>
          <a:p>
            <a:pPr lvl="1"/>
            <a:r>
              <a:rPr lang="nl-NL" b="1" dirty="0" err="1" smtClean="0">
                <a:solidFill>
                  <a:schemeClr val="tx1"/>
                </a:solidFill>
              </a:rPr>
              <a:t>Koudwateraquarium</a:t>
            </a:r>
            <a:r>
              <a:rPr lang="nl-NL" dirty="0">
                <a:solidFill>
                  <a:schemeClr val="tx1"/>
                </a:solidFill>
              </a:rPr>
              <a:t>: waarin vissen en planten uit een koud milieu gehouden worden. </a:t>
            </a:r>
            <a:endParaRPr lang="nl-NL" dirty="0" smtClean="0">
              <a:solidFill>
                <a:schemeClr val="tx1"/>
              </a:solidFill>
            </a:endParaRPr>
          </a:p>
          <a:p>
            <a:pPr lvl="1"/>
            <a:r>
              <a:rPr lang="nl-NL" b="1" dirty="0" smtClean="0">
                <a:solidFill>
                  <a:schemeClr val="tx1"/>
                </a:solidFill>
              </a:rPr>
              <a:t>Zeeaquarium</a:t>
            </a:r>
            <a:r>
              <a:rPr lang="nl-NL" b="1" dirty="0">
                <a:solidFill>
                  <a:schemeClr val="tx1"/>
                </a:solidFill>
              </a:rPr>
              <a:t>: </a:t>
            </a:r>
            <a:r>
              <a:rPr lang="nl-NL" dirty="0">
                <a:solidFill>
                  <a:schemeClr val="tx1"/>
                </a:solidFill>
              </a:rPr>
              <a:t>is een zoutwateraquarium, met </a:t>
            </a:r>
            <a:r>
              <a:rPr lang="nl-NL" dirty="0" err="1">
                <a:solidFill>
                  <a:schemeClr val="tx1"/>
                </a:solidFill>
              </a:rPr>
              <a:t>zeeplanten</a:t>
            </a:r>
            <a:r>
              <a:rPr lang="nl-NL" dirty="0">
                <a:solidFill>
                  <a:schemeClr val="tx1"/>
                </a:solidFill>
              </a:rPr>
              <a:t>, zoutwatervissen en andere diersoorten zoals zeesterren.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65057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vorige </a:t>
            </a:r>
            <a:r>
              <a:rPr lang="nl-NL" dirty="0" smtClean="0"/>
              <a:t>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43000" y="2057399"/>
            <a:ext cx="9872871" cy="4249615"/>
          </a:xfrm>
        </p:spPr>
        <p:txBody>
          <a:bodyPr>
            <a:normAutofit fontScale="92500" lnSpcReduction="10000"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Functies aquarium filters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Verwijderen van vuil en viezigheid uit het water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Het wateroppervlak lijft schoon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Afvalstoffen worden geneutraliseerd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Circuleren van het water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Eventueel, toevoegen van biologische stoffen</a:t>
            </a:r>
          </a:p>
          <a:p>
            <a:pPr lvl="1"/>
            <a:endParaRPr lang="nl-NL" dirty="0">
              <a:solidFill>
                <a:schemeClr val="tx1"/>
              </a:solidFill>
            </a:endParaRPr>
          </a:p>
          <a:p>
            <a:r>
              <a:rPr lang="nl-NL" dirty="0" err="1" smtClean="0">
                <a:solidFill>
                  <a:schemeClr val="tx1"/>
                </a:solidFill>
              </a:rPr>
              <a:t>Binnenfilter</a:t>
            </a:r>
            <a:endParaRPr lang="nl-NL" dirty="0" smtClean="0">
              <a:solidFill>
                <a:schemeClr val="tx1"/>
              </a:solidFill>
            </a:endParaRP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Hangt in het aquarium</a:t>
            </a:r>
          </a:p>
          <a:p>
            <a:pPr lvl="1"/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Buitenfilter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Hangt buiten het aquarium</a:t>
            </a:r>
          </a:p>
          <a:p>
            <a:pPr lvl="1"/>
            <a:r>
              <a:rPr lang="nl-NL" dirty="0">
                <a:solidFill>
                  <a:schemeClr val="tx1"/>
                </a:solidFill>
                <a:hlinkClick r:id="rId2"/>
              </a:rPr>
              <a:t>https://www.aquariumfans.nl/aquarium-filter/</a:t>
            </a:r>
            <a:r>
              <a:rPr lang="nl-NL" dirty="0">
                <a:solidFill>
                  <a:schemeClr val="tx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23519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Deze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Schoonmaken van een terrarium en aquarium. </a:t>
            </a:r>
          </a:p>
          <a:p>
            <a:endParaRPr lang="nl-NL" dirty="0" smtClean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We gaan praktisch aan de slag met het schoonmaken en opnieuw inrichten van de terraria en aquaria hier op school. </a:t>
            </a:r>
          </a:p>
          <a:p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1028" name="Picture 4" descr="Gerelateerde afbeeldi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347" y="3811089"/>
            <a:ext cx="3524068" cy="2643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1438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Schoonmaken terrarium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Het schoonmaken van een terrarium doe je het liefst ‘s ochtends. 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Reptielen en amfibieën zijn koudbloedig en gevoelig voor temperatuurwisselingen. In de ochtend ligt de temperatuur in het terrarium het dichtst bij de omgevingstemperatuur.</a:t>
            </a:r>
          </a:p>
          <a:p>
            <a:pPr lvl="1"/>
            <a:endParaRPr lang="nl-NL" dirty="0">
              <a:solidFill>
                <a:schemeClr val="tx1"/>
              </a:solidFill>
            </a:endParaRPr>
          </a:p>
          <a:p>
            <a:r>
              <a:rPr lang="nl-NL" smtClean="0">
                <a:solidFill>
                  <a:schemeClr val="tx1"/>
                </a:solidFill>
              </a:rPr>
              <a:t>Volgorde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Dieren verplaatsen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Lampen uitdoen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Verrijkingsmateriaal verwijderen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Bodembedekking verwijderen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Reinigen en desinfecteren van terrarium zowel binnen en daarna buiten. 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Reinigen van verrijkingsmateriaal</a:t>
            </a:r>
          </a:p>
          <a:p>
            <a:pPr lvl="1"/>
            <a:endParaRPr lang="nl-NL" dirty="0">
              <a:solidFill>
                <a:schemeClr val="tx1"/>
              </a:solidFill>
            </a:endParaRPr>
          </a:p>
          <a:p>
            <a:pPr lvl="1"/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8683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Dagelijkse verzorging aquarium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1800" b="1" dirty="0" smtClean="0">
                <a:solidFill>
                  <a:schemeClr val="tx1"/>
                </a:solidFill>
              </a:rPr>
              <a:t>In- </a:t>
            </a:r>
            <a:r>
              <a:rPr lang="nl-NL" sz="1800" b="1" dirty="0">
                <a:solidFill>
                  <a:schemeClr val="tx1"/>
                </a:solidFill>
              </a:rPr>
              <a:t>en uitschakelen van de verlichting</a:t>
            </a:r>
          </a:p>
          <a:p>
            <a:pPr lvl="1"/>
            <a:r>
              <a:rPr lang="nl-NL" sz="1800" dirty="0">
                <a:solidFill>
                  <a:schemeClr val="tx1"/>
                </a:solidFill>
              </a:rPr>
              <a:t>De verlichting moet ongeveer twaalf uur per dag branden. Dit komt namelijk overeen met de lengte van een tropische dag. Bij een algenprobleem kan de verlichtingsduur verminderd worden tot acht a tien uur per dag. </a:t>
            </a:r>
            <a:endParaRPr lang="nl-NL" sz="1800" dirty="0" smtClean="0">
              <a:solidFill>
                <a:schemeClr val="tx1"/>
              </a:solidFill>
            </a:endParaRPr>
          </a:p>
          <a:p>
            <a:r>
              <a:rPr lang="nl-NL" sz="1800" b="1" dirty="0" smtClean="0">
                <a:solidFill>
                  <a:schemeClr val="tx1"/>
                </a:solidFill>
              </a:rPr>
              <a:t>Controleren </a:t>
            </a:r>
            <a:r>
              <a:rPr lang="nl-NL" sz="1800" b="1" dirty="0">
                <a:solidFill>
                  <a:schemeClr val="tx1"/>
                </a:solidFill>
              </a:rPr>
              <a:t>van het </a:t>
            </a:r>
            <a:r>
              <a:rPr lang="nl-NL" sz="1800" b="1" dirty="0" smtClean="0">
                <a:solidFill>
                  <a:schemeClr val="tx1"/>
                </a:solidFill>
              </a:rPr>
              <a:t>filter</a:t>
            </a:r>
          </a:p>
          <a:p>
            <a:pPr lvl="1"/>
            <a:r>
              <a:rPr lang="nl-NL" sz="1800" dirty="0" smtClean="0">
                <a:solidFill>
                  <a:schemeClr val="tx1"/>
                </a:solidFill>
              </a:rPr>
              <a:t>Dagelijks </a:t>
            </a:r>
            <a:r>
              <a:rPr lang="nl-NL" sz="1800" dirty="0">
                <a:solidFill>
                  <a:schemeClr val="tx1"/>
                </a:solidFill>
              </a:rPr>
              <a:t>controleren </a:t>
            </a:r>
            <a:r>
              <a:rPr lang="nl-NL" sz="1800" dirty="0" smtClean="0">
                <a:solidFill>
                  <a:schemeClr val="tx1"/>
                </a:solidFill>
              </a:rPr>
              <a:t>van het </a:t>
            </a:r>
            <a:r>
              <a:rPr lang="nl-NL" sz="1800" dirty="0">
                <a:solidFill>
                  <a:schemeClr val="tx1"/>
                </a:solidFill>
              </a:rPr>
              <a:t>filter en/of de </a:t>
            </a:r>
            <a:r>
              <a:rPr lang="nl-NL" sz="1800" dirty="0" smtClean="0">
                <a:solidFill>
                  <a:schemeClr val="tx1"/>
                </a:solidFill>
              </a:rPr>
              <a:t>luchtpomp. </a:t>
            </a:r>
          </a:p>
          <a:p>
            <a:r>
              <a:rPr lang="nl-NL" sz="1800" b="1" dirty="0" smtClean="0">
                <a:solidFill>
                  <a:schemeClr val="tx1"/>
                </a:solidFill>
              </a:rPr>
              <a:t>Controleren </a:t>
            </a:r>
            <a:r>
              <a:rPr lang="nl-NL" sz="1800" b="1" dirty="0">
                <a:solidFill>
                  <a:schemeClr val="tx1"/>
                </a:solidFill>
              </a:rPr>
              <a:t>van de </a:t>
            </a:r>
            <a:r>
              <a:rPr lang="nl-NL" sz="1800" b="1" dirty="0" smtClean="0">
                <a:solidFill>
                  <a:schemeClr val="tx1"/>
                </a:solidFill>
              </a:rPr>
              <a:t>temperatuur</a:t>
            </a:r>
          </a:p>
          <a:p>
            <a:pPr lvl="1"/>
            <a:r>
              <a:rPr lang="nl-NL" sz="1800" dirty="0" smtClean="0">
                <a:solidFill>
                  <a:schemeClr val="tx1"/>
                </a:solidFill>
              </a:rPr>
              <a:t>Middels een aquariumthermometer</a:t>
            </a:r>
            <a:endParaRPr lang="nl-NL" sz="1800" dirty="0">
              <a:solidFill>
                <a:schemeClr val="tx1"/>
              </a:solidFill>
            </a:endParaRPr>
          </a:p>
          <a:p>
            <a:r>
              <a:rPr lang="nl-NL" sz="1800" b="1" dirty="0" smtClean="0">
                <a:solidFill>
                  <a:schemeClr val="tx1"/>
                </a:solidFill>
              </a:rPr>
              <a:t>Voeren</a:t>
            </a:r>
          </a:p>
          <a:p>
            <a:pPr lvl="1"/>
            <a:r>
              <a:rPr lang="nl-NL" sz="1800" dirty="0" smtClean="0">
                <a:solidFill>
                  <a:schemeClr val="tx1"/>
                </a:solidFill>
              </a:rPr>
              <a:t>Tijdens het eten kun je de vissen goed observeren en problemen </a:t>
            </a:r>
            <a:r>
              <a:rPr lang="nl-NL" sz="1800" dirty="0">
                <a:solidFill>
                  <a:schemeClr val="tx1"/>
                </a:solidFill>
              </a:rPr>
              <a:t>zoals ziektes en parasieten in een vroeg stadium </a:t>
            </a:r>
            <a:r>
              <a:rPr lang="nl-NL" sz="1800" dirty="0" smtClean="0">
                <a:solidFill>
                  <a:schemeClr val="tx1"/>
                </a:solidFill>
              </a:rPr>
              <a:t>opmerken.</a:t>
            </a:r>
            <a:endParaRPr lang="nl-NL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862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Periodieke verzorging </a:t>
            </a:r>
            <a:r>
              <a:rPr lang="nl-NL" dirty="0"/>
              <a:t>aquarium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sz="2000" b="1" dirty="0">
                <a:solidFill>
                  <a:schemeClr val="tx1"/>
                </a:solidFill>
              </a:rPr>
              <a:t>Verversen van het water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Hierbij </a:t>
            </a:r>
            <a:r>
              <a:rPr lang="nl-NL" dirty="0">
                <a:solidFill>
                  <a:schemeClr val="tx1"/>
                </a:solidFill>
              </a:rPr>
              <a:t>halen we water uit het aquarium en zorgen er op deze manier voor dat de hoeveelheid afvalstoffen laag blijft. </a:t>
            </a:r>
            <a:r>
              <a:rPr lang="nl-NL" dirty="0" smtClean="0">
                <a:solidFill>
                  <a:schemeClr val="tx1"/>
                </a:solidFill>
              </a:rPr>
              <a:t>Via overhevelen. </a:t>
            </a:r>
          </a:p>
          <a:p>
            <a:r>
              <a:rPr lang="nl-NL" sz="2000" b="1" dirty="0" smtClean="0">
                <a:solidFill>
                  <a:schemeClr val="tx1"/>
                </a:solidFill>
              </a:rPr>
              <a:t>Schoonmaken van de ruiten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Aquariumruiten worden nog al eens begroeid met algen. Algen groeien onder invloed van licht. Door de lichtinval van buiten te beperken, is de kans op veel algen kleiner. </a:t>
            </a:r>
            <a:endParaRPr lang="nl-NL" sz="2200" dirty="0">
              <a:solidFill>
                <a:schemeClr val="tx1"/>
              </a:solidFill>
            </a:endParaRPr>
          </a:p>
          <a:p>
            <a:r>
              <a:rPr lang="nl-NL" sz="2000" b="1" dirty="0" smtClean="0">
                <a:solidFill>
                  <a:schemeClr val="tx1"/>
                </a:solidFill>
              </a:rPr>
              <a:t>Testen van het water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Hierbij kijk je naar </a:t>
            </a:r>
            <a:r>
              <a:rPr lang="nl-NL" dirty="0">
                <a:solidFill>
                  <a:schemeClr val="tx1"/>
                </a:solidFill>
              </a:rPr>
              <a:t>de verschillende waterwaarden zoals de pH-waarde, totale hardheid, carbonaathardheid, nitriet en </a:t>
            </a:r>
            <a:r>
              <a:rPr lang="nl-NL" dirty="0" smtClean="0">
                <a:solidFill>
                  <a:schemeClr val="tx1"/>
                </a:solidFill>
              </a:rPr>
              <a:t>nitraat. </a:t>
            </a:r>
          </a:p>
          <a:p>
            <a:r>
              <a:rPr lang="nl-NL" sz="2000" b="1" dirty="0">
                <a:solidFill>
                  <a:schemeClr val="tx1"/>
                </a:solidFill>
              </a:rPr>
              <a:t>Verzorgen van de </a:t>
            </a:r>
            <a:r>
              <a:rPr lang="nl-NL" sz="2000" b="1" dirty="0" smtClean="0">
                <a:solidFill>
                  <a:schemeClr val="tx1"/>
                </a:solidFill>
              </a:rPr>
              <a:t>planten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Lelijke en rotte </a:t>
            </a:r>
            <a:r>
              <a:rPr lang="nl-NL" dirty="0">
                <a:solidFill>
                  <a:schemeClr val="tx1"/>
                </a:solidFill>
              </a:rPr>
              <a:t>bladeren </a:t>
            </a:r>
            <a:r>
              <a:rPr lang="nl-NL" dirty="0" smtClean="0">
                <a:solidFill>
                  <a:schemeClr val="tx1"/>
                </a:solidFill>
              </a:rPr>
              <a:t>verwijderen. Te lange of grote planten toppen (inkorten). Gesnoeide resten verwijderen om rotting in het aquarium te voorkomen.  </a:t>
            </a:r>
            <a:endParaRPr lang="nl-NL" sz="1800" b="1" dirty="0">
              <a:solidFill>
                <a:schemeClr val="tx1"/>
              </a:solidFill>
            </a:endParaRPr>
          </a:p>
          <a:p>
            <a:pPr lvl="1"/>
            <a:endParaRPr lang="nl-NL" dirty="0" smtClean="0">
              <a:solidFill>
                <a:schemeClr val="tx1"/>
              </a:solidFill>
            </a:endParaRPr>
          </a:p>
          <a:p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194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Jaarlijkse verzorging </a:t>
            </a:r>
            <a:r>
              <a:rPr lang="nl-NL" dirty="0"/>
              <a:t>aquarium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TL-Lampen vervangen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Ook </a:t>
            </a:r>
            <a:r>
              <a:rPr lang="nl-NL" dirty="0">
                <a:solidFill>
                  <a:schemeClr val="tx1"/>
                </a:solidFill>
              </a:rPr>
              <a:t>wanneer de gebruikte Tl-lampen nog functioneren, verliezen de voor het aquarium noodzakelijke stralen hun werking. Algenproblemen en er ongezond uitziende planten zijn de zichtbare resultaten van een minder wordende of foutieve lichtvoorziening. </a:t>
            </a:r>
          </a:p>
        </p:txBody>
      </p:sp>
    </p:spTree>
    <p:extLst>
      <p:ext uri="{BB962C8B-B14F-4D97-AF65-F5344CB8AC3E}">
        <p14:creationId xmlns:p14="http://schemas.microsoft.com/office/powerpoint/2010/main" val="3032694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Waterwaarden</a:t>
            </a:r>
            <a:r>
              <a:rPr lang="nl-NL" dirty="0"/>
              <a:t> </a:t>
            </a:r>
            <a:r>
              <a:rPr lang="nl-NL" dirty="0" smtClean="0"/>
              <a:t>voor aquaria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GH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Hardheid </a:t>
            </a:r>
            <a:r>
              <a:rPr lang="nl-NL" dirty="0" smtClean="0">
                <a:solidFill>
                  <a:schemeClr val="tx1"/>
                </a:solidFill>
              </a:rPr>
              <a:t>(meet de calcium- en magnesiumwaarden) varieert tussen 8 en 12 °DH</a:t>
            </a:r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KH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Carbonaathardheid (zuurbindende waarde) varieert tussen 6 </a:t>
            </a:r>
            <a:r>
              <a:rPr lang="nl-NL" dirty="0">
                <a:solidFill>
                  <a:schemeClr val="tx1"/>
                </a:solidFill>
              </a:rPr>
              <a:t>en </a:t>
            </a:r>
            <a:r>
              <a:rPr lang="nl-NL" dirty="0" smtClean="0">
                <a:solidFill>
                  <a:schemeClr val="tx1"/>
                </a:solidFill>
              </a:rPr>
              <a:t>8 </a:t>
            </a:r>
            <a:r>
              <a:rPr lang="nl-NL" dirty="0">
                <a:solidFill>
                  <a:schemeClr val="tx1"/>
                </a:solidFill>
              </a:rPr>
              <a:t>°DH</a:t>
            </a:r>
            <a:endParaRPr lang="nl-NL" dirty="0" smtClean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PH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Zuurgraad van het water </a:t>
            </a:r>
            <a:r>
              <a:rPr lang="nl-NL" dirty="0">
                <a:solidFill>
                  <a:schemeClr val="tx1"/>
                </a:solidFill>
              </a:rPr>
              <a:t>varieert </a:t>
            </a:r>
            <a:r>
              <a:rPr lang="nl-NL" dirty="0" smtClean="0">
                <a:solidFill>
                  <a:schemeClr val="tx1"/>
                </a:solidFill>
              </a:rPr>
              <a:t>tussen pH 7 en pH 8 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NO2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Nitriet gehalte in het water (is in aquaria en vijvers niet aantoonbaar) meer dan o,2 mg/l is TE hoog.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NO3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Nitraat </a:t>
            </a:r>
            <a:r>
              <a:rPr lang="nl-NL" dirty="0">
                <a:solidFill>
                  <a:schemeClr val="tx1"/>
                </a:solidFill>
              </a:rPr>
              <a:t>gehalte in het water </a:t>
            </a:r>
            <a:r>
              <a:rPr lang="nl-NL" dirty="0" smtClean="0">
                <a:solidFill>
                  <a:schemeClr val="tx1"/>
                </a:solidFill>
              </a:rPr>
              <a:t>(voedingsstof voor planten en algen) 0 – 12,5 mg/l is normaal.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CL2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Chloor, mag niet in het aquariumwater zitten.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4713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Basis</Template>
  <TotalTime>1576</TotalTime>
  <Words>615</Words>
  <Application>Microsoft Office PowerPoint</Application>
  <PresentationFormat>Breedbeeld</PresentationFormat>
  <Paragraphs>78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Calibri</vt:lpstr>
      <vt:lpstr>Corbel</vt:lpstr>
      <vt:lpstr>Times New Roman</vt:lpstr>
      <vt:lpstr>Basis</vt:lpstr>
      <vt:lpstr>Huisvesting  en  Hygiëne</vt:lpstr>
      <vt:lpstr>De vorige les</vt:lpstr>
      <vt:lpstr>De vorige les</vt:lpstr>
      <vt:lpstr>Deze les</vt:lpstr>
      <vt:lpstr>Schoonmaken terrarium</vt:lpstr>
      <vt:lpstr>Dagelijkse verzorging aquarium</vt:lpstr>
      <vt:lpstr>Periodieke verzorging aquarium</vt:lpstr>
      <vt:lpstr>Jaarlijkse verzorging aquarium</vt:lpstr>
      <vt:lpstr>Waterwaarden voor aquaria</vt:lpstr>
      <vt:lpstr>Volgende week 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Huisvesting en Hygiëne</dc:title>
  <dc:creator>Kimberley Borgerink</dc:creator>
  <cp:lastModifiedBy>Joyce Vonk</cp:lastModifiedBy>
  <cp:revision>103</cp:revision>
  <dcterms:created xsi:type="dcterms:W3CDTF">2017-08-29T13:33:23Z</dcterms:created>
  <dcterms:modified xsi:type="dcterms:W3CDTF">2019-03-06T20:11:52Z</dcterms:modified>
</cp:coreProperties>
</file>