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3" r:id="rId3"/>
    <p:sldId id="330" r:id="rId4"/>
    <p:sldId id="264" r:id="rId5"/>
    <p:sldId id="333" r:id="rId6"/>
    <p:sldId id="332" r:id="rId7"/>
    <p:sldId id="334" r:id="rId8"/>
    <p:sldId id="335" r:id="rId9"/>
    <p:sldId id="336" r:id="rId10"/>
    <p:sldId id="337" r:id="rId11"/>
    <p:sldId id="338" r:id="rId12"/>
    <p:sldId id="321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46" d="100"/>
          <a:sy n="46" d="100"/>
        </p:scale>
        <p:origin x="780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accent1"/>
          </a:solidFill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09980" y="882376"/>
            <a:ext cx="9966960" cy="2926080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7200" b="1" cap="all" baseline="0">
                <a:solidFill>
                  <a:srgbClr val="FFFFFF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09530" y="3869634"/>
            <a:ext cx="8767860" cy="1388165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6AE00AD1-4AF4-46E5-BDBD-8253341EED6A}" type="datetimeFigureOut">
              <a:rPr lang="nl-NL" smtClean="0"/>
              <a:t>6-3-2019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0B5DA96F-0044-4E9B-B19B-BC934F389FD7}" type="slidenum">
              <a:rPr lang="nl-NL" smtClean="0"/>
              <a:t>‹nr.›</a:t>
            </a:fld>
            <a:endParaRPr lang="nl-NL"/>
          </a:p>
        </p:txBody>
      </p:sp>
      <p:cxnSp>
        <p:nvCxnSpPr>
          <p:cNvPr id="8" name="Straight Connector 7"/>
          <p:cNvCxnSpPr/>
          <p:nvPr/>
        </p:nvCxnSpPr>
        <p:spPr>
          <a:xfrm>
            <a:off x="1978660" y="3733800"/>
            <a:ext cx="8229601" cy="0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739025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00AD1-4AF4-46E5-BDBD-8253341EED6A}" type="datetimeFigureOut">
              <a:rPr lang="nl-NL" smtClean="0"/>
              <a:t>6-3-2019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5DA96F-0044-4E9B-B19B-BC934F389FD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925471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762000"/>
            <a:ext cx="2324100" cy="5410200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762000"/>
            <a:ext cx="7429500" cy="5410200"/>
          </a:xfrm>
        </p:spPr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00AD1-4AF4-46E5-BDBD-8253341EED6A}" type="datetimeFigureOut">
              <a:rPr lang="nl-NL" smtClean="0"/>
              <a:t>6-3-2019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5DA96F-0044-4E9B-B19B-BC934F389FD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005800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00AD1-4AF4-46E5-BDBD-8253341EED6A}" type="datetimeFigureOut">
              <a:rPr lang="nl-NL" smtClean="0"/>
              <a:t>6-3-2019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5DA96F-0044-4E9B-B19B-BC934F389FD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107818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6424" y="1173575"/>
            <a:ext cx="9966960" cy="2926080"/>
          </a:xfrm>
        </p:spPr>
        <p:txBody>
          <a:bodyPr anchor="b">
            <a:noAutofit/>
          </a:bodyPr>
          <a:lstStyle>
            <a:lvl1pPr algn="ctr">
              <a:lnSpc>
                <a:spcPct val="85000"/>
              </a:lnSpc>
              <a:defRPr sz="7200" b="0" cap="all" baseline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09928" y="4154520"/>
            <a:ext cx="8769096" cy="1363806"/>
          </a:xfrm>
        </p:spPr>
        <p:txBody>
          <a:bodyPr anchor="t">
            <a:normAutofit/>
          </a:bodyPr>
          <a:lstStyle>
            <a:lvl1pPr marL="0" indent="0" algn="ctr">
              <a:buNone/>
              <a:defRPr sz="2200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00AD1-4AF4-46E5-BDBD-8253341EED6A}" type="datetimeFigureOut">
              <a:rPr lang="nl-NL" smtClean="0"/>
              <a:t>6-3-2019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5DA96F-0044-4E9B-B19B-BC934F389FD7}" type="slidenum">
              <a:rPr lang="nl-NL" smtClean="0"/>
              <a:t>‹nr.›</a:t>
            </a:fld>
            <a:endParaRPr lang="nl-NL"/>
          </a:p>
        </p:txBody>
      </p:sp>
      <p:cxnSp>
        <p:nvCxnSpPr>
          <p:cNvPr id="7" name="Straight Connector 6"/>
          <p:cNvCxnSpPr/>
          <p:nvPr/>
        </p:nvCxnSpPr>
        <p:spPr>
          <a:xfrm>
            <a:off x="1981200" y="4020408"/>
            <a:ext cx="822960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077635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3000" y="2057399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67612" y="2057400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00AD1-4AF4-46E5-BDBD-8253341EED6A}" type="datetimeFigureOut">
              <a:rPr lang="nl-NL" smtClean="0"/>
              <a:t>6-3-2019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5DA96F-0044-4E9B-B19B-BC934F389FD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011714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01511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3000" y="2721483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69173" y="1999032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69173" y="2719322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00AD1-4AF4-46E5-BDBD-8253341EED6A}" type="datetimeFigureOut">
              <a:rPr lang="nl-NL" smtClean="0"/>
              <a:t>6-3-2019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5DA96F-0044-4E9B-B19B-BC934F389FD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65018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00AD1-4AF4-46E5-BDBD-8253341EED6A}" type="datetimeFigureOut">
              <a:rPr lang="nl-NL" smtClean="0"/>
              <a:t>6-3-2019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5DA96F-0044-4E9B-B19B-BC934F389FD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401079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00AD1-4AF4-46E5-BDBD-8253341EED6A}" type="datetimeFigureOut">
              <a:rPr lang="nl-NL" smtClean="0"/>
              <a:t>6-3-2019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5DA96F-0044-4E9B-B19B-BC934F389FD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895010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52159" y="1097280"/>
            <a:ext cx="5212080" cy="46634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301752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00AD1-4AF4-46E5-BDBD-8253341EED6A}" type="datetimeFigureOut">
              <a:rPr lang="nl-NL" smtClean="0"/>
              <a:t>6-3-2019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5DA96F-0044-4E9B-B19B-BC934F389FD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830558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413248" y="1069847"/>
            <a:ext cx="6099048" cy="4800600"/>
          </a:xfrm>
        </p:spPr>
        <p:txBody>
          <a:bodyPr lIns="274320" tIns="182880" anchor="t">
            <a:normAutofit/>
          </a:bodyPr>
          <a:lstStyle>
            <a:lvl1pPr marL="0" indent="0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288036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00AD1-4AF4-46E5-BDBD-8253341EED6A}" type="datetimeFigureOut">
              <a:rPr lang="nl-NL" smtClean="0"/>
              <a:t>6-3-2019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5DA96F-0044-4E9B-B19B-BC934F389FD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099532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1356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57400"/>
            <a:ext cx="9872871" cy="403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42996" y="6223828"/>
            <a:ext cx="23290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1"/>
                </a:solidFill>
              </a:defRPr>
            </a:lvl1pPr>
          </a:lstStyle>
          <a:p>
            <a:fld id="{6AE00AD1-4AF4-46E5-BDBD-8253341EED6A}" type="datetimeFigureOut">
              <a:rPr lang="nl-NL" smtClean="0"/>
              <a:t>6-3-2019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49148" y="6223828"/>
            <a:ext cx="47177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1"/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329530" y="6223828"/>
            <a:ext cx="17062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0B5DA96F-0044-4E9B-B19B-BC934F389FD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341434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182880" algn="l" defTabSz="914400" rtl="0" eaLnBrk="1" latinLnBrk="0" hangingPunct="1">
        <a:lnSpc>
          <a:spcPct val="90000"/>
        </a:lnSpc>
        <a:spcBef>
          <a:spcPts val="1400"/>
        </a:spcBef>
        <a:buClr>
          <a:schemeClr val="accent1"/>
        </a:buClr>
        <a:buSzPct val="80000"/>
        <a:buFont typeface="Corbel" pitchFamily="34" charset="0"/>
        <a:buChar char="•"/>
        <a:defRPr sz="22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8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s://www.youtube.com/watch?v=5GqC6ZlmZqw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Huisvesting </a:t>
            </a:r>
            <a:br>
              <a:rPr lang="nl-NL" dirty="0" smtClean="0"/>
            </a:br>
            <a:r>
              <a:rPr lang="nl-NL" dirty="0" smtClean="0"/>
              <a:t>en </a:t>
            </a:r>
            <a:br>
              <a:rPr lang="nl-NL" dirty="0" smtClean="0"/>
            </a:br>
            <a:r>
              <a:rPr lang="nl-NL" dirty="0" smtClean="0"/>
              <a:t>Hygiëne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709530" y="4235394"/>
            <a:ext cx="8767860" cy="1747395"/>
          </a:xfrm>
        </p:spPr>
        <p:txBody>
          <a:bodyPr>
            <a:normAutofit fontScale="92500" lnSpcReduction="10000"/>
          </a:bodyPr>
          <a:lstStyle/>
          <a:p>
            <a:r>
              <a:rPr lang="nl-NL" sz="3100" dirty="0" smtClean="0"/>
              <a:t>Les 5 – blok 3</a:t>
            </a:r>
          </a:p>
          <a:p>
            <a:endParaRPr lang="nl-NL" dirty="0" smtClean="0"/>
          </a:p>
          <a:p>
            <a:r>
              <a:rPr lang="nl-NL" dirty="0" smtClean="0"/>
              <a:t>Docent </a:t>
            </a:r>
          </a:p>
          <a:p>
            <a:r>
              <a:rPr lang="nl-NL" dirty="0" smtClean="0"/>
              <a:t>kborgerink@aoc-oost.nl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726383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Stelling 4	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" indent="0" algn="ctr">
              <a:buNone/>
            </a:pPr>
            <a:endParaRPr lang="nl-NL" sz="3600" dirty="0" smtClean="0">
              <a:solidFill>
                <a:schemeClr val="tx1"/>
              </a:solidFill>
            </a:endParaRPr>
          </a:p>
          <a:p>
            <a:pPr marL="45720" indent="0" algn="ctr">
              <a:buNone/>
            </a:pPr>
            <a:endParaRPr lang="nl-NL" sz="3600" dirty="0">
              <a:solidFill>
                <a:schemeClr val="tx1"/>
              </a:solidFill>
            </a:endParaRPr>
          </a:p>
          <a:p>
            <a:pPr marL="45720" indent="0" algn="ctr">
              <a:buNone/>
            </a:pPr>
            <a:r>
              <a:rPr lang="nl-NL" sz="3600" dirty="0" smtClean="0">
                <a:solidFill>
                  <a:schemeClr val="tx1"/>
                </a:solidFill>
              </a:rPr>
              <a:t>Vissen/hengelen zou verboden moeten worden in Nederland</a:t>
            </a:r>
            <a:endParaRPr lang="nl-NL" sz="3600" dirty="0">
              <a:solidFill>
                <a:schemeClr val="tx1"/>
              </a:solidFill>
            </a:endParaRPr>
          </a:p>
        </p:txBody>
      </p:sp>
      <p:pic>
        <p:nvPicPr>
          <p:cNvPr id="6" name="Picture 2" descr="Gerelateerde afbeeldi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10697" y="5332995"/>
            <a:ext cx="4632507" cy="12008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4" descr="Gerelateerde afbeeldi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5667" y="4691808"/>
            <a:ext cx="3031762" cy="18981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81153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Herhalen voor de toets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>
                <a:solidFill>
                  <a:schemeClr val="tx1"/>
                </a:solidFill>
              </a:rPr>
              <a:t>We gaan een </a:t>
            </a:r>
            <a:r>
              <a:rPr lang="nl-NL" dirty="0" err="1">
                <a:solidFill>
                  <a:schemeClr val="tx1"/>
                </a:solidFill>
              </a:rPr>
              <a:t>K</a:t>
            </a:r>
            <a:r>
              <a:rPr lang="nl-NL" dirty="0" err="1" smtClean="0">
                <a:solidFill>
                  <a:schemeClr val="tx1"/>
                </a:solidFill>
              </a:rPr>
              <a:t>ahoot</a:t>
            </a:r>
            <a:r>
              <a:rPr lang="nl-NL" dirty="0" smtClean="0">
                <a:solidFill>
                  <a:schemeClr val="tx1"/>
                </a:solidFill>
              </a:rPr>
              <a:t> maken.</a:t>
            </a:r>
          </a:p>
          <a:p>
            <a:r>
              <a:rPr lang="nl-NL" dirty="0" smtClean="0">
                <a:solidFill>
                  <a:schemeClr val="tx1"/>
                </a:solidFill>
              </a:rPr>
              <a:t>Maak 6 vragen per les en stuur deze op naar Brendan en Nynke.</a:t>
            </a:r>
            <a:endParaRPr lang="nl-NL" dirty="0">
              <a:solidFill>
                <a:schemeClr val="tx1"/>
              </a:solidFill>
            </a:endParaRPr>
          </a:p>
        </p:txBody>
      </p:sp>
      <p:graphicFrame>
        <p:nvGraphicFramePr>
          <p:cNvPr id="4" name="Tabel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73190877"/>
              </p:ext>
            </p:extLst>
          </p:nvPr>
        </p:nvGraphicFramePr>
        <p:xfrm>
          <a:off x="1453859" y="3201807"/>
          <a:ext cx="9251152" cy="298563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12788">
                  <a:extLst>
                    <a:ext uri="{9D8B030D-6E8A-4147-A177-3AD203B41FA5}">
                      <a16:colId xmlns:a16="http://schemas.microsoft.com/office/drawing/2014/main" val="3356389947"/>
                    </a:ext>
                  </a:extLst>
                </a:gridCol>
                <a:gridCol w="2312788">
                  <a:extLst>
                    <a:ext uri="{9D8B030D-6E8A-4147-A177-3AD203B41FA5}">
                      <a16:colId xmlns:a16="http://schemas.microsoft.com/office/drawing/2014/main" val="697854121"/>
                    </a:ext>
                  </a:extLst>
                </a:gridCol>
                <a:gridCol w="2312788">
                  <a:extLst>
                    <a:ext uri="{9D8B030D-6E8A-4147-A177-3AD203B41FA5}">
                      <a16:colId xmlns:a16="http://schemas.microsoft.com/office/drawing/2014/main" val="1686347852"/>
                    </a:ext>
                  </a:extLst>
                </a:gridCol>
                <a:gridCol w="2312788">
                  <a:extLst>
                    <a:ext uri="{9D8B030D-6E8A-4147-A177-3AD203B41FA5}">
                      <a16:colId xmlns:a16="http://schemas.microsoft.com/office/drawing/2014/main" val="4013177012"/>
                    </a:ext>
                  </a:extLst>
                </a:gridCol>
              </a:tblGrid>
              <a:tr h="426519">
                <a:tc>
                  <a:txBody>
                    <a:bodyPr/>
                    <a:lstStyle/>
                    <a:p>
                      <a:r>
                        <a:rPr lang="nl-NL" dirty="0" smtClean="0"/>
                        <a:t>Les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Groepsgenoot</a:t>
                      </a:r>
                      <a:r>
                        <a:rPr lang="nl-NL" baseline="0" dirty="0" smtClean="0"/>
                        <a:t> 1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dirty="0" smtClean="0"/>
                        <a:t>Groepsgenoot</a:t>
                      </a:r>
                      <a:r>
                        <a:rPr lang="nl-NL" baseline="0" dirty="0" smtClean="0"/>
                        <a:t> 2</a:t>
                      </a:r>
                      <a:endParaRPr lang="nl-NL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dirty="0" smtClean="0"/>
                        <a:t>Groepsgenoot</a:t>
                      </a:r>
                      <a:r>
                        <a:rPr lang="nl-NL" baseline="0" dirty="0" smtClean="0"/>
                        <a:t> 3</a:t>
                      </a:r>
                      <a:endParaRPr lang="nl-NL" dirty="0" smtClean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86907451"/>
                  </a:ext>
                </a:extLst>
              </a:tr>
              <a:tr h="426519">
                <a:tc>
                  <a:txBody>
                    <a:bodyPr/>
                    <a:lstStyle/>
                    <a:p>
                      <a:r>
                        <a:rPr lang="nl-NL" dirty="0" smtClean="0"/>
                        <a:t>Les 1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Jesper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Silke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err="1" smtClean="0"/>
                        <a:t>Dyon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72560410"/>
                  </a:ext>
                </a:extLst>
              </a:tr>
              <a:tr h="426519">
                <a:tc>
                  <a:txBody>
                    <a:bodyPr/>
                    <a:lstStyle/>
                    <a:p>
                      <a:r>
                        <a:rPr lang="nl-NL" dirty="0" smtClean="0"/>
                        <a:t>Les 2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Nienke 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Nicol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Nikita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12745958"/>
                  </a:ext>
                </a:extLst>
              </a:tr>
              <a:tr h="426519">
                <a:tc>
                  <a:txBody>
                    <a:bodyPr/>
                    <a:lstStyle/>
                    <a:p>
                      <a:r>
                        <a:rPr lang="nl-NL" dirty="0" smtClean="0"/>
                        <a:t>Les 3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Lisanne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Daan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Charlotte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4529523"/>
                  </a:ext>
                </a:extLst>
              </a:tr>
              <a:tr h="426519">
                <a:tc>
                  <a:txBody>
                    <a:bodyPr/>
                    <a:lstStyle/>
                    <a:p>
                      <a:r>
                        <a:rPr lang="nl-NL" dirty="0" smtClean="0"/>
                        <a:t>Les 4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Rebecca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Sanne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Desta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4690597"/>
                  </a:ext>
                </a:extLst>
              </a:tr>
              <a:tr h="426519">
                <a:tc>
                  <a:txBody>
                    <a:bodyPr/>
                    <a:lstStyle/>
                    <a:p>
                      <a:r>
                        <a:rPr lang="nl-NL" dirty="0" smtClean="0"/>
                        <a:t>Les 5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Larissa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err="1" smtClean="0"/>
                        <a:t>Lexi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Amber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54811045"/>
                  </a:ext>
                </a:extLst>
              </a:tr>
              <a:tr h="426519">
                <a:tc>
                  <a:txBody>
                    <a:bodyPr/>
                    <a:lstStyle/>
                    <a:p>
                      <a:r>
                        <a:rPr lang="nl-NL" dirty="0" smtClean="0"/>
                        <a:t>Samenvoegen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Brendan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Nynke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5751805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753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Volgende week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07000"/>
              </a:lnSpc>
            </a:pPr>
            <a:r>
              <a:rPr lang="nl-NL" sz="2400" dirty="0" smtClean="0">
                <a:solidFill>
                  <a:schemeClr val="tx1"/>
                </a:solidFill>
              </a:rPr>
              <a:t>Toets maandag 5 maart. </a:t>
            </a:r>
          </a:p>
          <a:p>
            <a:pPr>
              <a:lnSpc>
                <a:spcPct val="107000"/>
              </a:lnSpc>
            </a:pPr>
            <a:r>
              <a:rPr lang="nl-NL" sz="2400" dirty="0" smtClean="0">
                <a:solidFill>
                  <a:schemeClr val="tx1"/>
                </a:solidFill>
              </a:rPr>
              <a:t>Aanwezig 13:15, start toets 13:30. </a:t>
            </a:r>
          </a:p>
          <a:p>
            <a:pPr>
              <a:lnSpc>
                <a:spcPct val="107000"/>
              </a:lnSpc>
            </a:pPr>
            <a:r>
              <a:rPr lang="nl-NL" sz="2400" dirty="0" smtClean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Wat moet je leren? Alle onderwerpen van les 1 t/m 5:</a:t>
            </a:r>
            <a:endParaRPr lang="nl-NL" sz="24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1" fontAlgn="t"/>
            <a:r>
              <a:rPr lang="nl-NL" dirty="0" smtClean="0">
                <a:solidFill>
                  <a:schemeClr val="tx1"/>
                </a:solidFill>
              </a:rPr>
              <a:t>Natuurlijke </a:t>
            </a:r>
            <a:r>
              <a:rPr lang="nl-NL" dirty="0">
                <a:solidFill>
                  <a:schemeClr val="tx1"/>
                </a:solidFill>
              </a:rPr>
              <a:t>leefomgeving herpeten en geleedpotigen en de relatie met de huisvesting. </a:t>
            </a:r>
          </a:p>
          <a:p>
            <a:pPr lvl="1" fontAlgn="t"/>
            <a:r>
              <a:rPr lang="nl-NL" dirty="0">
                <a:solidFill>
                  <a:schemeClr val="tx1"/>
                </a:solidFill>
              </a:rPr>
              <a:t>Natuurlijke leefomgeving vissen en de relatie met de huisvesting.</a:t>
            </a:r>
          </a:p>
          <a:p>
            <a:pPr lvl="1" fontAlgn="t"/>
            <a:r>
              <a:rPr lang="nl-NL" dirty="0" smtClean="0">
                <a:solidFill>
                  <a:schemeClr val="tx1"/>
                </a:solidFill>
              </a:rPr>
              <a:t>Inrichten </a:t>
            </a:r>
            <a:r>
              <a:rPr lang="nl-NL" dirty="0">
                <a:solidFill>
                  <a:schemeClr val="tx1"/>
                </a:solidFill>
              </a:rPr>
              <a:t>en schoonmaken terrarium en aquarium. </a:t>
            </a:r>
          </a:p>
          <a:p>
            <a:pPr lvl="1" fontAlgn="t"/>
            <a:r>
              <a:rPr lang="nl-NL" dirty="0" smtClean="0">
                <a:solidFill>
                  <a:schemeClr val="tx1"/>
                </a:solidFill>
              </a:rPr>
              <a:t>Wetgeving </a:t>
            </a:r>
            <a:r>
              <a:rPr lang="nl-NL" dirty="0">
                <a:solidFill>
                  <a:schemeClr val="tx1"/>
                </a:solidFill>
              </a:rPr>
              <a:t>herpeten en </a:t>
            </a:r>
            <a:r>
              <a:rPr lang="nl-NL" dirty="0" smtClean="0">
                <a:solidFill>
                  <a:schemeClr val="tx1"/>
                </a:solidFill>
              </a:rPr>
              <a:t>vissen</a:t>
            </a:r>
            <a:r>
              <a:rPr lang="nl-NL" dirty="0">
                <a:solidFill>
                  <a:schemeClr val="tx1"/>
                </a:solidFill>
              </a:rPr>
              <a:t> </a:t>
            </a:r>
            <a:r>
              <a:rPr lang="nl-NL" dirty="0" smtClean="0">
                <a:solidFill>
                  <a:schemeClr val="tx1"/>
                </a:solidFill>
                <a:sym typeface="Wingdings" panose="05000000000000000000" pitchFamily="2" charset="2"/>
              </a:rPr>
              <a:t> Wet dieren, CITES, Europese verordening</a:t>
            </a:r>
            <a:endParaRPr lang="nl-NL" dirty="0" smtClean="0">
              <a:solidFill>
                <a:schemeClr val="tx1"/>
              </a:solidFill>
            </a:endParaRPr>
          </a:p>
          <a:p>
            <a:pPr lvl="1" fontAlgn="t"/>
            <a:r>
              <a:rPr lang="nl-NL" dirty="0" smtClean="0">
                <a:solidFill>
                  <a:schemeClr val="tx1"/>
                </a:solidFill>
              </a:rPr>
              <a:t>Ethiek </a:t>
            </a:r>
            <a:r>
              <a:rPr lang="nl-NL" dirty="0">
                <a:solidFill>
                  <a:schemeClr val="tx1"/>
                </a:solidFill>
              </a:rPr>
              <a:t>rondom dierenwelzijn van herpeten, geleedpotigen en vissen. </a:t>
            </a:r>
          </a:p>
          <a:p>
            <a:endParaRPr lang="nl-NL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6340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136468" y="0"/>
            <a:ext cx="9875520" cy="1356360"/>
          </a:xfrm>
        </p:spPr>
        <p:txBody>
          <a:bodyPr/>
          <a:lstStyle/>
          <a:p>
            <a:r>
              <a:rPr lang="nl-NL" dirty="0" smtClean="0"/>
              <a:t>Planning blok 3</a:t>
            </a:r>
            <a:endParaRPr lang="nl-NL" dirty="0"/>
          </a:p>
        </p:txBody>
      </p:sp>
      <p:graphicFrame>
        <p:nvGraphicFramePr>
          <p:cNvPr id="4" name="Tijdelijke aanduiding voor inhoud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23205113"/>
              </p:ext>
            </p:extLst>
          </p:nvPr>
        </p:nvGraphicFramePr>
        <p:xfrm>
          <a:off x="1136468" y="1110344"/>
          <a:ext cx="9875520" cy="510975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888275">
                  <a:extLst>
                    <a:ext uri="{9D8B030D-6E8A-4147-A177-3AD203B41FA5}">
                      <a16:colId xmlns:a16="http://schemas.microsoft.com/office/drawing/2014/main" val="3845060477"/>
                    </a:ext>
                  </a:extLst>
                </a:gridCol>
                <a:gridCol w="535577">
                  <a:extLst>
                    <a:ext uri="{9D8B030D-6E8A-4147-A177-3AD203B41FA5}">
                      <a16:colId xmlns:a16="http://schemas.microsoft.com/office/drawing/2014/main" val="1919637080"/>
                    </a:ext>
                  </a:extLst>
                </a:gridCol>
                <a:gridCol w="5159829">
                  <a:extLst>
                    <a:ext uri="{9D8B030D-6E8A-4147-A177-3AD203B41FA5}">
                      <a16:colId xmlns:a16="http://schemas.microsoft.com/office/drawing/2014/main" val="899364136"/>
                    </a:ext>
                  </a:extLst>
                </a:gridCol>
                <a:gridCol w="3291839">
                  <a:extLst>
                    <a:ext uri="{9D8B030D-6E8A-4147-A177-3AD203B41FA5}">
                      <a16:colId xmlns:a16="http://schemas.microsoft.com/office/drawing/2014/main" val="3621288020"/>
                    </a:ext>
                  </a:extLst>
                </a:gridCol>
              </a:tblGrid>
              <a:tr h="42676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</a:rPr>
                        <a:t>Week-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</a:rPr>
                        <a:t>nummer</a:t>
                      </a:r>
                      <a:endParaRPr lang="nl-NL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503" marR="6450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</a:rPr>
                        <a:t>Les</a:t>
                      </a:r>
                      <a:endParaRPr lang="nl-NL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503" marR="6450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</a:rPr>
                        <a:t>Onderwerp</a:t>
                      </a:r>
                      <a:endParaRPr lang="nl-NL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503" marR="6450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</a:rPr>
                        <a:t>Lesstof</a:t>
                      </a:r>
                      <a:endParaRPr lang="nl-NL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503" marR="64503" marT="0" marB="0"/>
                </a:tc>
                <a:extLst>
                  <a:ext uri="{0D108BD9-81ED-4DB2-BD59-A6C34878D82A}">
                    <a16:rowId xmlns:a16="http://schemas.microsoft.com/office/drawing/2014/main" val="648866385"/>
                  </a:ext>
                </a:extLst>
              </a:tr>
              <a:tr h="47477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</a:rPr>
                        <a:t>Week 2</a:t>
                      </a:r>
                      <a:endParaRPr lang="nl-NL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503" marR="6450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</a:rPr>
                        <a:t>1</a:t>
                      </a:r>
                      <a:endParaRPr lang="nl-NL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503" marR="64503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600" dirty="0" smtClean="0">
                          <a:effectLst/>
                        </a:rPr>
                        <a:t>Bespreken toets. Natuurlijke </a:t>
                      </a:r>
                      <a:r>
                        <a:rPr lang="nl-NL" sz="1600" dirty="0">
                          <a:effectLst/>
                        </a:rPr>
                        <a:t>leefomgeving herpeten en geleedpotigen en de relatie met de huisvesting. </a:t>
                      </a:r>
                      <a:endParaRPr lang="nl-NL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503" marR="6450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600" dirty="0">
                          <a:effectLst/>
                        </a:rPr>
                        <a:t> </a:t>
                      </a:r>
                      <a:endParaRPr lang="nl-NL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503" marR="64503" marT="0" marB="0"/>
                </a:tc>
                <a:extLst>
                  <a:ext uri="{0D108BD9-81ED-4DB2-BD59-A6C34878D82A}">
                    <a16:rowId xmlns:a16="http://schemas.microsoft.com/office/drawing/2014/main" val="3935528108"/>
                  </a:ext>
                </a:extLst>
              </a:tr>
              <a:tr h="28956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</a:rPr>
                        <a:t>Week 3</a:t>
                      </a:r>
                      <a:endParaRPr lang="nl-NL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503" marR="6450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</a:rPr>
                        <a:t>2</a:t>
                      </a:r>
                      <a:endParaRPr lang="nl-NL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503" marR="64503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600" dirty="0" smtClean="0">
                          <a:effectLst/>
                        </a:rPr>
                        <a:t>Opdracht</a:t>
                      </a:r>
                      <a:r>
                        <a:rPr lang="nl-NL" sz="1600" baseline="0" dirty="0" smtClean="0">
                          <a:effectLst/>
                        </a:rPr>
                        <a:t> les 1 inrichten terrarium. </a:t>
                      </a:r>
                      <a:r>
                        <a:rPr lang="nl-NL" sz="1600" dirty="0" smtClean="0">
                          <a:effectLst/>
                        </a:rPr>
                        <a:t>Natuurlijke </a:t>
                      </a:r>
                      <a:r>
                        <a:rPr lang="nl-NL" sz="1600" dirty="0">
                          <a:effectLst/>
                        </a:rPr>
                        <a:t>leefomgeving vissen en de relatie met de huisvesting.</a:t>
                      </a:r>
                      <a:endParaRPr lang="nl-NL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503" marR="6450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600" dirty="0">
                          <a:effectLst/>
                        </a:rPr>
                        <a:t> </a:t>
                      </a:r>
                      <a:endParaRPr lang="nl-NL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503" marR="64503" marT="0" marB="0"/>
                </a:tc>
                <a:extLst>
                  <a:ext uri="{0D108BD9-81ED-4DB2-BD59-A6C34878D82A}">
                    <a16:rowId xmlns:a16="http://schemas.microsoft.com/office/drawing/2014/main" val="3289348687"/>
                  </a:ext>
                </a:extLst>
              </a:tr>
              <a:tr h="42676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</a:rPr>
                        <a:t>Week 4</a:t>
                      </a:r>
                      <a:endParaRPr lang="nl-NL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503" marR="6450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</a:rPr>
                        <a:t> </a:t>
                      </a:r>
                      <a:endParaRPr lang="nl-NL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503" marR="64503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</a:rPr>
                        <a:t>Mevr. Borgerink niet aanwezig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</a:rPr>
                        <a:t>Zelf met huiswerkopdrachten bezig. </a:t>
                      </a:r>
                      <a:endParaRPr lang="nl-NL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503" marR="6450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</a:rPr>
                        <a:t> </a:t>
                      </a:r>
                      <a:endParaRPr lang="nl-NL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503" marR="64503" marT="0" marB="0"/>
                </a:tc>
                <a:extLst>
                  <a:ext uri="{0D108BD9-81ED-4DB2-BD59-A6C34878D82A}">
                    <a16:rowId xmlns:a16="http://schemas.microsoft.com/office/drawing/2014/main" val="2691571679"/>
                  </a:ext>
                </a:extLst>
              </a:tr>
              <a:tr h="42676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</a:rPr>
                        <a:t>Week 5</a:t>
                      </a:r>
                      <a:endParaRPr lang="nl-NL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503" marR="6450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</a:rPr>
                        <a:t> </a:t>
                      </a:r>
                      <a:endParaRPr lang="nl-NL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503" marR="64503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</a:rPr>
                        <a:t>Mevr. Borgerink niet aanwezig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</a:rPr>
                        <a:t>Zelf met huiswerkopdrachten bezig.</a:t>
                      </a:r>
                      <a:endParaRPr lang="nl-NL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503" marR="6450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</a:rPr>
                        <a:t> </a:t>
                      </a:r>
                      <a:endParaRPr lang="nl-NL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503" marR="64503" marT="0" marB="0"/>
                </a:tc>
                <a:extLst>
                  <a:ext uri="{0D108BD9-81ED-4DB2-BD59-A6C34878D82A}">
                    <a16:rowId xmlns:a16="http://schemas.microsoft.com/office/drawing/2014/main" val="728858958"/>
                  </a:ext>
                </a:extLst>
              </a:tr>
              <a:tr h="50260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</a:rPr>
                        <a:t>Week 6</a:t>
                      </a:r>
                      <a:endParaRPr lang="nl-NL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503" marR="6450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</a:rPr>
                        <a:t>3</a:t>
                      </a:r>
                      <a:endParaRPr lang="nl-NL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503" marR="64503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600" dirty="0" smtClean="0">
                          <a:effectLst/>
                        </a:rPr>
                        <a:t>Inrichten en schoonmaken terrarium en aquarium.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1600" dirty="0" smtClean="0">
                          <a:effectLst/>
                        </a:rPr>
                        <a:t>Huiswerkopdracht</a:t>
                      </a:r>
                      <a:r>
                        <a:rPr lang="nl-NL" sz="1600" baseline="0" dirty="0" smtClean="0">
                          <a:effectLst/>
                        </a:rPr>
                        <a:t> afmaken</a:t>
                      </a:r>
                    </a:p>
                  </a:txBody>
                  <a:tcPr marL="64503" marR="6450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600" dirty="0">
                          <a:effectLst/>
                        </a:rPr>
                        <a:t> </a:t>
                      </a:r>
                      <a:endParaRPr lang="nl-NL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503" marR="64503" marT="0" marB="0"/>
                </a:tc>
                <a:extLst>
                  <a:ext uri="{0D108BD9-81ED-4DB2-BD59-A6C34878D82A}">
                    <a16:rowId xmlns:a16="http://schemas.microsoft.com/office/drawing/2014/main" val="136697911"/>
                  </a:ext>
                </a:extLst>
              </a:tr>
              <a:tr h="41316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</a:rPr>
                        <a:t> </a:t>
                      </a:r>
                      <a:endParaRPr lang="nl-NL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503" marR="6450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</a:rPr>
                        <a:t> </a:t>
                      </a:r>
                      <a:endParaRPr lang="nl-NL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503" marR="64503" marT="0" marB="0" anchor="ctr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</a:rPr>
                        <a:t>Vakantie</a:t>
                      </a:r>
                      <a:endParaRPr lang="nl-NL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503" marR="64503" marT="0" marB="0" anchor="ctr"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0927584"/>
                  </a:ext>
                </a:extLst>
              </a:tr>
              <a:tr h="48816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</a:rPr>
                        <a:t>Week 7</a:t>
                      </a:r>
                      <a:endParaRPr lang="nl-NL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503" marR="6450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</a:rPr>
                        <a:t>4</a:t>
                      </a:r>
                      <a:endParaRPr lang="nl-NL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503" marR="64503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600" dirty="0">
                          <a:effectLst/>
                        </a:rPr>
                        <a:t>Wetgeving herpeten en vissen. Kijkend naar Wet dieren, Besluit houders van Dieren en CITES. </a:t>
                      </a:r>
                      <a:endParaRPr lang="nl-NL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503" marR="6450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100" dirty="0">
                          <a:effectLst/>
                        </a:rPr>
                        <a:t> </a:t>
                      </a:r>
                      <a:endParaRPr lang="nl-NL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503" marR="64503" marT="0" marB="0"/>
                </a:tc>
                <a:extLst>
                  <a:ext uri="{0D108BD9-81ED-4DB2-BD59-A6C34878D82A}">
                    <a16:rowId xmlns:a16="http://schemas.microsoft.com/office/drawing/2014/main" val="1860332897"/>
                  </a:ext>
                </a:extLst>
              </a:tr>
              <a:tr h="48332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</a:rPr>
                        <a:t>Week 8</a:t>
                      </a:r>
                      <a:endParaRPr lang="nl-NL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503" marR="64503" marT="0" marB="0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</a:rPr>
                        <a:t>5</a:t>
                      </a:r>
                      <a:endParaRPr lang="nl-NL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503" marR="64503" marT="0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600" dirty="0">
                          <a:effectLst/>
                        </a:rPr>
                        <a:t>Ethiek rondom dierenwelzijn van herpeten, geleedpotigen en vissen. </a:t>
                      </a:r>
                      <a:r>
                        <a:rPr lang="nl-NL" sz="1600" dirty="0" smtClean="0">
                          <a:effectLst/>
                        </a:rPr>
                        <a:t>Herhalen </a:t>
                      </a:r>
                      <a:r>
                        <a:rPr lang="nl-NL" sz="1600" dirty="0">
                          <a:effectLst/>
                        </a:rPr>
                        <a:t>voor de toets. </a:t>
                      </a:r>
                      <a:endParaRPr lang="nl-NL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503" marR="64503" marT="0" marB="0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600" dirty="0">
                          <a:effectLst/>
                        </a:rPr>
                        <a:t> </a:t>
                      </a:r>
                      <a:endParaRPr lang="nl-NL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503" marR="64503" marT="0" marB="0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90224806"/>
                  </a:ext>
                </a:extLst>
              </a:tr>
              <a:tr h="42676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</a:rPr>
                        <a:t>Week 9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</a:rPr>
                        <a:t> </a:t>
                      </a:r>
                      <a:endParaRPr lang="nl-NL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503" marR="6450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</a:rPr>
                        <a:t>6</a:t>
                      </a:r>
                      <a:endParaRPr lang="nl-NL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503" marR="64503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600" dirty="0" smtClean="0">
                          <a:effectLst/>
                        </a:rPr>
                        <a:t>Toets maandag 5</a:t>
                      </a:r>
                      <a:r>
                        <a:rPr lang="nl-NL" sz="1600" baseline="0" dirty="0" smtClean="0">
                          <a:effectLst/>
                        </a:rPr>
                        <a:t> maart</a:t>
                      </a:r>
                      <a:endParaRPr lang="nl-NL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503" marR="6450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600" dirty="0">
                          <a:effectLst/>
                        </a:rPr>
                        <a:t>Zie bovenstaande voor lesstof</a:t>
                      </a:r>
                      <a:endParaRPr lang="nl-NL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503" marR="64503" marT="0" marB="0"/>
                </a:tc>
                <a:extLst>
                  <a:ext uri="{0D108BD9-81ED-4DB2-BD59-A6C34878D82A}">
                    <a16:rowId xmlns:a16="http://schemas.microsoft.com/office/drawing/2014/main" val="9362111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76876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De vorige les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 smtClean="0">
                <a:solidFill>
                  <a:schemeClr val="tx1"/>
                </a:solidFill>
              </a:rPr>
              <a:t>Nederlandse wetgeving</a:t>
            </a:r>
          </a:p>
          <a:p>
            <a:pPr lvl="1"/>
            <a:r>
              <a:rPr lang="nl-NL" dirty="0" smtClean="0">
                <a:solidFill>
                  <a:schemeClr val="tx1"/>
                </a:solidFill>
              </a:rPr>
              <a:t>Wet </a:t>
            </a:r>
            <a:r>
              <a:rPr lang="nl-NL" dirty="0">
                <a:solidFill>
                  <a:schemeClr val="tx1"/>
                </a:solidFill>
              </a:rPr>
              <a:t>Natuurbescherming </a:t>
            </a:r>
            <a:endParaRPr lang="nl-NL" dirty="0" smtClean="0">
              <a:solidFill>
                <a:schemeClr val="tx1"/>
              </a:solidFill>
            </a:endParaRPr>
          </a:p>
          <a:p>
            <a:pPr lvl="1"/>
            <a:r>
              <a:rPr lang="nl-NL" dirty="0" smtClean="0">
                <a:solidFill>
                  <a:schemeClr val="tx1"/>
                </a:solidFill>
              </a:rPr>
              <a:t>Wet Dieren</a:t>
            </a:r>
          </a:p>
          <a:p>
            <a:pPr lvl="2"/>
            <a:r>
              <a:rPr lang="nl-NL" dirty="0" smtClean="0">
                <a:solidFill>
                  <a:schemeClr val="tx1"/>
                </a:solidFill>
              </a:rPr>
              <a:t>Besluit </a:t>
            </a:r>
            <a:r>
              <a:rPr lang="nl-NL" dirty="0">
                <a:solidFill>
                  <a:schemeClr val="tx1"/>
                </a:solidFill>
              </a:rPr>
              <a:t>Houders van </a:t>
            </a:r>
            <a:r>
              <a:rPr lang="nl-NL" dirty="0" smtClean="0">
                <a:solidFill>
                  <a:schemeClr val="tx1"/>
                </a:solidFill>
              </a:rPr>
              <a:t>dieren</a:t>
            </a:r>
          </a:p>
          <a:p>
            <a:pPr lvl="2"/>
            <a:r>
              <a:rPr lang="nl-NL" dirty="0" smtClean="0">
                <a:solidFill>
                  <a:schemeClr val="tx1"/>
                </a:solidFill>
              </a:rPr>
              <a:t>Positieflijst</a:t>
            </a:r>
          </a:p>
          <a:p>
            <a:pPr lvl="2"/>
            <a:endParaRPr lang="nl-NL" b="1" dirty="0" smtClean="0">
              <a:solidFill>
                <a:schemeClr val="tx1"/>
              </a:solidFill>
            </a:endParaRPr>
          </a:p>
          <a:p>
            <a:r>
              <a:rPr lang="nl-NL" dirty="0" smtClean="0">
                <a:solidFill>
                  <a:schemeClr val="tx1"/>
                </a:solidFill>
              </a:rPr>
              <a:t>Europese wetgeving</a:t>
            </a:r>
          </a:p>
          <a:p>
            <a:pPr lvl="1"/>
            <a:r>
              <a:rPr lang="nl-NL" dirty="0" smtClean="0">
                <a:solidFill>
                  <a:schemeClr val="tx1"/>
                </a:solidFill>
              </a:rPr>
              <a:t>Europese verordening ‘Dierenhandel’</a:t>
            </a:r>
            <a:endParaRPr lang="nl-NL" dirty="0">
              <a:solidFill>
                <a:schemeClr val="tx1"/>
              </a:solidFill>
            </a:endParaRPr>
          </a:p>
          <a:p>
            <a:pPr lvl="1"/>
            <a:endParaRPr lang="nl-NL" dirty="0" smtClean="0">
              <a:solidFill>
                <a:schemeClr val="tx1"/>
              </a:solidFill>
            </a:endParaRPr>
          </a:p>
          <a:p>
            <a:r>
              <a:rPr lang="nl-NL" dirty="0" smtClean="0">
                <a:solidFill>
                  <a:schemeClr val="tx1"/>
                </a:solidFill>
              </a:rPr>
              <a:t>Internationale wetgeving</a:t>
            </a:r>
          </a:p>
          <a:p>
            <a:pPr lvl="1"/>
            <a:r>
              <a:rPr lang="nl-NL" dirty="0" smtClean="0">
                <a:solidFill>
                  <a:schemeClr val="tx1"/>
                </a:solidFill>
              </a:rPr>
              <a:t>CITES overeenkomst</a:t>
            </a:r>
            <a:endParaRPr lang="nl-NL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06944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Deze les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>
                <a:solidFill>
                  <a:schemeClr val="tx1"/>
                </a:solidFill>
                <a:latin typeface="+mj-lt"/>
              </a:rPr>
              <a:t>5</a:t>
            </a:r>
            <a:r>
              <a:rPr lang="nl-NL" baseline="30000" dirty="0" smtClean="0">
                <a:solidFill>
                  <a:schemeClr val="tx1"/>
                </a:solidFill>
                <a:latin typeface="+mj-lt"/>
              </a:rPr>
              <a:t>e</a:t>
            </a:r>
            <a:r>
              <a:rPr lang="nl-NL" dirty="0" smtClean="0">
                <a:solidFill>
                  <a:schemeClr val="tx1"/>
                </a:solidFill>
                <a:latin typeface="+mj-lt"/>
              </a:rPr>
              <a:t> uur:</a:t>
            </a:r>
          </a:p>
          <a:p>
            <a:pPr lvl="1"/>
            <a:r>
              <a:rPr lang="nl-NL" sz="1800" dirty="0">
                <a:solidFill>
                  <a:schemeClr val="tx1"/>
                </a:solidFill>
              </a:rPr>
              <a:t>Ethiek rondom dierenwelzijn van herpeten, geleedpotigen en vissen. </a:t>
            </a:r>
          </a:p>
          <a:p>
            <a:r>
              <a:rPr lang="nl-NL" dirty="0" smtClean="0">
                <a:solidFill>
                  <a:schemeClr val="tx1"/>
                </a:solidFill>
              </a:rPr>
              <a:t>6</a:t>
            </a:r>
            <a:r>
              <a:rPr lang="nl-NL" baseline="30000" dirty="0" smtClean="0">
                <a:solidFill>
                  <a:schemeClr val="tx1"/>
                </a:solidFill>
              </a:rPr>
              <a:t>e</a:t>
            </a:r>
            <a:r>
              <a:rPr lang="nl-NL" dirty="0" smtClean="0">
                <a:solidFill>
                  <a:schemeClr val="tx1"/>
                </a:solidFill>
              </a:rPr>
              <a:t> uur:</a:t>
            </a:r>
          </a:p>
          <a:p>
            <a:pPr lvl="1"/>
            <a:r>
              <a:rPr lang="nl-NL" dirty="0" smtClean="0">
                <a:solidFill>
                  <a:schemeClr val="tx1"/>
                </a:solidFill>
              </a:rPr>
              <a:t>Herhalen </a:t>
            </a:r>
            <a:r>
              <a:rPr lang="nl-NL" dirty="0">
                <a:solidFill>
                  <a:schemeClr val="tx1"/>
                </a:solidFill>
              </a:rPr>
              <a:t>voor de toets. </a:t>
            </a:r>
            <a:endParaRPr lang="nl-NL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nl-NL" dirty="0">
              <a:solidFill>
                <a:schemeClr val="tx1"/>
              </a:solidFill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1"/>
            <a:endParaRPr lang="nl-NL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2"/>
            <a:endParaRPr lang="nl-NL" sz="2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2"/>
            <a:endParaRPr lang="nl-NL" sz="2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nl-NL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1"/>
            <a:endParaRPr lang="nl-NL" dirty="0">
              <a:solidFill>
                <a:schemeClr val="tx1"/>
              </a:solidFill>
            </a:endParaRPr>
          </a:p>
          <a:p>
            <a:pPr lvl="1"/>
            <a:endParaRPr lang="nl-NL" dirty="0">
              <a:solidFill>
                <a:schemeClr val="tx1"/>
              </a:solidFill>
            </a:endParaRPr>
          </a:p>
        </p:txBody>
      </p:sp>
      <p:pic>
        <p:nvPicPr>
          <p:cNvPr id="12290" name="Picture 2" descr="Afbeeldingsresultaat voor terrarium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966"/>
          <a:stretch/>
        </p:blipFill>
        <p:spPr bwMode="auto">
          <a:xfrm>
            <a:off x="390707" y="3922173"/>
            <a:ext cx="2744379" cy="26371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2" name="Picture 4" descr="Gerelateerde afbeeldin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284" b="8196"/>
          <a:stretch/>
        </p:blipFill>
        <p:spPr bwMode="auto">
          <a:xfrm>
            <a:off x="8621486" y="3922173"/>
            <a:ext cx="3146678" cy="27014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48525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Ethiek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>
                <a:hlinkClick r:id="rId2"/>
              </a:rPr>
              <a:t>https://www.youtube.com/watch?v=5GqC6ZlmZqw</a:t>
            </a:r>
            <a:r>
              <a:rPr lang="nl-NL" dirty="0" smtClean="0"/>
              <a:t> </a:t>
            </a:r>
          </a:p>
          <a:p>
            <a:pPr lvl="1"/>
            <a:r>
              <a:rPr lang="nl-NL" dirty="0" smtClean="0">
                <a:solidFill>
                  <a:schemeClr val="tx1"/>
                </a:solidFill>
              </a:rPr>
              <a:t>Handel in exotische dieren</a:t>
            </a:r>
            <a:endParaRPr lang="nl-NL" dirty="0">
              <a:solidFill>
                <a:schemeClr val="tx1"/>
              </a:solidFill>
            </a:endParaRPr>
          </a:p>
          <a:p>
            <a:r>
              <a:rPr lang="nl-NL" dirty="0">
                <a:hlinkClick r:id="rId2"/>
              </a:rPr>
              <a:t>https://vroegevogels.bnnvara.nl/nieuws/tv-10-april-2012</a:t>
            </a:r>
          </a:p>
          <a:p>
            <a:pPr lvl="1"/>
            <a:r>
              <a:rPr lang="nl-NL" dirty="0" smtClean="0">
                <a:solidFill>
                  <a:schemeClr val="tx1"/>
                </a:solidFill>
              </a:rPr>
              <a:t>Dierenhandel via marktplaats </a:t>
            </a:r>
            <a:endParaRPr lang="nl-NL" dirty="0">
              <a:solidFill>
                <a:schemeClr val="tx1"/>
              </a:solidFill>
            </a:endParaRPr>
          </a:p>
        </p:txBody>
      </p:sp>
      <p:pic>
        <p:nvPicPr>
          <p:cNvPr id="1026" name="Picture 2" descr="Koeienuier, foto: Pixabay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076" r="14069"/>
          <a:stretch/>
        </p:blipFill>
        <p:spPr bwMode="auto">
          <a:xfrm>
            <a:off x="8516982" y="3331028"/>
            <a:ext cx="3409405" cy="31960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57445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Ethiek rondom herpeten en vissen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>
                <a:solidFill>
                  <a:schemeClr val="tx1"/>
                </a:solidFill>
              </a:rPr>
              <a:t>Lees de volgende artikelen (staat een bestand in de ELO):</a:t>
            </a:r>
          </a:p>
          <a:p>
            <a:pPr lvl="1"/>
            <a:r>
              <a:rPr lang="nl-NL" dirty="0">
                <a:solidFill>
                  <a:schemeClr val="tx1"/>
                </a:solidFill>
              </a:rPr>
              <a:t>Illegale handel in exotische dieren: lucratiever dan drugs</a:t>
            </a:r>
          </a:p>
          <a:p>
            <a:pPr lvl="1"/>
            <a:r>
              <a:rPr lang="nl-NL" dirty="0" smtClean="0">
                <a:solidFill>
                  <a:schemeClr val="tx1"/>
                </a:solidFill>
              </a:rPr>
              <a:t>Ronde vissenkom of rechthoekig aquarium</a:t>
            </a:r>
          </a:p>
          <a:p>
            <a:pPr lvl="1"/>
            <a:r>
              <a:rPr lang="nl-NL" dirty="0">
                <a:solidFill>
                  <a:schemeClr val="tx1"/>
                </a:solidFill>
              </a:rPr>
              <a:t>’Hengelen is geen nette sport’</a:t>
            </a:r>
          </a:p>
          <a:p>
            <a:pPr lvl="1"/>
            <a:endParaRPr lang="nl-NL" b="1" dirty="0">
              <a:solidFill>
                <a:schemeClr val="tx1"/>
              </a:solidFill>
            </a:endParaRPr>
          </a:p>
          <a:p>
            <a:pPr lvl="1"/>
            <a:endParaRPr lang="nl-NL" dirty="0"/>
          </a:p>
        </p:txBody>
      </p:sp>
      <p:pic>
        <p:nvPicPr>
          <p:cNvPr id="6" name="Picture 2" descr="Gerelateerde afbeeldi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10697" y="5332995"/>
            <a:ext cx="4632507" cy="12008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4" descr="Gerelateerde afbeeldi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5667" y="4691808"/>
            <a:ext cx="3031762" cy="18981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84679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Stelling 1	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" indent="0" algn="ctr">
              <a:buNone/>
            </a:pPr>
            <a:endParaRPr lang="nl-NL" sz="3600" dirty="0" smtClean="0">
              <a:solidFill>
                <a:schemeClr val="tx1"/>
              </a:solidFill>
            </a:endParaRPr>
          </a:p>
          <a:p>
            <a:pPr marL="45720" indent="0" algn="ctr">
              <a:buNone/>
            </a:pPr>
            <a:endParaRPr lang="nl-NL" sz="3600" dirty="0">
              <a:solidFill>
                <a:schemeClr val="tx1"/>
              </a:solidFill>
            </a:endParaRPr>
          </a:p>
          <a:p>
            <a:pPr marL="45720" indent="0" algn="ctr">
              <a:buNone/>
            </a:pPr>
            <a:r>
              <a:rPr lang="nl-NL" sz="4000" dirty="0" smtClean="0">
                <a:solidFill>
                  <a:schemeClr val="tx1"/>
                </a:solidFill>
              </a:rPr>
              <a:t>Je kunt herpeten prima als huisdier houden</a:t>
            </a:r>
            <a:endParaRPr lang="nl-NL" sz="4000" dirty="0">
              <a:solidFill>
                <a:schemeClr val="tx1"/>
              </a:solidFill>
            </a:endParaRPr>
          </a:p>
        </p:txBody>
      </p:sp>
      <p:pic>
        <p:nvPicPr>
          <p:cNvPr id="6" name="Picture 2" descr="Gerelateerde afbeeldi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10697" y="5332995"/>
            <a:ext cx="4632507" cy="12008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4" descr="Gerelateerde afbeeldi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5667" y="4691808"/>
            <a:ext cx="3031762" cy="18981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14008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Stelling 2	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" indent="0" algn="ctr">
              <a:buNone/>
            </a:pPr>
            <a:endParaRPr lang="nl-NL" sz="3600" dirty="0" smtClean="0">
              <a:solidFill>
                <a:schemeClr val="tx1"/>
              </a:solidFill>
            </a:endParaRPr>
          </a:p>
          <a:p>
            <a:pPr marL="45720" indent="0" algn="ctr">
              <a:buNone/>
            </a:pPr>
            <a:endParaRPr lang="nl-NL" sz="3600" dirty="0">
              <a:solidFill>
                <a:schemeClr val="tx1"/>
              </a:solidFill>
            </a:endParaRPr>
          </a:p>
          <a:p>
            <a:pPr marL="45720" indent="0" algn="ctr">
              <a:buNone/>
            </a:pPr>
            <a:r>
              <a:rPr lang="nl-NL" sz="4000" dirty="0" smtClean="0">
                <a:solidFill>
                  <a:schemeClr val="tx1"/>
                </a:solidFill>
              </a:rPr>
              <a:t>Je kunt vissen prima als huisdier houden</a:t>
            </a:r>
            <a:endParaRPr lang="nl-NL" sz="4000" dirty="0">
              <a:solidFill>
                <a:schemeClr val="tx1"/>
              </a:solidFill>
            </a:endParaRPr>
          </a:p>
        </p:txBody>
      </p:sp>
      <p:pic>
        <p:nvPicPr>
          <p:cNvPr id="6" name="Picture 2" descr="Gerelateerde afbeeldi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10697" y="5332995"/>
            <a:ext cx="4632507" cy="12008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4" descr="Gerelateerde afbeeldi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5667" y="4691808"/>
            <a:ext cx="3031762" cy="18981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93824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Stelling 3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" indent="0" algn="ctr">
              <a:buNone/>
            </a:pPr>
            <a:endParaRPr lang="nl-NL" sz="3200" dirty="0" smtClean="0">
              <a:solidFill>
                <a:schemeClr val="tx1"/>
              </a:solidFill>
            </a:endParaRPr>
          </a:p>
          <a:p>
            <a:pPr marL="45720" indent="0" algn="ctr">
              <a:buNone/>
            </a:pPr>
            <a:endParaRPr lang="nl-NL" sz="3200" dirty="0">
              <a:solidFill>
                <a:schemeClr val="tx1"/>
              </a:solidFill>
            </a:endParaRPr>
          </a:p>
          <a:p>
            <a:pPr marL="45720" indent="0" algn="ctr">
              <a:buNone/>
            </a:pPr>
            <a:r>
              <a:rPr lang="nl-NL" sz="3200" dirty="0" smtClean="0">
                <a:solidFill>
                  <a:schemeClr val="tx1"/>
                </a:solidFill>
              </a:rPr>
              <a:t>Er zou een verbod op het houden van herpeten en vissen moeten komen in Nederland om zo de illegale handel in ons land in ieder geval tegen te gaan</a:t>
            </a:r>
            <a:endParaRPr lang="nl-NL" sz="3200" dirty="0">
              <a:solidFill>
                <a:schemeClr val="tx1"/>
              </a:solidFill>
            </a:endParaRPr>
          </a:p>
        </p:txBody>
      </p:sp>
      <p:pic>
        <p:nvPicPr>
          <p:cNvPr id="4" name="Picture 2" descr="Gerelateerde afbeeldi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10697" y="5332995"/>
            <a:ext cx="4632507" cy="12008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Gerelateerde afbeeldi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5667" y="4691808"/>
            <a:ext cx="3031762" cy="18981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61640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asis">
  <a:themeElements>
    <a:clrScheme name="Basis">
      <a:dk1>
        <a:srgbClr val="000000"/>
      </a:dk1>
      <a:lt1>
        <a:srgbClr val="FFFFFF"/>
      </a:lt1>
      <a:dk2>
        <a:srgbClr val="565349"/>
      </a:dk2>
      <a:lt2>
        <a:srgbClr val="DDDDDD"/>
      </a:lt2>
      <a:accent1>
        <a:srgbClr val="A6B727"/>
      </a:accent1>
      <a:accent2>
        <a:srgbClr val="DF5327"/>
      </a:accent2>
      <a:accent3>
        <a:srgbClr val="FE9E00"/>
      </a:accent3>
      <a:accent4>
        <a:srgbClr val="418AB3"/>
      </a:accent4>
      <a:accent5>
        <a:srgbClr val="D7D447"/>
      </a:accent5>
      <a:accent6>
        <a:srgbClr val="818183"/>
      </a:accent6>
      <a:hlink>
        <a:srgbClr val="F59E00"/>
      </a:hlink>
      <a:folHlink>
        <a:srgbClr val="B2B2B2"/>
      </a:folHlink>
    </a:clrScheme>
    <a:fontScheme name="Basis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Basis">
      <a:fillStyleLst>
        <a:solidFill>
          <a:schemeClr val="phClr"/>
        </a:solidFill>
        <a:solidFill>
          <a:schemeClr val="phClr">
            <a:tint val="55000"/>
            <a:satMod val="13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  <a:satMod val="105000"/>
              </a:schemeClr>
            </a:gs>
            <a:gs pos="100000">
              <a:schemeClr val="phClr"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27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95000"/>
            <a:satMod val="140000"/>
          </a:schemeClr>
        </a:solidFill>
        <a:solidFill>
          <a:schemeClr val="phClr">
            <a:tint val="90000"/>
            <a:shade val="85000"/>
            <a:satMod val="160000"/>
            <a:lumMod val="11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sis" id="{5665723A-49BA-4B57-8411-A56F8F207965}" vid="{90E45F77-AEFC-46EF-A7C1-5B338C297B0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Basis</Template>
  <TotalTime>1947</TotalTime>
  <Words>433</Words>
  <Application>Microsoft Office PowerPoint</Application>
  <PresentationFormat>Breedbeeld</PresentationFormat>
  <Paragraphs>137</Paragraphs>
  <Slides>12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12</vt:i4>
      </vt:variant>
    </vt:vector>
  </HeadingPairs>
  <TitlesOfParts>
    <vt:vector size="17" baseType="lpstr">
      <vt:lpstr>Calibri</vt:lpstr>
      <vt:lpstr>Corbel</vt:lpstr>
      <vt:lpstr>Times New Roman</vt:lpstr>
      <vt:lpstr>Wingdings</vt:lpstr>
      <vt:lpstr>Basis</vt:lpstr>
      <vt:lpstr>Huisvesting  en  Hygiëne</vt:lpstr>
      <vt:lpstr>Planning blok 3</vt:lpstr>
      <vt:lpstr>De vorige les</vt:lpstr>
      <vt:lpstr>Deze les</vt:lpstr>
      <vt:lpstr>Ethiek</vt:lpstr>
      <vt:lpstr>Ethiek rondom herpeten en vissen</vt:lpstr>
      <vt:lpstr>Stelling 1 </vt:lpstr>
      <vt:lpstr>Stelling 2 </vt:lpstr>
      <vt:lpstr>Stelling 3</vt:lpstr>
      <vt:lpstr>Stelling 4 </vt:lpstr>
      <vt:lpstr>Herhalen voor de toets</vt:lpstr>
      <vt:lpstr>Volgende week </vt:lpstr>
    </vt:vector>
  </TitlesOfParts>
  <Company>AOC Oost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Huisvesting en Hygiëne</dc:title>
  <dc:creator>Kimberley Borgerink</dc:creator>
  <cp:lastModifiedBy>Joyce Vonk</cp:lastModifiedBy>
  <cp:revision>136</cp:revision>
  <dcterms:created xsi:type="dcterms:W3CDTF">2017-08-29T13:33:23Z</dcterms:created>
  <dcterms:modified xsi:type="dcterms:W3CDTF">2019-03-06T20:09:19Z</dcterms:modified>
</cp:coreProperties>
</file>