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80" r:id="rId4"/>
    <p:sldId id="279" r:id="rId5"/>
    <p:sldId id="282" r:id="rId6"/>
    <p:sldId id="283" r:id="rId7"/>
    <p:sldId id="276" r:id="rId8"/>
    <p:sldId id="275" r:id="rId9"/>
    <p:sldId id="281" r:id="rId10"/>
    <p:sldId id="284" r:id="rId11"/>
    <p:sldId id="277" r:id="rId12"/>
    <p:sldId id="285" r:id="rId13"/>
    <p:sldId id="27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8-3-2019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8-3-2019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8-3-2019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8-3-2019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8-3-2019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8-3-2019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youtube.com/watch?v=keh0HjS5zn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provisioning.ontwikkelcentrum.nl/secure/objects/OC-33011d/OC-33011-2/OC-33011-2-04d/OC-33011-2-04d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</a:t>
            </a:r>
            <a:br>
              <a:rPr lang="nl-NL" dirty="0" smtClean="0"/>
            </a:br>
            <a:r>
              <a:rPr lang="nl-NL" dirty="0" smtClean="0"/>
              <a:t>en </a:t>
            </a:r>
            <a:br>
              <a:rPr lang="nl-NL" dirty="0" smtClean="0"/>
            </a:br>
            <a:r>
              <a:rPr lang="nl-NL" dirty="0" smtClean="0"/>
              <a:t>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747395"/>
          </a:xfrm>
        </p:spPr>
        <p:txBody>
          <a:bodyPr>
            <a:normAutofit fontScale="92500" lnSpcReduction="10000"/>
          </a:bodyPr>
          <a:lstStyle/>
          <a:p>
            <a:r>
              <a:rPr lang="nl-NL" sz="3100" dirty="0" smtClean="0"/>
              <a:t>Les 7 – blok 3</a:t>
            </a:r>
          </a:p>
          <a:p>
            <a:endParaRPr lang="nl-NL" dirty="0" smtClean="0"/>
          </a:p>
          <a:p>
            <a:r>
              <a:rPr lang="nl-NL" dirty="0" smtClean="0"/>
              <a:t>Docent </a:t>
            </a:r>
          </a:p>
          <a:p>
            <a:r>
              <a:rPr lang="nl-NL" dirty="0" smtClean="0"/>
              <a:t>kborgerink@aoc-oost.nl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 tussen paard en ezel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Ezels behoren tot de familie van de </a:t>
            </a:r>
            <a:r>
              <a:rPr lang="nl-NL" dirty="0" err="1">
                <a:solidFill>
                  <a:schemeClr val="tx1"/>
                </a:solidFill>
              </a:rPr>
              <a:t>paardachtigen</a:t>
            </a:r>
            <a:r>
              <a:rPr lang="nl-NL" dirty="0">
                <a:solidFill>
                  <a:schemeClr val="tx1"/>
                </a:solidFill>
              </a:rPr>
              <a:t> en zijn genetisch ook zeer verwant aan paarden, maar verschillen op een aantal onderdelen.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Ze </a:t>
            </a:r>
            <a:r>
              <a:rPr lang="nl-NL" dirty="0">
                <a:solidFill>
                  <a:schemeClr val="tx1"/>
                </a:solidFill>
              </a:rPr>
              <a:t>hebben langere oorschelpen, een dikker hoofd, en korte manen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 hoeven van een ezel groeien </a:t>
            </a:r>
            <a:r>
              <a:rPr lang="nl-NL" dirty="0">
                <a:solidFill>
                  <a:schemeClr val="tx1"/>
                </a:solidFill>
              </a:rPr>
              <a:t>op een andere manier aan dan </a:t>
            </a:r>
            <a:r>
              <a:rPr lang="nl-NL" dirty="0" smtClean="0">
                <a:solidFill>
                  <a:schemeClr val="tx1"/>
                </a:solidFill>
              </a:rPr>
              <a:t>paardenhoeven.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Ezels </a:t>
            </a:r>
            <a:r>
              <a:rPr lang="nl-NL" dirty="0">
                <a:solidFill>
                  <a:schemeClr val="tx1"/>
                </a:solidFill>
              </a:rPr>
              <a:t>hebben meer een vechtrespons - ze gaan naar  de ''vijand'' toe - terwijl paarden geneigd zijn </a:t>
            </a:r>
            <a:r>
              <a:rPr lang="nl-NL" dirty="0" smtClean="0">
                <a:solidFill>
                  <a:schemeClr val="tx1"/>
                </a:solidFill>
              </a:rPr>
              <a:t>op </a:t>
            </a:r>
            <a:r>
              <a:rPr lang="nl-NL" dirty="0">
                <a:solidFill>
                  <a:schemeClr val="tx1"/>
                </a:solidFill>
              </a:rPr>
              <a:t>de vlucht te slaan.</a:t>
            </a:r>
          </a:p>
        </p:txBody>
      </p:sp>
      <p:pic>
        <p:nvPicPr>
          <p:cNvPr id="4" name="Tijdelijke aanduiding voor inhoud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136"/>
          <a:stretch/>
        </p:blipFill>
        <p:spPr>
          <a:xfrm>
            <a:off x="229993" y="4050958"/>
            <a:ext cx="2121322" cy="2528368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6" t="8949"/>
          <a:stretch/>
        </p:blipFill>
        <p:spPr>
          <a:xfrm>
            <a:off x="9679576" y="3894546"/>
            <a:ext cx="2249301" cy="268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1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Oorsprong van een ezel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Ezels komen oorspronkelijk uit Afrika maar zijn jaren geleden naar Europa gebracht.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Vroeger leefden ze dus in een warm klimaat, maar ezels kunnen zich erg goed aanpassen aan andere klimaten.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Ezels </a:t>
            </a:r>
            <a:r>
              <a:rPr lang="nl-NL" dirty="0">
                <a:solidFill>
                  <a:schemeClr val="tx1"/>
                </a:solidFill>
              </a:rPr>
              <a:t>staan bekend als dom en koppig, maar dat gedrag is altijd het gevolg van een slechte behandeling. </a:t>
            </a:r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Ezels </a:t>
            </a:r>
            <a:r>
              <a:rPr lang="nl-NL" dirty="0">
                <a:solidFill>
                  <a:schemeClr val="tx1"/>
                </a:solidFill>
              </a:rPr>
              <a:t>kunnen heel goed samen met andere ezels worden gehouden, maar </a:t>
            </a:r>
            <a:r>
              <a:rPr lang="nl-NL" dirty="0" smtClean="0">
                <a:solidFill>
                  <a:schemeClr val="tx1"/>
                </a:solidFill>
              </a:rPr>
              <a:t>andere soorten grazers worden </a:t>
            </a:r>
            <a:r>
              <a:rPr lang="nl-NL" dirty="0">
                <a:solidFill>
                  <a:schemeClr val="tx1"/>
                </a:solidFill>
              </a:rPr>
              <a:t>verjaagd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Nederland telt naar schatting 8.000 tot 10.000 ezels.</a:t>
            </a:r>
          </a:p>
          <a:p>
            <a:endParaRPr lang="nl-NL" dirty="0"/>
          </a:p>
        </p:txBody>
      </p:sp>
      <p:pic>
        <p:nvPicPr>
          <p:cNvPr id="8194" name="Picture 2" descr="Afbeeldingsresultaat voor ezel in afri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8672" y="313825"/>
            <a:ext cx="2324766" cy="17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65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Huisvesting ezel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>
                <a:solidFill>
                  <a:schemeClr val="tx1"/>
                </a:solidFill>
              </a:rPr>
              <a:t>Ezels hebben een droge stal en een weide nodig. In de </a:t>
            </a:r>
            <a:r>
              <a:rPr lang="nl-NL" dirty="0" smtClean="0">
                <a:solidFill>
                  <a:schemeClr val="tx1"/>
                </a:solidFill>
              </a:rPr>
              <a:t>stal moeten </a:t>
            </a:r>
            <a:r>
              <a:rPr lang="nl-NL" dirty="0">
                <a:solidFill>
                  <a:schemeClr val="tx1"/>
                </a:solidFill>
              </a:rPr>
              <a:t>ze kunnen </a:t>
            </a:r>
            <a:r>
              <a:rPr lang="nl-NL" dirty="0" smtClean="0">
                <a:solidFill>
                  <a:schemeClr val="tx1"/>
                </a:solidFill>
              </a:rPr>
              <a:t>schuilen.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Deze stal dient minimaal </a:t>
            </a:r>
            <a:r>
              <a:rPr lang="nl-NL" dirty="0">
                <a:solidFill>
                  <a:schemeClr val="tx1"/>
                </a:solidFill>
              </a:rPr>
              <a:t>acht vierkante meter per </a:t>
            </a:r>
            <a:r>
              <a:rPr lang="nl-NL" dirty="0" smtClean="0">
                <a:solidFill>
                  <a:schemeClr val="tx1"/>
                </a:solidFill>
              </a:rPr>
              <a:t>ezel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groot te zijn.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vacht van een ezel kan, in tegenstelling tot een paardenvacht, niet tegen regen. 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Ezels zijn ontsnappingskunstenaars.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Daarom is een stevige, houten afrastering in combinatie met stroomdraad handig. 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Een </a:t>
            </a:r>
            <a:r>
              <a:rPr lang="nl-NL" dirty="0">
                <a:solidFill>
                  <a:schemeClr val="tx1"/>
                </a:solidFill>
              </a:rPr>
              <a:t>ezelweide van duizend vierkante meter is voor twee ezels voldoende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Let hierbij op onder begrazing (te veel zand in de weide, leidt tot darmproblemen)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En let ook op overbegrazing (ezels leefden ooit in warme </a:t>
            </a:r>
            <a:r>
              <a:rPr lang="nl-NL" dirty="0" err="1" smtClean="0">
                <a:solidFill>
                  <a:schemeClr val="tx1"/>
                </a:solidFill>
              </a:rPr>
              <a:t>dorre</a:t>
            </a:r>
            <a:r>
              <a:rPr lang="nl-NL" dirty="0" smtClean="0">
                <a:solidFill>
                  <a:schemeClr val="tx1"/>
                </a:solidFill>
              </a:rPr>
              <a:t> gebieden, dus hebben niet te veel gras nodig). 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9218" name="Picture 2" descr="Afbeeldingsresultaat voor ezelweid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3451" y="348343"/>
            <a:ext cx="2247084" cy="168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83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Morgen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Bodembedekkers in de stal herkennen en uitzoeken voor- en nadelen hiervan.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33"/>
          <a:stretch/>
        </p:blipFill>
        <p:spPr>
          <a:xfrm>
            <a:off x="8784584" y="2808514"/>
            <a:ext cx="3149605" cy="381435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16"/>
          <a:stretch/>
        </p:blipFill>
        <p:spPr>
          <a:xfrm>
            <a:off x="224682" y="3069770"/>
            <a:ext cx="2348702" cy="355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96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Paarden zijn van nature groepsdieren die in een kudde leven.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Door in een kudde te leven zijn ze veiliger voor roofdieren.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Ze leven in harems en hebben veel sociaal en lichamelijk contact.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In deze harems heerst er een duidelijke rangorde.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In de natuur lopen ze lange afstanden om voedsel te vinden.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Ze zijn zo’n 15 uur per dag bezig met grazen.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Ze noemen dit ook wel </a:t>
            </a:r>
            <a:r>
              <a:rPr lang="nl-NL" b="1" u="sng" dirty="0" smtClean="0">
                <a:solidFill>
                  <a:schemeClr val="tx1"/>
                </a:solidFill>
              </a:rPr>
              <a:t>foerageren</a:t>
            </a:r>
            <a:r>
              <a:rPr lang="nl-NL" dirty="0" smtClean="0">
                <a:solidFill>
                  <a:schemeClr val="tx1"/>
                </a:solidFill>
              </a:rPr>
              <a:t>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028" name="Picture 4" descr="Afbeeldingsresultaat voor foerageren paar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448" y="423814"/>
            <a:ext cx="3307835" cy="172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64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Doeleinden paard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Om welke redenen houden wij eigenlijk paarden?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Als recreatiedier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Als sportdier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Als werkdier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Naar </a:t>
            </a:r>
            <a:r>
              <a:rPr lang="nl-NL" dirty="0">
                <a:solidFill>
                  <a:schemeClr val="tx1"/>
                </a:solidFill>
              </a:rPr>
              <a:t>schatting </a:t>
            </a:r>
            <a:r>
              <a:rPr lang="nl-NL" dirty="0" smtClean="0">
                <a:solidFill>
                  <a:schemeClr val="tx1"/>
                </a:solidFill>
              </a:rPr>
              <a:t>zijn er</a:t>
            </a:r>
            <a:r>
              <a:rPr lang="nl-NL" dirty="0">
                <a:solidFill>
                  <a:schemeClr val="tx1"/>
                </a:solidFill>
              </a:rPr>
              <a:t> zo'n 500.000 recreatie- en sportpaarden </a:t>
            </a:r>
            <a:r>
              <a:rPr lang="nl-NL" dirty="0" smtClean="0">
                <a:solidFill>
                  <a:schemeClr val="tx1"/>
                </a:solidFill>
              </a:rPr>
              <a:t>in Nederland.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Waarom zijn paarden en pony’s zo geliefd?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Het </a:t>
            </a:r>
            <a:r>
              <a:rPr lang="nl-NL" dirty="0">
                <a:solidFill>
                  <a:schemeClr val="tx1"/>
                </a:solidFill>
              </a:rPr>
              <a:t>zijn echte mensenvrienden. Dat maakt ze geschikt voor allerlei doelen, van gezelschapsdier tot natuurgrazer en van trekdier tot topsportpaard.</a:t>
            </a:r>
          </a:p>
        </p:txBody>
      </p:sp>
    </p:spTree>
    <p:extLst>
      <p:ext uri="{BB962C8B-B14F-4D97-AF65-F5344CB8AC3E}">
        <p14:creationId xmlns:p14="http://schemas.microsoft.com/office/powerpoint/2010/main" val="327361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Paarden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Sociaal gedrag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Knabbelen aan elkaars nek.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Elkaar poetsen.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Vechten voor bepalen hiërarchie. </a:t>
            </a:r>
            <a:endParaRPr lang="nl-NL" dirty="0">
              <a:solidFill>
                <a:schemeClr val="tx1"/>
              </a:solidFill>
            </a:endParaRP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Stereotiep gedrag/stal ondeugden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Weven (ritmisch heen en weer bewegen op voeten terwijl hij met hoofd zwaait).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Kribbebijten en </a:t>
            </a:r>
            <a:r>
              <a:rPr lang="nl-NL" dirty="0" err="1" smtClean="0">
                <a:solidFill>
                  <a:schemeClr val="tx1"/>
                </a:solidFill>
              </a:rPr>
              <a:t>luchtzuigen</a:t>
            </a:r>
            <a:r>
              <a:rPr lang="nl-NL" dirty="0" smtClean="0">
                <a:solidFill>
                  <a:schemeClr val="tx1"/>
                </a:solidFill>
              </a:rPr>
              <a:t> (bijten aan hout/verblijf en ondertussen lucht zuigen)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Met hoeven trappen tegen iets aan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Tongelen. </a:t>
            </a:r>
          </a:p>
          <a:p>
            <a:pPr lvl="1"/>
            <a:r>
              <a:rPr lang="nl-NL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nl-NL" dirty="0" smtClean="0">
                <a:solidFill>
                  <a:schemeClr val="tx1"/>
                </a:solidFill>
                <a:hlinkClick r:id="rId2"/>
              </a:rPr>
              <a:t>www.youtube.com/watch?v=keh0HjS5znI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Picture 2" descr="Afbeeldingsresultaat voor paarden knabbel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226" y="382031"/>
            <a:ext cx="2692730" cy="203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erelateerde afbee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0922" y="382031"/>
            <a:ext cx="3049385" cy="203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8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Huisvesting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057399"/>
            <a:ext cx="9872871" cy="4238897"/>
          </a:xfrm>
        </p:spPr>
        <p:txBody>
          <a:bodyPr>
            <a:normAutofit fontScale="92500"/>
          </a:bodyPr>
          <a:lstStyle/>
          <a:p>
            <a:r>
              <a:rPr lang="nl-NL" dirty="0">
                <a:solidFill>
                  <a:schemeClr val="tx1"/>
                </a:solidFill>
              </a:rPr>
              <a:t>Het paard is een grazer, een kuddedier en een vluchtdier.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Een </a:t>
            </a:r>
            <a:r>
              <a:rPr lang="nl-NL" dirty="0">
                <a:solidFill>
                  <a:schemeClr val="tx1"/>
                </a:solidFill>
              </a:rPr>
              <a:t>goede </a:t>
            </a:r>
            <a:r>
              <a:rPr lang="nl-NL" dirty="0" smtClean="0">
                <a:solidFill>
                  <a:schemeClr val="tx1"/>
                </a:solidFill>
              </a:rPr>
              <a:t>afrastering, prikkeldraad is verboden, </a:t>
            </a:r>
            <a:r>
              <a:rPr lang="nl-NL" dirty="0">
                <a:solidFill>
                  <a:schemeClr val="tx1"/>
                </a:solidFill>
              </a:rPr>
              <a:t>maar een omheining met palen en </a:t>
            </a:r>
            <a:r>
              <a:rPr lang="nl-NL" dirty="0" smtClean="0">
                <a:solidFill>
                  <a:schemeClr val="tx1"/>
                </a:solidFill>
              </a:rPr>
              <a:t>stroomdraad, zorgt </a:t>
            </a:r>
            <a:r>
              <a:rPr lang="nl-NL" dirty="0">
                <a:solidFill>
                  <a:schemeClr val="tx1"/>
                </a:solidFill>
              </a:rPr>
              <a:t>ervoor dat de paarden in de wei blijven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Een paardenwei vergt het hele jaar door het nodige onderhoud. De wei moet in een goede conditie worden gehouden en niet te rijk, maar ook niet te arm aan voedingsstoffen </a:t>
            </a:r>
            <a:r>
              <a:rPr lang="nl-NL" dirty="0" smtClean="0">
                <a:solidFill>
                  <a:schemeClr val="tx1"/>
                </a:solidFill>
              </a:rPr>
              <a:t>zijn.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Als een wei intensief begrazen wordt, is het verstandig regelmatig de mest te verwijderen.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Een </a:t>
            </a:r>
            <a:r>
              <a:rPr lang="nl-NL" dirty="0">
                <a:solidFill>
                  <a:schemeClr val="tx1"/>
                </a:solidFill>
              </a:rPr>
              <a:t>schutstal in het weiland geeft paarden bescherming tegen zon, wind en regen.</a:t>
            </a:r>
          </a:p>
        </p:txBody>
      </p:sp>
      <p:pic>
        <p:nvPicPr>
          <p:cNvPr id="4098" name="Picture 2" descr="Afbeeldingsresultaat voor paardenwe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371" y="333374"/>
            <a:ext cx="2842867" cy="185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52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Huisvesting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Soms </a:t>
            </a:r>
            <a:r>
              <a:rPr lang="nl-NL" dirty="0">
                <a:solidFill>
                  <a:schemeClr val="tx1"/>
                </a:solidFill>
              </a:rPr>
              <a:t>moet een paard binnen blijven. Zorg er dan voor dat het paard naar buiten kan kijken.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Het </a:t>
            </a:r>
            <a:r>
              <a:rPr lang="nl-NL" dirty="0">
                <a:solidFill>
                  <a:schemeClr val="tx1"/>
                </a:solidFill>
              </a:rPr>
              <a:t>dier kan dan andere dieren, paarden en mensen zien, horen, ruiken en aanraken. Zo houden de dieren een kuddegevoel, ondanks de individuele huisvesting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pPr marL="274320" lvl="1" indent="0">
              <a:buNone/>
            </a:pPr>
            <a:endParaRPr lang="nl-NL" dirty="0" smtClean="0"/>
          </a:p>
        </p:txBody>
      </p:sp>
      <p:pic>
        <p:nvPicPr>
          <p:cNvPr id="5122" name="Picture 2" descr="Afbeeldingsresultaat voor paard op s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634" y="316457"/>
            <a:ext cx="2406469" cy="169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18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Uitmesten stal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Er zijn twee manieren waarop je een paardenstal kan uitmesten: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Dagelijks alle natte plekken verwijderen en het strobed aanvullen.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Wekelijks de stal volledig uitmesten en de rest van de week opstrooien.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Wat is een gevolg van het mest laten liggen en alleen opstrooien?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Meer vliegen en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Last van ammoniakgeur.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Hoeveel stro heb je ongeveer per paard, per week nodig?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Gemiddeld gebruik je zo’n 45 tot 60 kilo stro per paard per week.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7170" name="Picture 2" descr="Afbeeldingsresultaat voor uitmesten paardenst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753" y="391500"/>
            <a:ext cx="2952860" cy="179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00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Opstrooien paardenstal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provisioning.ontwikkelcentrum.nl/secure/objects/OC-33011d/OC-33011-2/OC-33011-2-04d/OC-33011-2-04d.html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6146" name="Picture 2" descr="Afbeeldingsresultaat voor opstrooien paardenst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853" y="4467497"/>
            <a:ext cx="3050521" cy="203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95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 descr="Tien geboden voor het welzijn van paard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790"/>
          <a:stretch/>
        </p:blipFill>
        <p:spPr bwMode="auto">
          <a:xfrm>
            <a:off x="244917" y="518160"/>
            <a:ext cx="5370870" cy="131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Tien geboden voor het welzijn van paard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22" b="16068"/>
          <a:stretch/>
        </p:blipFill>
        <p:spPr bwMode="auto">
          <a:xfrm>
            <a:off x="5252702" y="404948"/>
            <a:ext cx="6594896" cy="614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ien geboden voor het welzijn van paard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81"/>
          <a:stretch/>
        </p:blipFill>
        <p:spPr bwMode="auto">
          <a:xfrm>
            <a:off x="244918" y="5525589"/>
            <a:ext cx="5009120" cy="109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20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713</TotalTime>
  <Words>543</Words>
  <Application>Microsoft Office PowerPoint</Application>
  <PresentationFormat>Breedbeeld</PresentationFormat>
  <Paragraphs>90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5" baseType="lpstr">
      <vt:lpstr>Corbel</vt:lpstr>
      <vt:lpstr>Basis</vt:lpstr>
      <vt:lpstr>Huisvesting  en  Hygiëne</vt:lpstr>
      <vt:lpstr>Natuurlijk gedrag</vt:lpstr>
      <vt:lpstr>Doeleinden paard</vt:lpstr>
      <vt:lpstr>Paarden gedrag</vt:lpstr>
      <vt:lpstr>Huisvesting (1)</vt:lpstr>
      <vt:lpstr>Huisvesting (2)</vt:lpstr>
      <vt:lpstr>Uitmesten stal</vt:lpstr>
      <vt:lpstr>Opstrooien paardenstal</vt:lpstr>
      <vt:lpstr>PowerPoint-presentatie</vt:lpstr>
      <vt:lpstr>Verschil tussen paard en ezel</vt:lpstr>
      <vt:lpstr>Oorsprong van een ezel</vt:lpstr>
      <vt:lpstr>Huisvesting ezel</vt:lpstr>
      <vt:lpstr>Morgen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65</cp:revision>
  <dcterms:created xsi:type="dcterms:W3CDTF">2017-08-29T13:33:23Z</dcterms:created>
  <dcterms:modified xsi:type="dcterms:W3CDTF">2019-03-08T10:46:06Z</dcterms:modified>
</cp:coreProperties>
</file>