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8" r:id="rId3"/>
    <p:sldId id="279" r:id="rId4"/>
    <p:sldId id="281" r:id="rId5"/>
    <p:sldId id="284" r:id="rId6"/>
    <p:sldId id="285" r:id="rId7"/>
    <p:sldId id="293" r:id="rId8"/>
    <p:sldId id="286" r:id="rId9"/>
    <p:sldId id="287" r:id="rId10"/>
    <p:sldId id="288" r:id="rId11"/>
    <p:sldId id="289" r:id="rId12"/>
    <p:sldId id="290" r:id="rId13"/>
    <p:sldId id="291" r:id="rId14"/>
    <p:sldId id="292" r:id="rId15"/>
    <p:sldId id="27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6AE00AD1-4AF4-46E5-BDBD-8253341EED6A}" type="datetimeFigureOut">
              <a:rPr lang="nl-NL" smtClean="0"/>
              <a:t>8-3-2019</a:t>
            </a:fld>
            <a:endParaRPr lang="nl-NL"/>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B5DA96F-0044-4E9B-B19B-BC934F389FD7}" type="slidenum">
              <a:rPr lang="nl-NL" smtClean="0"/>
              <a:t>‹nr.›</a:t>
            </a:fld>
            <a:endParaRPr lang="nl-NL"/>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3902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AE00AD1-4AF4-46E5-BDBD-8253341EED6A}" type="datetimeFigureOut">
              <a:rPr lang="nl-NL" smtClean="0"/>
              <a:t>8-3-2019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B5DA96F-0044-4E9B-B19B-BC934F389FD7}" type="slidenum">
              <a:rPr lang="nl-NL" smtClean="0"/>
              <a:t>‹nr.›</a:t>
            </a:fld>
            <a:endParaRPr lang="nl-NL"/>
          </a:p>
        </p:txBody>
      </p:sp>
    </p:spTree>
    <p:extLst>
      <p:ext uri="{BB962C8B-B14F-4D97-AF65-F5344CB8AC3E}">
        <p14:creationId xmlns:p14="http://schemas.microsoft.com/office/powerpoint/2010/main" val="339254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AE00AD1-4AF4-46E5-BDBD-8253341EED6A}" type="datetimeFigureOut">
              <a:rPr lang="nl-NL" smtClean="0"/>
              <a:t>8-3-2019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B5DA96F-0044-4E9B-B19B-BC934F389FD7}" type="slidenum">
              <a:rPr lang="nl-NL" smtClean="0"/>
              <a:t>‹nr.›</a:t>
            </a:fld>
            <a:endParaRPr lang="nl-NL"/>
          </a:p>
        </p:txBody>
      </p:sp>
    </p:spTree>
    <p:extLst>
      <p:ext uri="{BB962C8B-B14F-4D97-AF65-F5344CB8AC3E}">
        <p14:creationId xmlns:p14="http://schemas.microsoft.com/office/powerpoint/2010/main" val="3200580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AE00AD1-4AF4-46E5-BDBD-8253341EED6A}" type="datetimeFigureOut">
              <a:rPr lang="nl-NL" smtClean="0"/>
              <a:t>8-3-2019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B5DA96F-0044-4E9B-B19B-BC934F389FD7}" type="slidenum">
              <a:rPr lang="nl-NL" smtClean="0"/>
              <a:t>‹nr.›</a:t>
            </a:fld>
            <a:endParaRPr lang="nl-NL"/>
          </a:p>
        </p:txBody>
      </p:sp>
    </p:spTree>
    <p:extLst>
      <p:ext uri="{BB962C8B-B14F-4D97-AF65-F5344CB8AC3E}">
        <p14:creationId xmlns:p14="http://schemas.microsoft.com/office/powerpoint/2010/main" val="3110781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nl-NL" smtClean="0"/>
              <a:t>Klik om de stijl te bewerken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6AE00AD1-4AF4-46E5-BDBD-8253341EED6A}" type="datetimeFigureOut">
              <a:rPr lang="nl-NL" smtClean="0"/>
              <a:t>8-3-2019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B5DA96F-0044-4E9B-B19B-BC934F389FD7}" type="slidenum">
              <a:rPr lang="nl-NL" smtClean="0"/>
              <a:t>‹nr.›</a:t>
            </a:fld>
            <a:endParaRPr lang="nl-NL"/>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7763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6AE00AD1-4AF4-46E5-BDBD-8253341EED6A}" type="datetimeFigureOut">
              <a:rPr lang="nl-NL" smtClean="0"/>
              <a:t>8-3-2019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B5DA96F-0044-4E9B-B19B-BC934F389FD7}" type="slidenum">
              <a:rPr lang="nl-NL" smtClean="0"/>
              <a:t>‹nr.›</a:t>
            </a:fld>
            <a:endParaRPr lang="nl-NL"/>
          </a:p>
        </p:txBody>
      </p:sp>
    </p:spTree>
    <p:extLst>
      <p:ext uri="{BB962C8B-B14F-4D97-AF65-F5344CB8AC3E}">
        <p14:creationId xmlns:p14="http://schemas.microsoft.com/office/powerpoint/2010/main" val="2001171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6AE00AD1-4AF4-46E5-BDBD-8253341EED6A}" type="datetimeFigureOut">
              <a:rPr lang="nl-NL" smtClean="0"/>
              <a:t>8-3-2019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B5DA96F-0044-4E9B-B19B-BC934F389FD7}" type="slidenum">
              <a:rPr lang="nl-NL" smtClean="0"/>
              <a:t>‹nr.›</a:t>
            </a:fld>
            <a:endParaRPr lang="nl-NL"/>
          </a:p>
        </p:txBody>
      </p:sp>
    </p:spTree>
    <p:extLst>
      <p:ext uri="{BB962C8B-B14F-4D97-AF65-F5344CB8AC3E}">
        <p14:creationId xmlns:p14="http://schemas.microsoft.com/office/powerpoint/2010/main" val="66501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6AE00AD1-4AF4-46E5-BDBD-8253341EED6A}" type="datetimeFigureOut">
              <a:rPr lang="nl-NL" smtClean="0"/>
              <a:t>8-3-2019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B5DA96F-0044-4E9B-B19B-BC934F389FD7}" type="slidenum">
              <a:rPr lang="nl-NL" smtClean="0"/>
              <a:t>‹nr.›</a:t>
            </a:fld>
            <a:endParaRPr lang="nl-NL"/>
          </a:p>
        </p:txBody>
      </p:sp>
    </p:spTree>
    <p:extLst>
      <p:ext uri="{BB962C8B-B14F-4D97-AF65-F5344CB8AC3E}">
        <p14:creationId xmlns:p14="http://schemas.microsoft.com/office/powerpoint/2010/main" val="2540107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E00AD1-4AF4-46E5-BDBD-8253341EED6A}" type="datetimeFigureOut">
              <a:rPr lang="nl-NL" smtClean="0"/>
              <a:t>8-3-2019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B5DA96F-0044-4E9B-B19B-BC934F389FD7}" type="slidenum">
              <a:rPr lang="nl-NL" smtClean="0"/>
              <a:t>‹nr.›</a:t>
            </a:fld>
            <a:endParaRPr lang="nl-NL"/>
          </a:p>
        </p:txBody>
      </p:sp>
    </p:spTree>
    <p:extLst>
      <p:ext uri="{BB962C8B-B14F-4D97-AF65-F5344CB8AC3E}">
        <p14:creationId xmlns:p14="http://schemas.microsoft.com/office/powerpoint/2010/main" val="4089501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smtClean="0"/>
              <a:t>Klik om de stijl te bewerken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6AE00AD1-4AF4-46E5-BDBD-8253341EED6A}" type="datetimeFigureOut">
              <a:rPr lang="nl-NL" smtClean="0"/>
              <a:t>8-3-2019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B5DA96F-0044-4E9B-B19B-BC934F389FD7}" type="slidenum">
              <a:rPr lang="nl-NL" smtClean="0"/>
              <a:t>‹nr.›</a:t>
            </a:fld>
            <a:endParaRPr lang="nl-NL"/>
          </a:p>
        </p:txBody>
      </p:sp>
    </p:spTree>
    <p:extLst>
      <p:ext uri="{BB962C8B-B14F-4D97-AF65-F5344CB8AC3E}">
        <p14:creationId xmlns:p14="http://schemas.microsoft.com/office/powerpoint/2010/main" val="783055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6AE00AD1-4AF4-46E5-BDBD-8253341EED6A}" type="datetimeFigureOut">
              <a:rPr lang="nl-NL" smtClean="0"/>
              <a:t>8-3-2019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B5DA96F-0044-4E9B-B19B-BC934F389FD7}" type="slidenum">
              <a:rPr lang="nl-NL" smtClean="0"/>
              <a:t>‹nr.›</a:t>
            </a:fld>
            <a:endParaRPr lang="nl-NL"/>
          </a:p>
        </p:txBody>
      </p:sp>
    </p:spTree>
    <p:extLst>
      <p:ext uri="{BB962C8B-B14F-4D97-AF65-F5344CB8AC3E}">
        <p14:creationId xmlns:p14="http://schemas.microsoft.com/office/powerpoint/2010/main" val="3609953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6AE00AD1-4AF4-46E5-BDBD-8253341EED6A}" type="datetimeFigureOut">
              <a:rPr lang="nl-NL" smtClean="0"/>
              <a:t>8-3-2019</a:t>
            </a:fld>
            <a:endParaRPr lang="nl-NL"/>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0B5DA96F-0044-4E9B-B19B-BC934F389FD7}" type="slidenum">
              <a:rPr lang="nl-NL" smtClean="0"/>
              <a:t>‹nr.›</a:t>
            </a:fld>
            <a:endParaRPr lang="nl-NL"/>
          </a:p>
        </p:txBody>
      </p:sp>
    </p:spTree>
    <p:extLst>
      <p:ext uri="{BB962C8B-B14F-4D97-AF65-F5344CB8AC3E}">
        <p14:creationId xmlns:p14="http://schemas.microsoft.com/office/powerpoint/2010/main" val="3434143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youtube.com/watch?v=keh0HjS5znI"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Huisvesting </a:t>
            </a:r>
            <a:br>
              <a:rPr lang="nl-NL" dirty="0" smtClean="0"/>
            </a:br>
            <a:r>
              <a:rPr lang="nl-NL" dirty="0" smtClean="0"/>
              <a:t>en </a:t>
            </a:r>
            <a:br>
              <a:rPr lang="nl-NL" dirty="0" smtClean="0"/>
            </a:br>
            <a:r>
              <a:rPr lang="nl-NL" dirty="0" smtClean="0"/>
              <a:t>Hygiëne</a:t>
            </a:r>
            <a:endParaRPr lang="nl-NL" dirty="0"/>
          </a:p>
        </p:txBody>
      </p:sp>
      <p:sp>
        <p:nvSpPr>
          <p:cNvPr id="3" name="Ondertitel 2"/>
          <p:cNvSpPr>
            <a:spLocks noGrp="1"/>
          </p:cNvSpPr>
          <p:nvPr>
            <p:ph type="subTitle" idx="1"/>
          </p:nvPr>
        </p:nvSpPr>
        <p:spPr>
          <a:xfrm>
            <a:off x="1709530" y="4235394"/>
            <a:ext cx="8767860" cy="1747395"/>
          </a:xfrm>
        </p:spPr>
        <p:txBody>
          <a:bodyPr>
            <a:normAutofit fontScale="92500" lnSpcReduction="10000"/>
          </a:bodyPr>
          <a:lstStyle/>
          <a:p>
            <a:r>
              <a:rPr lang="nl-NL" sz="3100" dirty="0" smtClean="0"/>
              <a:t>Les 8 – blok 3</a:t>
            </a:r>
          </a:p>
          <a:p>
            <a:endParaRPr lang="nl-NL" dirty="0" smtClean="0"/>
          </a:p>
          <a:p>
            <a:r>
              <a:rPr lang="nl-NL" dirty="0" smtClean="0"/>
              <a:t>Docent </a:t>
            </a:r>
          </a:p>
          <a:p>
            <a:r>
              <a:rPr lang="nl-NL" dirty="0" smtClean="0"/>
              <a:t>kborgerink@aoc-oost.nl</a:t>
            </a:r>
            <a:endParaRPr lang="nl-NL" dirty="0"/>
          </a:p>
        </p:txBody>
      </p:sp>
    </p:spTree>
    <p:extLst>
      <p:ext uri="{BB962C8B-B14F-4D97-AF65-F5344CB8AC3E}">
        <p14:creationId xmlns:p14="http://schemas.microsoft.com/office/powerpoint/2010/main" val="17263833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Uitleg voordelen </a:t>
            </a:r>
            <a:r>
              <a:rPr lang="nl-NL" dirty="0" smtClean="0"/>
              <a:t>stro (2)</a:t>
            </a:r>
            <a:endParaRPr lang="nl-NL" dirty="0"/>
          </a:p>
        </p:txBody>
      </p:sp>
      <p:sp>
        <p:nvSpPr>
          <p:cNvPr id="3" name="Tijdelijke aanduiding voor inhoud 2"/>
          <p:cNvSpPr>
            <a:spLocks noGrp="1"/>
          </p:cNvSpPr>
          <p:nvPr>
            <p:ph idx="1"/>
          </p:nvPr>
        </p:nvSpPr>
        <p:spPr/>
        <p:txBody>
          <a:bodyPr>
            <a:normAutofit/>
          </a:bodyPr>
          <a:lstStyle/>
          <a:p>
            <a:r>
              <a:rPr lang="nl-NL" b="1" dirty="0">
                <a:solidFill>
                  <a:schemeClr val="tx1"/>
                </a:solidFill>
              </a:rPr>
              <a:t>Structuur in de voeding</a:t>
            </a:r>
          </a:p>
          <a:p>
            <a:pPr lvl="1"/>
            <a:r>
              <a:rPr lang="nl-NL" dirty="0">
                <a:solidFill>
                  <a:schemeClr val="tx1"/>
                </a:solidFill>
              </a:rPr>
              <a:t>Het verteringsstelsel van je paard is gemaakt om structuurrijke voeding te verteren. Daarmee bedoelen we vezels die de darmen aan het werk houden. Stro bevat zeer weinig energie en zeer veel structuur. Je paard moet er goed op kauwen, de darmen zijn actief en het gaat verveling tegen.</a:t>
            </a:r>
          </a:p>
          <a:p>
            <a:r>
              <a:rPr lang="nl-NL" b="1" dirty="0">
                <a:solidFill>
                  <a:schemeClr val="tx1"/>
                </a:solidFill>
              </a:rPr>
              <a:t>Kauwen is gezond</a:t>
            </a:r>
          </a:p>
          <a:p>
            <a:pPr lvl="1"/>
            <a:r>
              <a:rPr lang="nl-NL" dirty="0">
                <a:solidFill>
                  <a:schemeClr val="tx1"/>
                </a:solidFill>
              </a:rPr>
              <a:t>Tijdens het kauwen produceert je paard speeksel dat goed is voor de maag en de spijsvertering. De ideale ‘kauwgom’.</a:t>
            </a:r>
          </a:p>
          <a:p>
            <a:endParaRPr lang="nl-NL" dirty="0"/>
          </a:p>
        </p:txBody>
      </p:sp>
      <p:pic>
        <p:nvPicPr>
          <p:cNvPr id="5122" name="Picture 2" descr="Afbeeldingsresultaat voor voeding paa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4799" y="4555805"/>
            <a:ext cx="3879117" cy="197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2696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Stro soorten</a:t>
            </a:r>
            <a:endParaRPr lang="nl-NL" dirty="0"/>
          </a:p>
        </p:txBody>
      </p:sp>
      <p:sp>
        <p:nvSpPr>
          <p:cNvPr id="3" name="Tijdelijke aanduiding voor inhoud 2"/>
          <p:cNvSpPr>
            <a:spLocks noGrp="1"/>
          </p:cNvSpPr>
          <p:nvPr>
            <p:ph idx="1"/>
          </p:nvPr>
        </p:nvSpPr>
        <p:spPr/>
        <p:txBody>
          <a:bodyPr/>
          <a:lstStyle/>
          <a:p>
            <a:r>
              <a:rPr lang="nl-NL" dirty="0" smtClean="0">
                <a:solidFill>
                  <a:schemeClr val="tx1"/>
                </a:solidFill>
              </a:rPr>
              <a:t>Tarwestro: meest populair, goedkoop, neemt veel vocht op, minder smakelijk. </a:t>
            </a:r>
          </a:p>
          <a:p>
            <a:r>
              <a:rPr lang="nl-NL" dirty="0" smtClean="0">
                <a:solidFill>
                  <a:schemeClr val="tx1"/>
                </a:solidFill>
              </a:rPr>
              <a:t>Haverstro: kun je niet goed op het land kwijt, kan op wilde haver groei.</a:t>
            </a:r>
          </a:p>
          <a:p>
            <a:r>
              <a:rPr lang="nl-NL" dirty="0" smtClean="0">
                <a:solidFill>
                  <a:schemeClr val="tx1"/>
                </a:solidFill>
              </a:rPr>
              <a:t>Roggestro: neemt meeste vocht op maar is duur. </a:t>
            </a:r>
          </a:p>
          <a:p>
            <a:r>
              <a:rPr lang="nl-NL" dirty="0" err="1" smtClean="0">
                <a:solidFill>
                  <a:schemeClr val="tx1"/>
                </a:solidFill>
              </a:rPr>
              <a:t>Gerstestro</a:t>
            </a:r>
            <a:r>
              <a:rPr lang="nl-NL" dirty="0" smtClean="0">
                <a:solidFill>
                  <a:schemeClr val="tx1"/>
                </a:solidFill>
              </a:rPr>
              <a:t>: heeft een zachte structuur en is erg smakelijk. </a:t>
            </a:r>
            <a:endParaRPr lang="nl-NL" dirty="0">
              <a:solidFill>
                <a:schemeClr val="tx1"/>
              </a:solidFill>
            </a:endParaRPr>
          </a:p>
        </p:txBody>
      </p:sp>
      <p:pic>
        <p:nvPicPr>
          <p:cNvPr id="4" name="Afbeelding 3"/>
          <p:cNvPicPr>
            <a:picLocks noChangeAspect="1"/>
          </p:cNvPicPr>
          <p:nvPr/>
        </p:nvPicPr>
        <p:blipFill>
          <a:blip r:embed="rId2"/>
          <a:stretch>
            <a:fillRect/>
          </a:stretch>
        </p:blipFill>
        <p:spPr>
          <a:xfrm>
            <a:off x="8745415" y="4257736"/>
            <a:ext cx="3122003" cy="2183362"/>
          </a:xfrm>
          <a:prstGeom prst="rect">
            <a:avLst/>
          </a:prstGeom>
        </p:spPr>
      </p:pic>
    </p:spTree>
    <p:extLst>
      <p:ext uri="{BB962C8B-B14F-4D97-AF65-F5344CB8AC3E}">
        <p14:creationId xmlns:p14="http://schemas.microsoft.com/office/powerpoint/2010/main" val="38803814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als een paard niet op stro kan staan?</a:t>
            </a:r>
            <a:endParaRPr lang="nl-NL" dirty="0"/>
          </a:p>
        </p:txBody>
      </p:sp>
      <p:sp>
        <p:nvSpPr>
          <p:cNvPr id="3" name="Tijdelijke aanduiding voor inhoud 2"/>
          <p:cNvSpPr>
            <a:spLocks noGrp="1"/>
          </p:cNvSpPr>
          <p:nvPr>
            <p:ph idx="1"/>
          </p:nvPr>
        </p:nvSpPr>
        <p:spPr/>
        <p:txBody>
          <a:bodyPr>
            <a:normAutofit/>
          </a:bodyPr>
          <a:lstStyle/>
          <a:p>
            <a:r>
              <a:rPr lang="nl-NL" dirty="0">
                <a:solidFill>
                  <a:schemeClr val="tx1"/>
                </a:solidFill>
              </a:rPr>
              <a:t>Sommige paarden kunnen niet op stro staan, ze eten hun stal leeg, zijn allergisch voor stof of gevoelig voor verstoppingskoliek</a:t>
            </a:r>
            <a:r>
              <a:rPr lang="nl-NL" dirty="0" smtClean="0">
                <a:solidFill>
                  <a:schemeClr val="tx1"/>
                </a:solidFill>
              </a:rPr>
              <a:t>.</a:t>
            </a:r>
          </a:p>
          <a:p>
            <a:endParaRPr lang="nl-NL" dirty="0">
              <a:solidFill>
                <a:schemeClr val="tx1"/>
              </a:solidFill>
            </a:endParaRPr>
          </a:p>
          <a:p>
            <a:r>
              <a:rPr lang="nl-NL" dirty="0" smtClean="0">
                <a:solidFill>
                  <a:schemeClr val="tx1"/>
                </a:solidFill>
              </a:rPr>
              <a:t>Zorg er dan voor dat je paard wel ruwvoer binnen krijgt. Je zou meer hooi of </a:t>
            </a:r>
            <a:r>
              <a:rPr lang="nl-NL" dirty="0" err="1" smtClean="0">
                <a:solidFill>
                  <a:schemeClr val="tx1"/>
                </a:solidFill>
              </a:rPr>
              <a:t>voordroogkuil</a:t>
            </a:r>
            <a:r>
              <a:rPr lang="nl-NL" dirty="0" smtClean="0">
                <a:solidFill>
                  <a:schemeClr val="tx1"/>
                </a:solidFill>
              </a:rPr>
              <a:t> met weinig energie kunnen geven of een plak stro als ruwvoer. </a:t>
            </a:r>
          </a:p>
          <a:p>
            <a:endParaRPr lang="nl-NL" dirty="0">
              <a:solidFill>
                <a:schemeClr val="tx1"/>
              </a:solidFill>
            </a:endParaRPr>
          </a:p>
        </p:txBody>
      </p:sp>
      <p:pic>
        <p:nvPicPr>
          <p:cNvPr id="1026" name="Picture 2" descr="Afbeeldingsresultaat voor stalstroois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3723" y="5070441"/>
            <a:ext cx="3377224" cy="1317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0540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Potstal</a:t>
            </a:r>
            <a:endParaRPr lang="nl-NL" dirty="0"/>
          </a:p>
        </p:txBody>
      </p:sp>
      <p:sp>
        <p:nvSpPr>
          <p:cNvPr id="3" name="Tijdelijke aanduiding voor inhoud 2"/>
          <p:cNvSpPr>
            <a:spLocks noGrp="1"/>
          </p:cNvSpPr>
          <p:nvPr>
            <p:ph idx="1"/>
          </p:nvPr>
        </p:nvSpPr>
        <p:spPr/>
        <p:txBody>
          <a:bodyPr/>
          <a:lstStyle/>
          <a:p>
            <a:r>
              <a:rPr lang="nl-NL" dirty="0" smtClean="0">
                <a:solidFill>
                  <a:schemeClr val="tx1"/>
                </a:solidFill>
              </a:rPr>
              <a:t>Stal waarin de mest wordt ‘opgepot’.</a:t>
            </a:r>
          </a:p>
          <a:p>
            <a:pPr lvl="1"/>
            <a:r>
              <a:rPr lang="nl-NL" dirty="0" smtClean="0">
                <a:solidFill>
                  <a:schemeClr val="tx1"/>
                </a:solidFill>
              </a:rPr>
              <a:t>De mest wordt niet weggehaald, maar steeds bedekt met een nieuwe laag stro. </a:t>
            </a:r>
          </a:p>
          <a:p>
            <a:pPr lvl="1"/>
            <a:r>
              <a:rPr lang="nl-NL" dirty="0" smtClean="0">
                <a:solidFill>
                  <a:schemeClr val="tx1"/>
                </a:solidFill>
              </a:rPr>
              <a:t>Na een tijd (3/4 maanden) wordt het mengsel van mest en stro, geleegd. </a:t>
            </a:r>
          </a:p>
          <a:p>
            <a:pPr lvl="1"/>
            <a:r>
              <a:rPr lang="nl-NL" dirty="0" smtClean="0">
                <a:solidFill>
                  <a:schemeClr val="tx1"/>
                </a:solidFill>
              </a:rPr>
              <a:t>De aangestampte en gerijpte mest wordt verspreid over kavels voor akkerbouw. </a:t>
            </a:r>
          </a:p>
        </p:txBody>
      </p:sp>
      <p:pic>
        <p:nvPicPr>
          <p:cNvPr id="2050" name="Picture 2" descr="Afbeeldingsresultaat voor potst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34214" y="3646428"/>
            <a:ext cx="3797544" cy="284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528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Houtkrullen</a:t>
            </a:r>
            <a:endParaRPr lang="nl-NL" dirty="0"/>
          </a:p>
        </p:txBody>
      </p:sp>
      <p:sp>
        <p:nvSpPr>
          <p:cNvPr id="3" name="Tijdelijke aanduiding voor inhoud 2"/>
          <p:cNvSpPr>
            <a:spLocks noGrp="1"/>
          </p:cNvSpPr>
          <p:nvPr>
            <p:ph idx="1"/>
          </p:nvPr>
        </p:nvSpPr>
        <p:spPr/>
        <p:txBody>
          <a:bodyPr/>
          <a:lstStyle/>
          <a:p>
            <a:r>
              <a:rPr lang="nl-NL" dirty="0" smtClean="0">
                <a:solidFill>
                  <a:schemeClr val="tx1"/>
                </a:solidFill>
              </a:rPr>
              <a:t>Houtkrullen zijn vooral geschikt voor paarden met luchtwegproblemen. </a:t>
            </a:r>
          </a:p>
          <a:p>
            <a:r>
              <a:rPr lang="nl-NL" dirty="0" smtClean="0">
                <a:solidFill>
                  <a:schemeClr val="tx1"/>
                </a:solidFill>
              </a:rPr>
              <a:t>Houtkrullen zijn duurder dan stro. </a:t>
            </a:r>
          </a:p>
          <a:p>
            <a:r>
              <a:rPr lang="nl-NL" dirty="0" smtClean="0">
                <a:solidFill>
                  <a:schemeClr val="tx1"/>
                </a:solidFill>
              </a:rPr>
              <a:t>Daarnaast is mest met houtkrullen niet geschikt voor de alle bedrijven in de akkerbouw en is het dus moeilijker ‘kwijt’ te raken. </a:t>
            </a:r>
          </a:p>
          <a:p>
            <a:r>
              <a:rPr lang="nl-NL" dirty="0" smtClean="0">
                <a:solidFill>
                  <a:schemeClr val="tx1"/>
                </a:solidFill>
              </a:rPr>
              <a:t>Tot slot vervelen paarden zich sneller, omdat ze de krullen niet kunnen ‘eten’. </a:t>
            </a:r>
            <a:endParaRPr lang="nl-NL" dirty="0">
              <a:solidFill>
                <a:schemeClr val="tx1"/>
              </a:solidFill>
            </a:endParaRPr>
          </a:p>
        </p:txBody>
      </p:sp>
      <p:pic>
        <p:nvPicPr>
          <p:cNvPr id="4" name="Afbeelding 3"/>
          <p:cNvPicPr>
            <a:picLocks noChangeAspect="1"/>
          </p:cNvPicPr>
          <p:nvPr/>
        </p:nvPicPr>
        <p:blipFill>
          <a:blip r:embed="rId2"/>
          <a:stretch>
            <a:fillRect/>
          </a:stretch>
        </p:blipFill>
        <p:spPr>
          <a:xfrm>
            <a:off x="9004789" y="4430956"/>
            <a:ext cx="2857500" cy="2028825"/>
          </a:xfrm>
          <a:prstGeom prst="rect">
            <a:avLst/>
          </a:prstGeom>
        </p:spPr>
      </p:pic>
    </p:spTree>
    <p:extLst>
      <p:ext uri="{BB962C8B-B14F-4D97-AF65-F5344CB8AC3E}">
        <p14:creationId xmlns:p14="http://schemas.microsoft.com/office/powerpoint/2010/main" val="39396640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Volgende week</a:t>
            </a:r>
            <a:endParaRPr lang="nl-NL" dirty="0"/>
          </a:p>
        </p:txBody>
      </p:sp>
      <p:sp>
        <p:nvSpPr>
          <p:cNvPr id="3" name="Tijdelijke aanduiding voor inhoud 2"/>
          <p:cNvSpPr>
            <a:spLocks noGrp="1"/>
          </p:cNvSpPr>
          <p:nvPr>
            <p:ph idx="1"/>
          </p:nvPr>
        </p:nvSpPr>
        <p:spPr/>
        <p:txBody>
          <a:bodyPr/>
          <a:lstStyle/>
          <a:p>
            <a:pPr>
              <a:lnSpc>
                <a:spcPct val="107000"/>
              </a:lnSpc>
              <a:spcAft>
                <a:spcPts val="0"/>
              </a:spcAft>
            </a:pPr>
            <a:r>
              <a:rPr lang="nl-NL" sz="2400" dirty="0">
                <a:solidFill>
                  <a:schemeClr val="tx1"/>
                </a:solidFill>
              </a:rPr>
              <a:t>Persoonlijke hygiëne en zoönosen bij een paard en ezel.</a:t>
            </a:r>
            <a:endParaRPr lang="nl-NL" sz="24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44933"/>
          <a:stretch/>
        </p:blipFill>
        <p:spPr>
          <a:xfrm>
            <a:off x="8784584" y="2808514"/>
            <a:ext cx="3149605" cy="3814352"/>
          </a:xfrm>
          <a:prstGeom prst="rect">
            <a:avLst/>
          </a:prstGeom>
        </p:spPr>
      </p:pic>
      <p:pic>
        <p:nvPicPr>
          <p:cNvPr id="5" name="Afbeelding 4"/>
          <p:cNvPicPr>
            <a:picLocks noChangeAspect="1"/>
          </p:cNvPicPr>
          <p:nvPr/>
        </p:nvPicPr>
        <p:blipFill rotWithShape="1">
          <a:blip r:embed="rId3" cstate="print">
            <a:extLst>
              <a:ext uri="{28A0092B-C50C-407E-A947-70E740481C1C}">
                <a14:useLocalDpi xmlns:a14="http://schemas.microsoft.com/office/drawing/2010/main" val="0"/>
              </a:ext>
            </a:extLst>
          </a:blip>
          <a:srcRect r="55916"/>
          <a:stretch/>
        </p:blipFill>
        <p:spPr>
          <a:xfrm>
            <a:off x="224682" y="3069770"/>
            <a:ext cx="2348702" cy="3553097"/>
          </a:xfrm>
          <a:prstGeom prst="rect">
            <a:avLst/>
          </a:prstGeom>
        </p:spPr>
      </p:pic>
    </p:spTree>
    <p:extLst>
      <p:ext uri="{BB962C8B-B14F-4D97-AF65-F5344CB8AC3E}">
        <p14:creationId xmlns:p14="http://schemas.microsoft.com/office/powerpoint/2010/main" val="2321961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Natuurlijk gedrag</a:t>
            </a:r>
            <a:endParaRPr lang="nl-NL" dirty="0"/>
          </a:p>
        </p:txBody>
      </p:sp>
      <p:sp>
        <p:nvSpPr>
          <p:cNvPr id="3" name="Tijdelijke aanduiding voor inhoud 2"/>
          <p:cNvSpPr>
            <a:spLocks noGrp="1"/>
          </p:cNvSpPr>
          <p:nvPr>
            <p:ph idx="1"/>
          </p:nvPr>
        </p:nvSpPr>
        <p:spPr/>
        <p:txBody>
          <a:bodyPr/>
          <a:lstStyle/>
          <a:p>
            <a:r>
              <a:rPr lang="nl-NL" dirty="0" smtClean="0">
                <a:solidFill>
                  <a:schemeClr val="tx1"/>
                </a:solidFill>
              </a:rPr>
              <a:t>Paarden zijn van nature groepsdieren die in een kudde leven. </a:t>
            </a:r>
          </a:p>
          <a:p>
            <a:pPr lvl="1"/>
            <a:r>
              <a:rPr lang="nl-NL" dirty="0">
                <a:solidFill>
                  <a:schemeClr val="tx1"/>
                </a:solidFill>
              </a:rPr>
              <a:t>Door in een kudde te leven zijn ze veiliger voor roofdieren. </a:t>
            </a:r>
            <a:endParaRPr lang="nl-NL" dirty="0" smtClean="0">
              <a:solidFill>
                <a:schemeClr val="tx1"/>
              </a:solidFill>
            </a:endParaRPr>
          </a:p>
          <a:p>
            <a:pPr lvl="1"/>
            <a:endParaRPr lang="nl-NL" dirty="0">
              <a:solidFill>
                <a:schemeClr val="tx1"/>
              </a:solidFill>
            </a:endParaRPr>
          </a:p>
          <a:p>
            <a:r>
              <a:rPr lang="nl-NL" dirty="0" smtClean="0">
                <a:solidFill>
                  <a:schemeClr val="tx1"/>
                </a:solidFill>
              </a:rPr>
              <a:t>Ze leven in harems en hebben veel sociaal en lichamelijk contact.</a:t>
            </a:r>
          </a:p>
          <a:p>
            <a:pPr lvl="1"/>
            <a:r>
              <a:rPr lang="nl-NL" dirty="0" smtClean="0">
                <a:solidFill>
                  <a:schemeClr val="tx1"/>
                </a:solidFill>
              </a:rPr>
              <a:t>In deze harems heerst er een duidelijke rangorde. </a:t>
            </a:r>
          </a:p>
          <a:p>
            <a:pPr lvl="1"/>
            <a:endParaRPr lang="nl-NL" dirty="0">
              <a:solidFill>
                <a:schemeClr val="tx1"/>
              </a:solidFill>
            </a:endParaRPr>
          </a:p>
          <a:p>
            <a:r>
              <a:rPr lang="nl-NL" dirty="0" smtClean="0">
                <a:solidFill>
                  <a:schemeClr val="tx1"/>
                </a:solidFill>
              </a:rPr>
              <a:t>In de natuur lopen ze lange afstanden om voedsel te vinden. </a:t>
            </a:r>
          </a:p>
          <a:p>
            <a:pPr lvl="1"/>
            <a:r>
              <a:rPr lang="nl-NL" dirty="0" smtClean="0">
                <a:solidFill>
                  <a:schemeClr val="tx1"/>
                </a:solidFill>
              </a:rPr>
              <a:t>Ze zijn zo’n 15 uur per dag bezig met grazen. </a:t>
            </a:r>
          </a:p>
          <a:p>
            <a:pPr lvl="1"/>
            <a:r>
              <a:rPr lang="nl-NL" dirty="0" smtClean="0">
                <a:solidFill>
                  <a:schemeClr val="tx1"/>
                </a:solidFill>
              </a:rPr>
              <a:t>Ze noemen dit ook wel </a:t>
            </a:r>
            <a:r>
              <a:rPr lang="nl-NL" b="1" u="sng" dirty="0" smtClean="0">
                <a:solidFill>
                  <a:schemeClr val="tx1"/>
                </a:solidFill>
              </a:rPr>
              <a:t>foerageren</a:t>
            </a:r>
            <a:r>
              <a:rPr lang="nl-NL" dirty="0" smtClean="0">
                <a:solidFill>
                  <a:schemeClr val="tx1"/>
                </a:solidFill>
              </a:rPr>
              <a:t>. </a:t>
            </a:r>
          </a:p>
          <a:p>
            <a:pPr lvl="1"/>
            <a:endParaRPr lang="nl-NL" dirty="0">
              <a:solidFill>
                <a:schemeClr val="tx1"/>
              </a:solidFill>
            </a:endParaRPr>
          </a:p>
        </p:txBody>
      </p:sp>
      <p:pic>
        <p:nvPicPr>
          <p:cNvPr id="1028" name="Picture 4" descr="Afbeeldingsresultaat voor foerageren paar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33448" y="423814"/>
            <a:ext cx="3307835" cy="1727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644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Paarden gedrag</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solidFill>
                  <a:schemeClr val="tx1"/>
                </a:solidFill>
              </a:rPr>
              <a:t>Sociaal gedrag</a:t>
            </a:r>
          </a:p>
          <a:p>
            <a:pPr lvl="1"/>
            <a:r>
              <a:rPr lang="nl-NL" dirty="0" smtClean="0">
                <a:solidFill>
                  <a:schemeClr val="tx1"/>
                </a:solidFill>
              </a:rPr>
              <a:t>Knabbelen aan elkaars nek.</a:t>
            </a:r>
          </a:p>
          <a:p>
            <a:pPr lvl="1"/>
            <a:r>
              <a:rPr lang="nl-NL" dirty="0" smtClean="0">
                <a:solidFill>
                  <a:schemeClr val="tx1"/>
                </a:solidFill>
              </a:rPr>
              <a:t>Elkaar poetsen. </a:t>
            </a:r>
          </a:p>
          <a:p>
            <a:pPr lvl="1"/>
            <a:r>
              <a:rPr lang="nl-NL" dirty="0" smtClean="0">
                <a:solidFill>
                  <a:schemeClr val="tx1"/>
                </a:solidFill>
              </a:rPr>
              <a:t>Vechten voor bepalen hiërarchie. </a:t>
            </a:r>
            <a:endParaRPr lang="nl-NL" dirty="0">
              <a:solidFill>
                <a:schemeClr val="tx1"/>
              </a:solidFill>
            </a:endParaRPr>
          </a:p>
          <a:p>
            <a:endParaRPr lang="nl-NL" dirty="0" smtClean="0">
              <a:solidFill>
                <a:schemeClr val="tx1"/>
              </a:solidFill>
            </a:endParaRPr>
          </a:p>
          <a:p>
            <a:r>
              <a:rPr lang="nl-NL" dirty="0" smtClean="0">
                <a:solidFill>
                  <a:schemeClr val="tx1"/>
                </a:solidFill>
              </a:rPr>
              <a:t>Stereotiep gedrag/stal ondeugden</a:t>
            </a:r>
          </a:p>
          <a:p>
            <a:pPr lvl="1"/>
            <a:r>
              <a:rPr lang="nl-NL" dirty="0" smtClean="0">
                <a:solidFill>
                  <a:schemeClr val="tx1"/>
                </a:solidFill>
              </a:rPr>
              <a:t>Weven (ritmisch heen en weer bewegen op voeten terwijl hij met hoofd zwaait).</a:t>
            </a:r>
          </a:p>
          <a:p>
            <a:pPr lvl="1"/>
            <a:r>
              <a:rPr lang="nl-NL" dirty="0" smtClean="0">
                <a:solidFill>
                  <a:schemeClr val="tx1"/>
                </a:solidFill>
              </a:rPr>
              <a:t>Kribbebijten en </a:t>
            </a:r>
            <a:r>
              <a:rPr lang="nl-NL" dirty="0" err="1" smtClean="0">
                <a:solidFill>
                  <a:schemeClr val="tx1"/>
                </a:solidFill>
              </a:rPr>
              <a:t>luchtzuigen</a:t>
            </a:r>
            <a:r>
              <a:rPr lang="nl-NL" dirty="0" smtClean="0">
                <a:solidFill>
                  <a:schemeClr val="tx1"/>
                </a:solidFill>
              </a:rPr>
              <a:t> (bijten aan hout/verblijf en ondertussen lucht zuigen)</a:t>
            </a:r>
          </a:p>
          <a:p>
            <a:pPr lvl="1"/>
            <a:r>
              <a:rPr lang="nl-NL" dirty="0" smtClean="0">
                <a:solidFill>
                  <a:schemeClr val="tx1"/>
                </a:solidFill>
              </a:rPr>
              <a:t>Met hoeven trappen tegen iets aan</a:t>
            </a:r>
          </a:p>
          <a:p>
            <a:pPr lvl="1"/>
            <a:r>
              <a:rPr lang="nl-NL" dirty="0" smtClean="0">
                <a:solidFill>
                  <a:schemeClr val="tx1"/>
                </a:solidFill>
              </a:rPr>
              <a:t>Tongelen. </a:t>
            </a:r>
          </a:p>
          <a:p>
            <a:pPr lvl="1"/>
            <a:r>
              <a:rPr lang="nl-NL" dirty="0">
                <a:solidFill>
                  <a:schemeClr val="tx1"/>
                </a:solidFill>
                <a:hlinkClick r:id="rId2"/>
              </a:rPr>
              <a:t>https://</a:t>
            </a:r>
            <a:r>
              <a:rPr lang="nl-NL" dirty="0" smtClean="0">
                <a:solidFill>
                  <a:schemeClr val="tx1"/>
                </a:solidFill>
                <a:hlinkClick r:id="rId2"/>
              </a:rPr>
              <a:t>www.youtube.com/watch?v=keh0HjS5znI</a:t>
            </a:r>
            <a:r>
              <a:rPr lang="nl-NL" dirty="0" smtClean="0">
                <a:solidFill>
                  <a:schemeClr val="tx1"/>
                </a:solidFill>
              </a:rPr>
              <a:t> </a:t>
            </a:r>
            <a:endParaRPr lang="nl-NL" dirty="0">
              <a:solidFill>
                <a:schemeClr val="tx1"/>
              </a:solidFill>
            </a:endParaRPr>
          </a:p>
        </p:txBody>
      </p:sp>
      <p:pic>
        <p:nvPicPr>
          <p:cNvPr id="4" name="Picture 2" descr="Afbeeldingsresultaat voor paarden knabbel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226" y="382031"/>
            <a:ext cx="2692730" cy="203292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Gerelateerde afbeeld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90922" y="382031"/>
            <a:ext cx="3049385" cy="2032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88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3074" name="Picture 2" descr="Tien geboden voor het welzijn van paarden"/>
          <p:cNvPicPr>
            <a:picLocks noChangeAspect="1" noChangeArrowheads="1"/>
          </p:cNvPicPr>
          <p:nvPr/>
        </p:nvPicPr>
        <p:blipFill rotWithShape="1">
          <a:blip r:embed="rId2">
            <a:extLst>
              <a:ext uri="{28A0092B-C50C-407E-A947-70E740481C1C}">
                <a14:useLocalDpi xmlns:a14="http://schemas.microsoft.com/office/drawing/2010/main" val="0"/>
              </a:ext>
            </a:extLst>
          </a:blip>
          <a:srcRect b="82790"/>
          <a:stretch/>
        </p:blipFill>
        <p:spPr bwMode="auto">
          <a:xfrm>
            <a:off x="244917" y="518160"/>
            <a:ext cx="5370870" cy="131143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Tien geboden voor het welzijn van paarden"/>
          <p:cNvPicPr>
            <a:picLocks noChangeAspect="1" noChangeArrowheads="1"/>
          </p:cNvPicPr>
          <p:nvPr/>
        </p:nvPicPr>
        <p:blipFill rotWithShape="1">
          <a:blip r:embed="rId2">
            <a:extLst>
              <a:ext uri="{28A0092B-C50C-407E-A947-70E740481C1C}">
                <a14:useLocalDpi xmlns:a14="http://schemas.microsoft.com/office/drawing/2010/main" val="0"/>
              </a:ext>
            </a:extLst>
          </a:blip>
          <a:srcRect t="18222" b="16068"/>
          <a:stretch/>
        </p:blipFill>
        <p:spPr bwMode="auto">
          <a:xfrm>
            <a:off x="5252702" y="404948"/>
            <a:ext cx="6594896" cy="614825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Tien geboden voor het welzijn van paarden"/>
          <p:cNvPicPr>
            <a:picLocks noChangeAspect="1" noChangeArrowheads="1"/>
          </p:cNvPicPr>
          <p:nvPr/>
        </p:nvPicPr>
        <p:blipFill rotWithShape="1">
          <a:blip r:embed="rId2">
            <a:extLst>
              <a:ext uri="{28A0092B-C50C-407E-A947-70E740481C1C}">
                <a14:useLocalDpi xmlns:a14="http://schemas.microsoft.com/office/drawing/2010/main" val="0"/>
              </a:ext>
            </a:extLst>
          </a:blip>
          <a:srcRect t="84581"/>
          <a:stretch/>
        </p:blipFill>
        <p:spPr bwMode="auto">
          <a:xfrm>
            <a:off x="244918" y="5525589"/>
            <a:ext cx="5009120" cy="1095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9201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tussen paard en ezel</a:t>
            </a:r>
            <a:endParaRPr lang="nl-NL" dirty="0"/>
          </a:p>
        </p:txBody>
      </p:sp>
      <p:sp>
        <p:nvSpPr>
          <p:cNvPr id="3" name="Tijdelijke aanduiding voor inhoud 2"/>
          <p:cNvSpPr>
            <a:spLocks noGrp="1"/>
          </p:cNvSpPr>
          <p:nvPr>
            <p:ph idx="1"/>
          </p:nvPr>
        </p:nvSpPr>
        <p:spPr/>
        <p:txBody>
          <a:bodyPr/>
          <a:lstStyle/>
          <a:p>
            <a:r>
              <a:rPr lang="nl-NL" dirty="0">
                <a:solidFill>
                  <a:schemeClr val="tx1"/>
                </a:solidFill>
              </a:rPr>
              <a:t>Ezels behoren tot de familie van de </a:t>
            </a:r>
            <a:r>
              <a:rPr lang="nl-NL" dirty="0" err="1">
                <a:solidFill>
                  <a:schemeClr val="tx1"/>
                </a:solidFill>
              </a:rPr>
              <a:t>paardachtigen</a:t>
            </a:r>
            <a:r>
              <a:rPr lang="nl-NL" dirty="0">
                <a:solidFill>
                  <a:schemeClr val="tx1"/>
                </a:solidFill>
              </a:rPr>
              <a:t> en zijn genetisch ook zeer verwant aan paarden, maar verschillen op een aantal onderdelen. </a:t>
            </a:r>
            <a:endParaRPr lang="nl-NL" dirty="0" smtClean="0">
              <a:solidFill>
                <a:schemeClr val="tx1"/>
              </a:solidFill>
            </a:endParaRPr>
          </a:p>
          <a:p>
            <a:pPr lvl="1"/>
            <a:r>
              <a:rPr lang="nl-NL" dirty="0" smtClean="0">
                <a:solidFill>
                  <a:schemeClr val="tx1"/>
                </a:solidFill>
              </a:rPr>
              <a:t>Ze </a:t>
            </a:r>
            <a:r>
              <a:rPr lang="nl-NL" dirty="0">
                <a:solidFill>
                  <a:schemeClr val="tx1"/>
                </a:solidFill>
              </a:rPr>
              <a:t>hebben langere oorschelpen, een dikker hoofd, en korte manen</a:t>
            </a:r>
            <a:r>
              <a:rPr lang="nl-NL" dirty="0" smtClean="0">
                <a:solidFill>
                  <a:schemeClr val="tx1"/>
                </a:solidFill>
              </a:rPr>
              <a:t>.</a:t>
            </a:r>
          </a:p>
          <a:p>
            <a:pPr lvl="1"/>
            <a:r>
              <a:rPr lang="nl-NL" dirty="0" smtClean="0">
                <a:solidFill>
                  <a:schemeClr val="tx1"/>
                </a:solidFill>
              </a:rPr>
              <a:t>De hoeven van een ezel groeien </a:t>
            </a:r>
            <a:r>
              <a:rPr lang="nl-NL" dirty="0">
                <a:solidFill>
                  <a:schemeClr val="tx1"/>
                </a:solidFill>
              </a:rPr>
              <a:t>op een andere manier aan dan </a:t>
            </a:r>
            <a:r>
              <a:rPr lang="nl-NL" dirty="0" smtClean="0">
                <a:solidFill>
                  <a:schemeClr val="tx1"/>
                </a:solidFill>
              </a:rPr>
              <a:t>paardenhoeven.</a:t>
            </a:r>
          </a:p>
          <a:p>
            <a:pPr lvl="1"/>
            <a:r>
              <a:rPr lang="nl-NL" dirty="0" smtClean="0">
                <a:solidFill>
                  <a:schemeClr val="tx1"/>
                </a:solidFill>
              </a:rPr>
              <a:t>Ezels </a:t>
            </a:r>
            <a:r>
              <a:rPr lang="nl-NL" dirty="0">
                <a:solidFill>
                  <a:schemeClr val="tx1"/>
                </a:solidFill>
              </a:rPr>
              <a:t>hebben meer een vechtrespons - ze gaan naar  de ''vijand'' toe - terwijl paarden geneigd zijn </a:t>
            </a:r>
            <a:r>
              <a:rPr lang="nl-NL" dirty="0" smtClean="0">
                <a:solidFill>
                  <a:schemeClr val="tx1"/>
                </a:solidFill>
              </a:rPr>
              <a:t>op </a:t>
            </a:r>
            <a:r>
              <a:rPr lang="nl-NL" dirty="0">
                <a:solidFill>
                  <a:schemeClr val="tx1"/>
                </a:solidFill>
              </a:rPr>
              <a:t>de vlucht te slaan.</a:t>
            </a:r>
          </a:p>
        </p:txBody>
      </p:sp>
      <p:pic>
        <p:nvPicPr>
          <p:cNvPr id="4" name="Tijdelijke aanduiding voor inhoud 3"/>
          <p:cNvPicPr>
            <a:picLocks noChangeAspect="1"/>
          </p:cNvPicPr>
          <p:nvPr/>
        </p:nvPicPr>
        <p:blipFill rotWithShape="1">
          <a:blip r:embed="rId2" cstate="print">
            <a:extLst>
              <a:ext uri="{28A0092B-C50C-407E-A947-70E740481C1C}">
                <a14:useLocalDpi xmlns:a14="http://schemas.microsoft.com/office/drawing/2010/main" val="0"/>
              </a:ext>
            </a:extLst>
          </a:blip>
          <a:srcRect r="46136"/>
          <a:stretch/>
        </p:blipFill>
        <p:spPr>
          <a:xfrm>
            <a:off x="229993" y="4050958"/>
            <a:ext cx="2121322" cy="2528368"/>
          </a:xfrm>
          <a:prstGeom prst="rect">
            <a:avLst/>
          </a:prstGeom>
        </p:spPr>
      </p:pic>
      <p:pic>
        <p:nvPicPr>
          <p:cNvPr id="5" name="Tijdelijke aanduiding voor inhoud 3"/>
          <p:cNvPicPr>
            <a:picLocks noChangeAspect="1"/>
          </p:cNvPicPr>
          <p:nvPr/>
        </p:nvPicPr>
        <p:blipFill rotWithShape="1">
          <a:blip r:embed="rId2">
            <a:extLst>
              <a:ext uri="{28A0092B-C50C-407E-A947-70E740481C1C}">
                <a14:useLocalDpi xmlns:a14="http://schemas.microsoft.com/office/drawing/2010/main" val="0"/>
              </a:ext>
            </a:extLst>
          </a:blip>
          <a:srcRect l="51026" t="8949"/>
          <a:stretch/>
        </p:blipFill>
        <p:spPr>
          <a:xfrm>
            <a:off x="9679576" y="3894546"/>
            <a:ext cx="2249301" cy="2684780"/>
          </a:xfrm>
          <a:prstGeom prst="rect">
            <a:avLst/>
          </a:prstGeom>
        </p:spPr>
      </p:pic>
    </p:spTree>
    <p:extLst>
      <p:ext uri="{BB962C8B-B14F-4D97-AF65-F5344CB8AC3E}">
        <p14:creationId xmlns:p14="http://schemas.microsoft.com/office/powerpoint/2010/main" val="363351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Huisvesting ezel</a:t>
            </a:r>
            <a:endParaRPr lang="nl-NL" dirty="0"/>
          </a:p>
        </p:txBody>
      </p:sp>
      <p:sp>
        <p:nvSpPr>
          <p:cNvPr id="3" name="Tijdelijke aanduiding voor inhoud 2"/>
          <p:cNvSpPr>
            <a:spLocks noGrp="1"/>
          </p:cNvSpPr>
          <p:nvPr>
            <p:ph idx="1"/>
          </p:nvPr>
        </p:nvSpPr>
        <p:spPr/>
        <p:txBody>
          <a:bodyPr>
            <a:normAutofit lnSpcReduction="10000"/>
          </a:bodyPr>
          <a:lstStyle/>
          <a:p>
            <a:r>
              <a:rPr lang="nl-NL" dirty="0">
                <a:solidFill>
                  <a:schemeClr val="tx1"/>
                </a:solidFill>
              </a:rPr>
              <a:t>Ezels hebben een droge stal en een weide nodig. In de </a:t>
            </a:r>
            <a:r>
              <a:rPr lang="nl-NL" dirty="0" smtClean="0">
                <a:solidFill>
                  <a:schemeClr val="tx1"/>
                </a:solidFill>
              </a:rPr>
              <a:t>stal moeten </a:t>
            </a:r>
            <a:r>
              <a:rPr lang="nl-NL" dirty="0">
                <a:solidFill>
                  <a:schemeClr val="tx1"/>
                </a:solidFill>
              </a:rPr>
              <a:t>ze kunnen </a:t>
            </a:r>
            <a:r>
              <a:rPr lang="nl-NL" dirty="0" smtClean="0">
                <a:solidFill>
                  <a:schemeClr val="tx1"/>
                </a:solidFill>
              </a:rPr>
              <a:t>schuilen.</a:t>
            </a:r>
          </a:p>
          <a:p>
            <a:pPr lvl="1"/>
            <a:r>
              <a:rPr lang="nl-NL" dirty="0">
                <a:solidFill>
                  <a:schemeClr val="tx1"/>
                </a:solidFill>
              </a:rPr>
              <a:t> </a:t>
            </a:r>
            <a:r>
              <a:rPr lang="nl-NL" dirty="0" smtClean="0">
                <a:solidFill>
                  <a:schemeClr val="tx1"/>
                </a:solidFill>
              </a:rPr>
              <a:t>Deze stal dient minimaal </a:t>
            </a:r>
            <a:r>
              <a:rPr lang="nl-NL" dirty="0">
                <a:solidFill>
                  <a:schemeClr val="tx1"/>
                </a:solidFill>
              </a:rPr>
              <a:t>acht vierkante meter per </a:t>
            </a:r>
            <a:r>
              <a:rPr lang="nl-NL" dirty="0" smtClean="0">
                <a:solidFill>
                  <a:schemeClr val="tx1"/>
                </a:solidFill>
              </a:rPr>
              <a:t>ezel</a:t>
            </a:r>
            <a:r>
              <a:rPr lang="nl-NL" dirty="0">
                <a:solidFill>
                  <a:schemeClr val="tx1"/>
                </a:solidFill>
              </a:rPr>
              <a:t> </a:t>
            </a:r>
            <a:r>
              <a:rPr lang="nl-NL" dirty="0" smtClean="0">
                <a:solidFill>
                  <a:schemeClr val="tx1"/>
                </a:solidFill>
              </a:rPr>
              <a:t>groot te zijn. </a:t>
            </a:r>
          </a:p>
          <a:p>
            <a:pPr lvl="1"/>
            <a:r>
              <a:rPr lang="nl-NL" dirty="0">
                <a:solidFill>
                  <a:schemeClr val="tx1"/>
                </a:solidFill>
              </a:rPr>
              <a:t>De vacht van een ezel kan, in tegenstelling tot een paardenvacht, niet tegen regen. </a:t>
            </a:r>
          </a:p>
          <a:p>
            <a:pPr lvl="1"/>
            <a:endParaRPr lang="nl-NL" dirty="0" smtClean="0">
              <a:solidFill>
                <a:schemeClr val="tx1"/>
              </a:solidFill>
            </a:endParaRPr>
          </a:p>
          <a:p>
            <a:r>
              <a:rPr lang="nl-NL" dirty="0">
                <a:solidFill>
                  <a:schemeClr val="tx1"/>
                </a:solidFill>
              </a:rPr>
              <a:t>Ezels zijn ontsnappingskunstenaars. </a:t>
            </a:r>
          </a:p>
          <a:p>
            <a:pPr lvl="1"/>
            <a:r>
              <a:rPr lang="nl-NL" dirty="0">
                <a:solidFill>
                  <a:schemeClr val="tx1"/>
                </a:solidFill>
              </a:rPr>
              <a:t>Daarom is een stevige, houten afrastering in combinatie met stroomdraad handig. </a:t>
            </a:r>
          </a:p>
          <a:p>
            <a:pPr lvl="1"/>
            <a:endParaRPr lang="nl-NL" dirty="0" smtClean="0">
              <a:solidFill>
                <a:schemeClr val="tx1"/>
              </a:solidFill>
            </a:endParaRPr>
          </a:p>
          <a:p>
            <a:r>
              <a:rPr lang="nl-NL" dirty="0" smtClean="0">
                <a:solidFill>
                  <a:schemeClr val="tx1"/>
                </a:solidFill>
              </a:rPr>
              <a:t>Een </a:t>
            </a:r>
            <a:r>
              <a:rPr lang="nl-NL" dirty="0">
                <a:solidFill>
                  <a:schemeClr val="tx1"/>
                </a:solidFill>
              </a:rPr>
              <a:t>ezelweide van duizend vierkante meter is voor twee ezels voldoende</a:t>
            </a:r>
            <a:r>
              <a:rPr lang="nl-NL" dirty="0" smtClean="0">
                <a:solidFill>
                  <a:schemeClr val="tx1"/>
                </a:solidFill>
              </a:rPr>
              <a:t>.</a:t>
            </a:r>
          </a:p>
          <a:p>
            <a:pPr lvl="1"/>
            <a:r>
              <a:rPr lang="nl-NL" dirty="0" smtClean="0">
                <a:solidFill>
                  <a:schemeClr val="tx1"/>
                </a:solidFill>
              </a:rPr>
              <a:t>Let hierbij op onder begrazing (te veel zand in de weide, leidt tot darmproblemen)</a:t>
            </a:r>
          </a:p>
          <a:p>
            <a:pPr lvl="1"/>
            <a:r>
              <a:rPr lang="nl-NL" dirty="0" smtClean="0">
                <a:solidFill>
                  <a:schemeClr val="tx1"/>
                </a:solidFill>
              </a:rPr>
              <a:t>En let ook op overbegrazing (ezels leefden ooit in warme </a:t>
            </a:r>
            <a:r>
              <a:rPr lang="nl-NL" dirty="0" err="1" smtClean="0">
                <a:solidFill>
                  <a:schemeClr val="tx1"/>
                </a:solidFill>
              </a:rPr>
              <a:t>dorre</a:t>
            </a:r>
            <a:r>
              <a:rPr lang="nl-NL" dirty="0" smtClean="0">
                <a:solidFill>
                  <a:schemeClr val="tx1"/>
                </a:solidFill>
              </a:rPr>
              <a:t> gebieden, dus hebben niet te veel gras nodig). </a:t>
            </a:r>
            <a:endParaRPr lang="nl-NL" dirty="0">
              <a:solidFill>
                <a:schemeClr val="tx1"/>
              </a:solidFill>
            </a:endParaRPr>
          </a:p>
        </p:txBody>
      </p:sp>
      <p:pic>
        <p:nvPicPr>
          <p:cNvPr id="9218" name="Picture 2" descr="Afbeeldingsresultaat voor ezelweid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53451" y="348343"/>
            <a:ext cx="2247084" cy="1685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83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marL="45720" indent="0" algn="ctr">
              <a:buNone/>
            </a:pPr>
            <a:endParaRPr lang="nl-NL" sz="6000" dirty="0" smtClean="0"/>
          </a:p>
          <a:p>
            <a:pPr marL="45720" indent="0" algn="ctr">
              <a:buNone/>
            </a:pPr>
            <a:r>
              <a:rPr lang="nl-NL" sz="6000" dirty="0" smtClean="0"/>
              <a:t>Bodembedekkers</a:t>
            </a:r>
            <a:endParaRPr lang="nl-NL" sz="6000" dirty="0"/>
          </a:p>
        </p:txBody>
      </p:sp>
    </p:spTree>
    <p:extLst>
      <p:ext uri="{BB962C8B-B14F-4D97-AF65-F5344CB8AC3E}">
        <p14:creationId xmlns:p14="http://schemas.microsoft.com/office/powerpoint/2010/main" val="885999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Bodembedekkers</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solidFill>
                  <a:schemeClr val="tx1"/>
                </a:solidFill>
              </a:rPr>
              <a:t>Er </a:t>
            </a:r>
            <a:r>
              <a:rPr lang="nl-NL" dirty="0">
                <a:solidFill>
                  <a:schemeClr val="tx1"/>
                </a:solidFill>
              </a:rPr>
              <a:t>zijn veel verschillende soorten stalstrooisels op de </a:t>
            </a:r>
            <a:r>
              <a:rPr lang="nl-NL" dirty="0" smtClean="0">
                <a:solidFill>
                  <a:schemeClr val="tx1"/>
                </a:solidFill>
              </a:rPr>
              <a:t>markt. Bijvoorbeeld stro</a:t>
            </a:r>
            <a:r>
              <a:rPr lang="nl-NL" dirty="0">
                <a:solidFill>
                  <a:schemeClr val="tx1"/>
                </a:solidFill>
              </a:rPr>
              <a:t>, hennepvezel, vlas, of houtkrullen. </a:t>
            </a:r>
            <a:endParaRPr lang="nl-NL" dirty="0" smtClean="0">
              <a:solidFill>
                <a:schemeClr val="tx1"/>
              </a:solidFill>
            </a:endParaRPr>
          </a:p>
          <a:p>
            <a:endParaRPr lang="nl-NL" dirty="0">
              <a:solidFill>
                <a:schemeClr val="tx1"/>
              </a:solidFill>
            </a:endParaRPr>
          </a:p>
          <a:p>
            <a:r>
              <a:rPr lang="nl-NL" dirty="0" smtClean="0">
                <a:solidFill>
                  <a:schemeClr val="tx1"/>
                </a:solidFill>
              </a:rPr>
              <a:t>Toch gaat de voorkeur uit naar stro als bodembedekking </a:t>
            </a:r>
            <a:r>
              <a:rPr lang="nl-NL" dirty="0">
                <a:solidFill>
                  <a:schemeClr val="tx1"/>
                </a:solidFill>
              </a:rPr>
              <a:t>in de </a:t>
            </a:r>
            <a:r>
              <a:rPr lang="nl-NL" dirty="0" smtClean="0">
                <a:solidFill>
                  <a:schemeClr val="tx1"/>
                </a:solidFill>
              </a:rPr>
              <a:t>paardenbox, want:</a:t>
            </a:r>
            <a:endParaRPr lang="nl-NL" dirty="0">
              <a:solidFill>
                <a:schemeClr val="tx1"/>
              </a:solidFill>
            </a:endParaRPr>
          </a:p>
          <a:p>
            <a:pPr lvl="1"/>
            <a:r>
              <a:rPr lang="nl-NL" dirty="0">
                <a:solidFill>
                  <a:schemeClr val="tx1"/>
                </a:solidFill>
              </a:rPr>
              <a:t>S</a:t>
            </a:r>
            <a:r>
              <a:rPr lang="nl-NL" dirty="0" smtClean="0">
                <a:solidFill>
                  <a:schemeClr val="tx1"/>
                </a:solidFill>
              </a:rPr>
              <a:t>tro </a:t>
            </a:r>
            <a:r>
              <a:rPr lang="nl-NL" dirty="0">
                <a:solidFill>
                  <a:schemeClr val="tx1"/>
                </a:solidFill>
              </a:rPr>
              <a:t>betekent extra structuur in de voeding</a:t>
            </a:r>
          </a:p>
          <a:p>
            <a:pPr lvl="1"/>
            <a:r>
              <a:rPr lang="nl-NL" dirty="0" smtClean="0">
                <a:solidFill>
                  <a:schemeClr val="tx1"/>
                </a:solidFill>
              </a:rPr>
              <a:t>Kauwen </a:t>
            </a:r>
            <a:r>
              <a:rPr lang="nl-NL" dirty="0">
                <a:solidFill>
                  <a:schemeClr val="tx1"/>
                </a:solidFill>
              </a:rPr>
              <a:t>is gezond</a:t>
            </a:r>
          </a:p>
          <a:p>
            <a:pPr lvl="1"/>
            <a:r>
              <a:rPr lang="nl-NL" dirty="0">
                <a:solidFill>
                  <a:schemeClr val="tx1"/>
                </a:solidFill>
              </a:rPr>
              <a:t>S</a:t>
            </a:r>
            <a:r>
              <a:rPr lang="nl-NL" dirty="0" smtClean="0">
                <a:solidFill>
                  <a:schemeClr val="tx1"/>
                </a:solidFill>
              </a:rPr>
              <a:t>tro </a:t>
            </a:r>
            <a:r>
              <a:rPr lang="nl-NL" dirty="0">
                <a:solidFill>
                  <a:schemeClr val="tx1"/>
                </a:solidFill>
              </a:rPr>
              <a:t>gaat verveling op stal tegen</a:t>
            </a:r>
          </a:p>
          <a:p>
            <a:pPr lvl="1"/>
            <a:r>
              <a:rPr lang="nl-NL" dirty="0">
                <a:solidFill>
                  <a:schemeClr val="tx1"/>
                </a:solidFill>
              </a:rPr>
              <a:t>D</a:t>
            </a:r>
            <a:r>
              <a:rPr lang="nl-NL" dirty="0" smtClean="0">
                <a:solidFill>
                  <a:schemeClr val="tx1"/>
                </a:solidFill>
              </a:rPr>
              <a:t>e mest van deze paarden </a:t>
            </a:r>
            <a:r>
              <a:rPr lang="nl-NL" dirty="0">
                <a:solidFill>
                  <a:schemeClr val="tx1"/>
                </a:solidFill>
              </a:rPr>
              <a:t>is te gebruiken op het land</a:t>
            </a:r>
          </a:p>
          <a:p>
            <a:endParaRPr lang="nl-NL" dirty="0" smtClean="0"/>
          </a:p>
          <a:p>
            <a:r>
              <a:rPr lang="nl-NL" dirty="0" smtClean="0">
                <a:solidFill>
                  <a:schemeClr val="tx1"/>
                </a:solidFill>
              </a:rPr>
              <a:t>Daarom is het belangrijk dat de stro regelmatig schoon gehouden en ververst wordt. </a:t>
            </a:r>
            <a:endParaRPr lang="nl-NL" dirty="0">
              <a:solidFill>
                <a:schemeClr val="tx1"/>
              </a:solidFill>
            </a:endParaRPr>
          </a:p>
        </p:txBody>
      </p:sp>
      <p:pic>
        <p:nvPicPr>
          <p:cNvPr id="3074" name="Picture 2" descr="Afbeeldingsresultaat voor stro paard"/>
          <p:cNvPicPr>
            <a:picLocks noChangeAspect="1" noChangeArrowheads="1"/>
          </p:cNvPicPr>
          <p:nvPr/>
        </p:nvPicPr>
        <p:blipFill rotWithShape="1">
          <a:blip r:embed="rId2">
            <a:extLst>
              <a:ext uri="{28A0092B-C50C-407E-A947-70E740481C1C}">
                <a14:useLocalDpi xmlns:a14="http://schemas.microsoft.com/office/drawing/2010/main" val="0"/>
              </a:ext>
            </a:extLst>
          </a:blip>
          <a:srcRect b="8581"/>
          <a:stretch/>
        </p:blipFill>
        <p:spPr bwMode="auto">
          <a:xfrm>
            <a:off x="8651630" y="319087"/>
            <a:ext cx="3304729" cy="1787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46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Uitleg voordelen stro (1)</a:t>
            </a:r>
            <a:endParaRPr lang="nl-NL" dirty="0"/>
          </a:p>
        </p:txBody>
      </p:sp>
      <p:sp>
        <p:nvSpPr>
          <p:cNvPr id="3" name="Tijdelijke aanduiding voor inhoud 2"/>
          <p:cNvSpPr>
            <a:spLocks noGrp="1"/>
          </p:cNvSpPr>
          <p:nvPr>
            <p:ph idx="1"/>
          </p:nvPr>
        </p:nvSpPr>
        <p:spPr/>
        <p:txBody>
          <a:bodyPr/>
          <a:lstStyle/>
          <a:p>
            <a:r>
              <a:rPr lang="nl-NL" b="1" dirty="0">
                <a:solidFill>
                  <a:schemeClr val="tx1"/>
                </a:solidFill>
              </a:rPr>
              <a:t>Verveling op stal</a:t>
            </a:r>
          </a:p>
          <a:p>
            <a:pPr lvl="1"/>
            <a:r>
              <a:rPr lang="nl-NL" dirty="0">
                <a:solidFill>
                  <a:schemeClr val="tx1"/>
                </a:solidFill>
              </a:rPr>
              <a:t>Uit onderzoek blijkt dat een paard met stro in zijn stal bijna </a:t>
            </a:r>
            <a:r>
              <a:rPr lang="nl-NL" dirty="0" smtClean="0">
                <a:solidFill>
                  <a:schemeClr val="tx1"/>
                </a:solidFill>
              </a:rPr>
              <a:t>15 </a:t>
            </a:r>
            <a:r>
              <a:rPr lang="nl-NL" dirty="0">
                <a:solidFill>
                  <a:schemeClr val="tx1"/>
                </a:solidFill>
              </a:rPr>
              <a:t>uur per dag bezig is terwijl hetzelfde paard na 3 uur volledig is uitgekeken op krullen. Dan ligt verveling op de loer</a:t>
            </a:r>
            <a:r>
              <a:rPr lang="nl-NL" dirty="0" smtClean="0">
                <a:solidFill>
                  <a:schemeClr val="tx1"/>
                </a:solidFill>
              </a:rPr>
              <a:t>.</a:t>
            </a:r>
          </a:p>
          <a:p>
            <a:pPr lvl="1"/>
            <a:endParaRPr lang="nl-NL" dirty="0">
              <a:solidFill>
                <a:schemeClr val="tx1"/>
              </a:solidFill>
            </a:endParaRPr>
          </a:p>
          <a:p>
            <a:r>
              <a:rPr lang="nl-NL" b="1" dirty="0">
                <a:solidFill>
                  <a:schemeClr val="tx1"/>
                </a:solidFill>
              </a:rPr>
              <a:t>Stromest is beter voor de bodem</a:t>
            </a:r>
          </a:p>
          <a:p>
            <a:pPr lvl="1"/>
            <a:r>
              <a:rPr lang="nl-NL" dirty="0">
                <a:solidFill>
                  <a:schemeClr val="tx1"/>
                </a:solidFill>
              </a:rPr>
              <a:t>Behalve dat stromest sneller composteert dan mest met houtkrullen is het ook beter voor de bodemstructuur van het land. Daarom raak je stromest vaak gemakkelijker kwijt dan mest met andere strooisels.</a:t>
            </a:r>
          </a:p>
        </p:txBody>
      </p:sp>
      <p:pic>
        <p:nvPicPr>
          <p:cNvPr id="4098" name="Picture 2" descr="Gerelateerde afbeeld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51802" y="345024"/>
            <a:ext cx="2394721" cy="1999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800409"/>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Basis</Template>
  <TotalTime>926</TotalTime>
  <Words>759</Words>
  <Application>Microsoft Office PowerPoint</Application>
  <PresentationFormat>Breedbeeld</PresentationFormat>
  <Paragraphs>87</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Calibri</vt:lpstr>
      <vt:lpstr>Corbel</vt:lpstr>
      <vt:lpstr>Times New Roman</vt:lpstr>
      <vt:lpstr>Basis</vt:lpstr>
      <vt:lpstr>Huisvesting  en  Hygiëne</vt:lpstr>
      <vt:lpstr>Natuurlijk gedrag</vt:lpstr>
      <vt:lpstr>Paarden gedrag</vt:lpstr>
      <vt:lpstr>PowerPoint-presentatie</vt:lpstr>
      <vt:lpstr>Verschil tussen paard en ezel</vt:lpstr>
      <vt:lpstr>Huisvesting ezel</vt:lpstr>
      <vt:lpstr>PowerPoint-presentatie</vt:lpstr>
      <vt:lpstr>Bodembedekkers</vt:lpstr>
      <vt:lpstr>Uitleg voordelen stro (1)</vt:lpstr>
      <vt:lpstr>Uitleg voordelen stro (2)</vt:lpstr>
      <vt:lpstr>Stro soorten</vt:lpstr>
      <vt:lpstr>Wat als een paard niet op stro kan staan?</vt:lpstr>
      <vt:lpstr>Potstal</vt:lpstr>
      <vt:lpstr>Houtkrullen</vt:lpstr>
      <vt:lpstr>Volgende week</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Huisvesting en Hygiëne</dc:title>
  <dc:creator>Kimberley Borgerink</dc:creator>
  <cp:lastModifiedBy>Joyce Vonk</cp:lastModifiedBy>
  <cp:revision>78</cp:revision>
  <dcterms:created xsi:type="dcterms:W3CDTF">2017-08-29T13:33:23Z</dcterms:created>
  <dcterms:modified xsi:type="dcterms:W3CDTF">2019-03-08T10:47:12Z</dcterms:modified>
</cp:coreProperties>
</file>