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19"/>
  </p:notesMasterIdLst>
  <p:sldIdLst>
    <p:sldId id="256" r:id="rId2"/>
    <p:sldId id="257" r:id="rId3"/>
    <p:sldId id="269" r:id="rId4"/>
    <p:sldId id="276" r:id="rId5"/>
    <p:sldId id="258" r:id="rId6"/>
    <p:sldId id="271" r:id="rId7"/>
    <p:sldId id="272" r:id="rId8"/>
    <p:sldId id="273" r:id="rId9"/>
    <p:sldId id="259" r:id="rId10"/>
    <p:sldId id="260" r:id="rId11"/>
    <p:sldId id="262" r:id="rId12"/>
    <p:sldId id="261" r:id="rId13"/>
    <p:sldId id="263" r:id="rId14"/>
    <p:sldId id="264" r:id="rId15"/>
    <p:sldId id="267" r:id="rId16"/>
    <p:sldId id="265" r:id="rId17"/>
    <p:sldId id="27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39C576-7576-4075-A4EF-ABABE09054D6}" v="2" dt="2019-10-09T20:15:36.0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5818" autoAdjust="0"/>
  </p:normalViewPr>
  <p:slideViewPr>
    <p:cSldViewPr snapToGrid="0">
      <p:cViewPr varScale="1">
        <p:scale>
          <a:sx n="51" d="100"/>
          <a:sy n="51" d="100"/>
        </p:scale>
        <p:origin x="1256"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F24C85-0A17-4C4D-89FE-53519D87A8E2}"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87A5365E-9B00-4CC4-B85D-4207395297DE}">
      <dgm:prSet/>
      <dgm:spPr/>
      <dgm:t>
        <a:bodyPr/>
        <a:lstStyle/>
        <a:p>
          <a:r>
            <a:rPr lang="nl-NL"/>
            <a:t>van wezenlijk belang voor het verdere leven:</a:t>
          </a:r>
          <a:endParaRPr lang="en-US"/>
        </a:p>
      </dgm:t>
    </dgm:pt>
    <dgm:pt modelId="{77512F73-8D9A-4EDF-9D9C-A838FE80E96A}" type="parTrans" cxnId="{44459989-63A3-4DC4-A8F7-3CA7E44F534E}">
      <dgm:prSet/>
      <dgm:spPr/>
      <dgm:t>
        <a:bodyPr/>
        <a:lstStyle/>
        <a:p>
          <a:endParaRPr lang="en-US"/>
        </a:p>
      </dgm:t>
    </dgm:pt>
    <dgm:pt modelId="{C63F54FA-4D21-4A5F-B8A4-FA166878FA40}" type="sibTrans" cxnId="{44459989-63A3-4DC4-A8F7-3CA7E44F534E}">
      <dgm:prSet/>
      <dgm:spPr/>
      <dgm:t>
        <a:bodyPr/>
        <a:lstStyle/>
        <a:p>
          <a:endParaRPr lang="en-US"/>
        </a:p>
      </dgm:t>
    </dgm:pt>
    <dgm:pt modelId="{B0D7CC21-AC5E-4BF5-82A1-1E2FE623C996}">
      <dgm:prSet/>
      <dgm:spPr/>
      <dgm:t>
        <a:bodyPr/>
        <a:lstStyle/>
        <a:p>
          <a:r>
            <a:rPr lang="nl-NL"/>
            <a:t>goede, warme hechtingsrelaties </a:t>
          </a:r>
          <a:r>
            <a:rPr lang="nl-NL">
              <a:sym typeface="Wingdings" panose="05000000000000000000" pitchFamily="2" charset="2"/>
            </a:rPr>
            <a:t></a:t>
          </a:r>
          <a:r>
            <a:rPr lang="nl-NL"/>
            <a:t> relaties met anderen, zelfvertrouwen en eigenwaarde</a:t>
          </a:r>
          <a:endParaRPr lang="en-US"/>
        </a:p>
      </dgm:t>
    </dgm:pt>
    <dgm:pt modelId="{E3CCC35D-CDDD-452A-8AA1-36FA4F61C96F}" type="parTrans" cxnId="{17A35C75-40A7-421B-85E7-A37B2F287C50}">
      <dgm:prSet/>
      <dgm:spPr/>
      <dgm:t>
        <a:bodyPr/>
        <a:lstStyle/>
        <a:p>
          <a:endParaRPr lang="en-US"/>
        </a:p>
      </dgm:t>
    </dgm:pt>
    <dgm:pt modelId="{FAA4F2F0-1926-470C-B19E-B7F793FD2714}" type="sibTrans" cxnId="{17A35C75-40A7-421B-85E7-A37B2F287C50}">
      <dgm:prSet/>
      <dgm:spPr/>
      <dgm:t>
        <a:bodyPr/>
        <a:lstStyle/>
        <a:p>
          <a:endParaRPr lang="en-US"/>
        </a:p>
      </dgm:t>
    </dgm:pt>
    <dgm:pt modelId="{E476F8BF-CAAC-4DB1-BBAD-F2B1D2EDC0C6}">
      <dgm:prSet/>
      <dgm:spPr/>
      <dgm:t>
        <a:bodyPr/>
        <a:lstStyle/>
        <a:p>
          <a:r>
            <a:rPr lang="nl-NL"/>
            <a:t>Predispositie </a:t>
          </a:r>
          <a:r>
            <a:rPr lang="nl-NL">
              <a:sym typeface="Wingdings" panose="05000000000000000000" pitchFamily="2" charset="2"/>
            </a:rPr>
            <a:t></a:t>
          </a:r>
          <a:r>
            <a:rPr lang="nl-NL"/>
            <a:t> de natuurlijke neiging van baby’s om zich te richten op sociale prikkels. </a:t>
          </a:r>
          <a:endParaRPr lang="en-US"/>
        </a:p>
      </dgm:t>
    </dgm:pt>
    <dgm:pt modelId="{8A76A29D-7E32-497E-8FB1-81287C6879E5}" type="parTrans" cxnId="{711A2F0C-0BA9-4243-A5A7-C01A25ABEB02}">
      <dgm:prSet/>
      <dgm:spPr/>
      <dgm:t>
        <a:bodyPr/>
        <a:lstStyle/>
        <a:p>
          <a:endParaRPr lang="en-US"/>
        </a:p>
      </dgm:t>
    </dgm:pt>
    <dgm:pt modelId="{D879AE01-2B31-4662-869C-9234E05E3837}" type="sibTrans" cxnId="{711A2F0C-0BA9-4243-A5A7-C01A25ABEB02}">
      <dgm:prSet/>
      <dgm:spPr/>
      <dgm:t>
        <a:bodyPr/>
        <a:lstStyle/>
        <a:p>
          <a:endParaRPr lang="en-US"/>
        </a:p>
      </dgm:t>
    </dgm:pt>
    <dgm:pt modelId="{1986CE5D-E1D8-4ACF-A3EB-228E964842DA}">
      <dgm:prSet/>
      <dgm:spPr/>
      <dgm:t>
        <a:bodyPr/>
        <a:lstStyle/>
        <a:p>
          <a:r>
            <a:rPr lang="nl-NL"/>
            <a:t>De gevoelige periode voor hechting </a:t>
          </a:r>
          <a:r>
            <a:rPr lang="nl-NL">
              <a:sym typeface="Wingdings" panose="05000000000000000000" pitchFamily="2" charset="2"/>
            </a:rPr>
            <a:t></a:t>
          </a:r>
          <a:r>
            <a:rPr lang="nl-NL"/>
            <a:t> het eerste levensjaar</a:t>
          </a:r>
          <a:endParaRPr lang="en-US"/>
        </a:p>
      </dgm:t>
    </dgm:pt>
    <dgm:pt modelId="{966AC52B-375C-4065-8429-D33DF2E3F22E}" type="parTrans" cxnId="{71DA54CB-646C-41E8-A89F-211B66FC3DFE}">
      <dgm:prSet/>
      <dgm:spPr/>
      <dgm:t>
        <a:bodyPr/>
        <a:lstStyle/>
        <a:p>
          <a:endParaRPr lang="en-US"/>
        </a:p>
      </dgm:t>
    </dgm:pt>
    <dgm:pt modelId="{9F228154-B2CB-4E8F-9538-15AFA4FBFC25}" type="sibTrans" cxnId="{71DA54CB-646C-41E8-A89F-211B66FC3DFE}">
      <dgm:prSet/>
      <dgm:spPr/>
      <dgm:t>
        <a:bodyPr/>
        <a:lstStyle/>
        <a:p>
          <a:endParaRPr lang="en-US"/>
        </a:p>
      </dgm:t>
    </dgm:pt>
    <dgm:pt modelId="{013872AB-17DD-45B4-BDF7-E222BE45C0CC}">
      <dgm:prSet/>
      <dgm:spPr/>
      <dgm:t>
        <a:bodyPr/>
        <a:lstStyle/>
        <a:p>
          <a:r>
            <a:rPr lang="nl-NL"/>
            <a:t>Sensitief reageren + interactie baby-ouder</a:t>
          </a:r>
          <a:endParaRPr lang="en-US"/>
        </a:p>
      </dgm:t>
    </dgm:pt>
    <dgm:pt modelId="{34CCF77F-8436-4D84-B188-80AF81A97E29}" type="parTrans" cxnId="{9CCA4945-D1E8-4CE6-81D8-7644530FEFD5}">
      <dgm:prSet/>
      <dgm:spPr/>
      <dgm:t>
        <a:bodyPr/>
        <a:lstStyle/>
        <a:p>
          <a:endParaRPr lang="en-US"/>
        </a:p>
      </dgm:t>
    </dgm:pt>
    <dgm:pt modelId="{DF5EE116-58D2-4348-B385-3DD8A375D745}" type="sibTrans" cxnId="{9CCA4945-D1E8-4CE6-81D8-7644530FEFD5}">
      <dgm:prSet/>
      <dgm:spPr/>
      <dgm:t>
        <a:bodyPr/>
        <a:lstStyle/>
        <a:p>
          <a:endParaRPr lang="en-US"/>
        </a:p>
      </dgm:t>
    </dgm:pt>
    <dgm:pt modelId="{8ECFCB41-6C83-4147-A54D-B09AE4941D05}" type="pres">
      <dgm:prSet presAssocID="{64F24C85-0A17-4C4D-89FE-53519D87A8E2}" presName="linear" presStyleCnt="0">
        <dgm:presLayoutVars>
          <dgm:animLvl val="lvl"/>
          <dgm:resizeHandles val="exact"/>
        </dgm:presLayoutVars>
      </dgm:prSet>
      <dgm:spPr/>
    </dgm:pt>
    <dgm:pt modelId="{CB26ADEB-F3CA-40DD-9965-5F030FF2CC73}" type="pres">
      <dgm:prSet presAssocID="{87A5365E-9B00-4CC4-B85D-4207395297DE}" presName="parentText" presStyleLbl="node1" presStyleIdx="0" presStyleCnt="5">
        <dgm:presLayoutVars>
          <dgm:chMax val="0"/>
          <dgm:bulletEnabled val="1"/>
        </dgm:presLayoutVars>
      </dgm:prSet>
      <dgm:spPr/>
    </dgm:pt>
    <dgm:pt modelId="{DFA51FC4-356D-4830-9422-BE77DD0D3438}" type="pres">
      <dgm:prSet presAssocID="{C63F54FA-4D21-4A5F-B8A4-FA166878FA40}" presName="spacer" presStyleCnt="0"/>
      <dgm:spPr/>
    </dgm:pt>
    <dgm:pt modelId="{B3ACC907-3960-434C-880D-E895D1109314}" type="pres">
      <dgm:prSet presAssocID="{B0D7CC21-AC5E-4BF5-82A1-1E2FE623C996}" presName="parentText" presStyleLbl="node1" presStyleIdx="1" presStyleCnt="5">
        <dgm:presLayoutVars>
          <dgm:chMax val="0"/>
          <dgm:bulletEnabled val="1"/>
        </dgm:presLayoutVars>
      </dgm:prSet>
      <dgm:spPr/>
    </dgm:pt>
    <dgm:pt modelId="{C70F0A8E-20AF-4577-A9F4-DCF3E75EEE57}" type="pres">
      <dgm:prSet presAssocID="{FAA4F2F0-1926-470C-B19E-B7F793FD2714}" presName="spacer" presStyleCnt="0"/>
      <dgm:spPr/>
    </dgm:pt>
    <dgm:pt modelId="{8E7BD4C3-2DBE-4CBE-A517-C109759392B6}" type="pres">
      <dgm:prSet presAssocID="{E476F8BF-CAAC-4DB1-BBAD-F2B1D2EDC0C6}" presName="parentText" presStyleLbl="node1" presStyleIdx="2" presStyleCnt="5">
        <dgm:presLayoutVars>
          <dgm:chMax val="0"/>
          <dgm:bulletEnabled val="1"/>
        </dgm:presLayoutVars>
      </dgm:prSet>
      <dgm:spPr/>
    </dgm:pt>
    <dgm:pt modelId="{01160818-9C7C-4456-BD8E-501D75238EA0}" type="pres">
      <dgm:prSet presAssocID="{D879AE01-2B31-4662-869C-9234E05E3837}" presName="spacer" presStyleCnt="0"/>
      <dgm:spPr/>
    </dgm:pt>
    <dgm:pt modelId="{00F503C0-F44B-4B34-8E04-35DC64272FB2}" type="pres">
      <dgm:prSet presAssocID="{1986CE5D-E1D8-4ACF-A3EB-228E964842DA}" presName="parentText" presStyleLbl="node1" presStyleIdx="3" presStyleCnt="5">
        <dgm:presLayoutVars>
          <dgm:chMax val="0"/>
          <dgm:bulletEnabled val="1"/>
        </dgm:presLayoutVars>
      </dgm:prSet>
      <dgm:spPr/>
    </dgm:pt>
    <dgm:pt modelId="{E8EDAD5D-7C10-43A7-98BE-5187330D8CCF}" type="pres">
      <dgm:prSet presAssocID="{9F228154-B2CB-4E8F-9538-15AFA4FBFC25}" presName="spacer" presStyleCnt="0"/>
      <dgm:spPr/>
    </dgm:pt>
    <dgm:pt modelId="{4CCBC9AA-CC9F-481D-AD9F-9D293A8D62FD}" type="pres">
      <dgm:prSet presAssocID="{013872AB-17DD-45B4-BDF7-E222BE45C0CC}" presName="parentText" presStyleLbl="node1" presStyleIdx="4" presStyleCnt="5">
        <dgm:presLayoutVars>
          <dgm:chMax val="0"/>
          <dgm:bulletEnabled val="1"/>
        </dgm:presLayoutVars>
      </dgm:prSet>
      <dgm:spPr/>
    </dgm:pt>
  </dgm:ptLst>
  <dgm:cxnLst>
    <dgm:cxn modelId="{711A2F0C-0BA9-4243-A5A7-C01A25ABEB02}" srcId="{64F24C85-0A17-4C4D-89FE-53519D87A8E2}" destId="{E476F8BF-CAAC-4DB1-BBAD-F2B1D2EDC0C6}" srcOrd="2" destOrd="0" parTransId="{8A76A29D-7E32-497E-8FB1-81287C6879E5}" sibTransId="{D879AE01-2B31-4662-869C-9234E05E3837}"/>
    <dgm:cxn modelId="{678A4F26-111A-4DED-A0FA-3C115090BED9}" type="presOf" srcId="{64F24C85-0A17-4C4D-89FE-53519D87A8E2}" destId="{8ECFCB41-6C83-4147-A54D-B09AE4941D05}" srcOrd="0" destOrd="0" presId="urn:microsoft.com/office/officeart/2005/8/layout/vList2"/>
    <dgm:cxn modelId="{9CCA4945-D1E8-4CE6-81D8-7644530FEFD5}" srcId="{64F24C85-0A17-4C4D-89FE-53519D87A8E2}" destId="{013872AB-17DD-45B4-BDF7-E222BE45C0CC}" srcOrd="4" destOrd="0" parTransId="{34CCF77F-8436-4D84-B188-80AF81A97E29}" sibTransId="{DF5EE116-58D2-4348-B385-3DD8A375D745}"/>
    <dgm:cxn modelId="{53E3494E-73BF-4B00-8DD5-3AEAF159F616}" type="presOf" srcId="{013872AB-17DD-45B4-BDF7-E222BE45C0CC}" destId="{4CCBC9AA-CC9F-481D-AD9F-9D293A8D62FD}" srcOrd="0" destOrd="0" presId="urn:microsoft.com/office/officeart/2005/8/layout/vList2"/>
    <dgm:cxn modelId="{17A35C75-40A7-421B-85E7-A37B2F287C50}" srcId="{64F24C85-0A17-4C4D-89FE-53519D87A8E2}" destId="{B0D7CC21-AC5E-4BF5-82A1-1E2FE623C996}" srcOrd="1" destOrd="0" parTransId="{E3CCC35D-CDDD-452A-8AA1-36FA4F61C96F}" sibTransId="{FAA4F2F0-1926-470C-B19E-B7F793FD2714}"/>
    <dgm:cxn modelId="{44459989-63A3-4DC4-A8F7-3CA7E44F534E}" srcId="{64F24C85-0A17-4C4D-89FE-53519D87A8E2}" destId="{87A5365E-9B00-4CC4-B85D-4207395297DE}" srcOrd="0" destOrd="0" parTransId="{77512F73-8D9A-4EDF-9D9C-A838FE80E96A}" sibTransId="{C63F54FA-4D21-4A5F-B8A4-FA166878FA40}"/>
    <dgm:cxn modelId="{087ED092-9A39-48D4-8F8A-03AF8484BE62}" type="presOf" srcId="{87A5365E-9B00-4CC4-B85D-4207395297DE}" destId="{CB26ADEB-F3CA-40DD-9965-5F030FF2CC73}" srcOrd="0" destOrd="0" presId="urn:microsoft.com/office/officeart/2005/8/layout/vList2"/>
    <dgm:cxn modelId="{8BE9609D-6901-4EEA-A438-F56C3223BA57}" type="presOf" srcId="{E476F8BF-CAAC-4DB1-BBAD-F2B1D2EDC0C6}" destId="{8E7BD4C3-2DBE-4CBE-A517-C109759392B6}" srcOrd="0" destOrd="0" presId="urn:microsoft.com/office/officeart/2005/8/layout/vList2"/>
    <dgm:cxn modelId="{71DA54CB-646C-41E8-A89F-211B66FC3DFE}" srcId="{64F24C85-0A17-4C4D-89FE-53519D87A8E2}" destId="{1986CE5D-E1D8-4ACF-A3EB-228E964842DA}" srcOrd="3" destOrd="0" parTransId="{966AC52B-375C-4065-8429-D33DF2E3F22E}" sibTransId="{9F228154-B2CB-4E8F-9538-15AFA4FBFC25}"/>
    <dgm:cxn modelId="{65A33FD1-96D8-46A5-B883-747F5E100B8F}" type="presOf" srcId="{1986CE5D-E1D8-4ACF-A3EB-228E964842DA}" destId="{00F503C0-F44B-4B34-8E04-35DC64272FB2}" srcOrd="0" destOrd="0" presId="urn:microsoft.com/office/officeart/2005/8/layout/vList2"/>
    <dgm:cxn modelId="{F0B004D5-C45D-4B32-9978-2070A443828A}" type="presOf" srcId="{B0D7CC21-AC5E-4BF5-82A1-1E2FE623C996}" destId="{B3ACC907-3960-434C-880D-E895D1109314}" srcOrd="0" destOrd="0" presId="urn:microsoft.com/office/officeart/2005/8/layout/vList2"/>
    <dgm:cxn modelId="{3C64FACC-81F1-4F0C-B637-107ECD39EA31}" type="presParOf" srcId="{8ECFCB41-6C83-4147-A54D-B09AE4941D05}" destId="{CB26ADEB-F3CA-40DD-9965-5F030FF2CC73}" srcOrd="0" destOrd="0" presId="urn:microsoft.com/office/officeart/2005/8/layout/vList2"/>
    <dgm:cxn modelId="{4CA58E36-DF8C-4114-A72F-7DF97EE05D98}" type="presParOf" srcId="{8ECFCB41-6C83-4147-A54D-B09AE4941D05}" destId="{DFA51FC4-356D-4830-9422-BE77DD0D3438}" srcOrd="1" destOrd="0" presId="urn:microsoft.com/office/officeart/2005/8/layout/vList2"/>
    <dgm:cxn modelId="{84F5701E-DA24-4D66-9D65-03C32EE22C90}" type="presParOf" srcId="{8ECFCB41-6C83-4147-A54D-B09AE4941D05}" destId="{B3ACC907-3960-434C-880D-E895D1109314}" srcOrd="2" destOrd="0" presId="urn:microsoft.com/office/officeart/2005/8/layout/vList2"/>
    <dgm:cxn modelId="{A855CC91-EBAE-430E-981E-6D7F38489FBC}" type="presParOf" srcId="{8ECFCB41-6C83-4147-A54D-B09AE4941D05}" destId="{C70F0A8E-20AF-4577-A9F4-DCF3E75EEE57}" srcOrd="3" destOrd="0" presId="urn:microsoft.com/office/officeart/2005/8/layout/vList2"/>
    <dgm:cxn modelId="{7E7C9FDD-07EC-4ED1-B39B-FE53FC4F9BD1}" type="presParOf" srcId="{8ECFCB41-6C83-4147-A54D-B09AE4941D05}" destId="{8E7BD4C3-2DBE-4CBE-A517-C109759392B6}" srcOrd="4" destOrd="0" presId="urn:microsoft.com/office/officeart/2005/8/layout/vList2"/>
    <dgm:cxn modelId="{6F2D8069-88A0-4178-94E5-6C1A561317B3}" type="presParOf" srcId="{8ECFCB41-6C83-4147-A54D-B09AE4941D05}" destId="{01160818-9C7C-4456-BD8E-501D75238EA0}" srcOrd="5" destOrd="0" presId="urn:microsoft.com/office/officeart/2005/8/layout/vList2"/>
    <dgm:cxn modelId="{29B3DDE6-4E6F-4090-A841-36EC0D0A7708}" type="presParOf" srcId="{8ECFCB41-6C83-4147-A54D-B09AE4941D05}" destId="{00F503C0-F44B-4B34-8E04-35DC64272FB2}" srcOrd="6" destOrd="0" presId="urn:microsoft.com/office/officeart/2005/8/layout/vList2"/>
    <dgm:cxn modelId="{DFF6ECD9-D7C5-4044-81C1-0C843156B638}" type="presParOf" srcId="{8ECFCB41-6C83-4147-A54D-B09AE4941D05}" destId="{E8EDAD5D-7C10-43A7-98BE-5187330D8CCF}" srcOrd="7" destOrd="0" presId="urn:microsoft.com/office/officeart/2005/8/layout/vList2"/>
    <dgm:cxn modelId="{B234D1D3-5A64-4282-BEF5-2C90658E556C}" type="presParOf" srcId="{8ECFCB41-6C83-4147-A54D-B09AE4941D05}" destId="{4CCBC9AA-CC9F-481D-AD9F-9D293A8D62F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6ADEB-F3CA-40DD-9965-5F030FF2CC73}">
      <dsp:nvSpPr>
        <dsp:cNvPr id="0" name=""/>
        <dsp:cNvSpPr/>
      </dsp:nvSpPr>
      <dsp:spPr>
        <a:xfrm>
          <a:off x="0" y="284970"/>
          <a:ext cx="5994400" cy="912600"/>
        </a:xfrm>
        <a:prstGeom prst="round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van wezenlijk belang voor het verdere leven:</a:t>
          </a:r>
          <a:endParaRPr lang="en-US" sz="2400" kern="1200"/>
        </a:p>
      </dsp:txBody>
      <dsp:txXfrm>
        <a:off x="44549" y="329519"/>
        <a:ext cx="5905302" cy="823502"/>
      </dsp:txXfrm>
    </dsp:sp>
    <dsp:sp modelId="{B3ACC907-3960-434C-880D-E895D1109314}">
      <dsp:nvSpPr>
        <dsp:cNvPr id="0" name=""/>
        <dsp:cNvSpPr/>
      </dsp:nvSpPr>
      <dsp:spPr>
        <a:xfrm>
          <a:off x="0" y="1266690"/>
          <a:ext cx="5994400" cy="912600"/>
        </a:xfrm>
        <a:prstGeom prst="roundRect">
          <a:avLst/>
        </a:prstGeom>
        <a:solidFill>
          <a:schemeClr val="accent5">
            <a:hueOff val="4778670"/>
            <a:satOff val="-10209"/>
            <a:lumOff val="-426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goede, warme hechtingsrelaties </a:t>
          </a:r>
          <a:r>
            <a:rPr lang="nl-NL" sz="2400" kern="1200">
              <a:sym typeface="Wingdings" panose="05000000000000000000" pitchFamily="2" charset="2"/>
            </a:rPr>
            <a:t></a:t>
          </a:r>
          <a:r>
            <a:rPr lang="nl-NL" sz="2400" kern="1200"/>
            <a:t> relaties met anderen, zelfvertrouwen en eigenwaarde</a:t>
          </a:r>
          <a:endParaRPr lang="en-US" sz="2400" kern="1200"/>
        </a:p>
      </dsp:txBody>
      <dsp:txXfrm>
        <a:off x="44549" y="1311239"/>
        <a:ext cx="5905302" cy="823502"/>
      </dsp:txXfrm>
    </dsp:sp>
    <dsp:sp modelId="{8E7BD4C3-2DBE-4CBE-A517-C109759392B6}">
      <dsp:nvSpPr>
        <dsp:cNvPr id="0" name=""/>
        <dsp:cNvSpPr/>
      </dsp:nvSpPr>
      <dsp:spPr>
        <a:xfrm>
          <a:off x="0" y="2248410"/>
          <a:ext cx="5994400" cy="912600"/>
        </a:xfrm>
        <a:prstGeom prst="round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Predispositie </a:t>
          </a:r>
          <a:r>
            <a:rPr lang="nl-NL" sz="2400" kern="1200">
              <a:sym typeface="Wingdings" panose="05000000000000000000" pitchFamily="2" charset="2"/>
            </a:rPr>
            <a:t></a:t>
          </a:r>
          <a:r>
            <a:rPr lang="nl-NL" sz="2400" kern="1200"/>
            <a:t> de natuurlijke neiging van baby’s om zich te richten op sociale prikkels. </a:t>
          </a:r>
          <a:endParaRPr lang="en-US" sz="2400" kern="1200"/>
        </a:p>
      </dsp:txBody>
      <dsp:txXfrm>
        <a:off x="44549" y="2292959"/>
        <a:ext cx="5905302" cy="823502"/>
      </dsp:txXfrm>
    </dsp:sp>
    <dsp:sp modelId="{00F503C0-F44B-4B34-8E04-35DC64272FB2}">
      <dsp:nvSpPr>
        <dsp:cNvPr id="0" name=""/>
        <dsp:cNvSpPr/>
      </dsp:nvSpPr>
      <dsp:spPr>
        <a:xfrm>
          <a:off x="0" y="3230130"/>
          <a:ext cx="5994400" cy="912600"/>
        </a:xfrm>
        <a:prstGeom prst="roundRect">
          <a:avLst/>
        </a:prstGeom>
        <a:solidFill>
          <a:schemeClr val="accent5">
            <a:hueOff val="14336010"/>
            <a:satOff val="-30628"/>
            <a:lumOff val="-12794"/>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De gevoelige periode voor hechting </a:t>
          </a:r>
          <a:r>
            <a:rPr lang="nl-NL" sz="2400" kern="1200">
              <a:sym typeface="Wingdings" panose="05000000000000000000" pitchFamily="2" charset="2"/>
            </a:rPr>
            <a:t></a:t>
          </a:r>
          <a:r>
            <a:rPr lang="nl-NL" sz="2400" kern="1200"/>
            <a:t> het eerste levensjaar</a:t>
          </a:r>
          <a:endParaRPr lang="en-US" sz="2400" kern="1200"/>
        </a:p>
      </dsp:txBody>
      <dsp:txXfrm>
        <a:off x="44549" y="3274679"/>
        <a:ext cx="5905302" cy="823502"/>
      </dsp:txXfrm>
    </dsp:sp>
    <dsp:sp modelId="{4CCBC9AA-CC9F-481D-AD9F-9D293A8D62FD}">
      <dsp:nvSpPr>
        <dsp:cNvPr id="0" name=""/>
        <dsp:cNvSpPr/>
      </dsp:nvSpPr>
      <dsp:spPr>
        <a:xfrm>
          <a:off x="0" y="4211850"/>
          <a:ext cx="5994400" cy="912600"/>
        </a:xfrm>
        <a:prstGeom prst="round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Sensitief reageren + interactie baby-ouder</a:t>
          </a:r>
          <a:endParaRPr lang="en-US" sz="2400" kern="1200"/>
        </a:p>
      </dsp:txBody>
      <dsp:txXfrm>
        <a:off x="44549" y="4256399"/>
        <a:ext cx="5905302" cy="8235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42A9C8-2430-4032-A932-966584352C77}" type="datetimeFigureOut">
              <a:rPr lang="nl-NL" smtClean="0"/>
              <a:t>21-10-2019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9FD0C1-E324-42C8-8D23-A25F73793C20}" type="slidenum">
              <a:rPr lang="nl-NL" smtClean="0"/>
              <a:t>‹nr.›</a:t>
            </a:fld>
            <a:endParaRPr lang="nl-NL"/>
          </a:p>
        </p:txBody>
      </p:sp>
    </p:spTree>
    <p:extLst>
      <p:ext uri="{BB962C8B-B14F-4D97-AF65-F5344CB8AC3E}">
        <p14:creationId xmlns:p14="http://schemas.microsoft.com/office/powerpoint/2010/main" val="2801428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69FD0C1-E324-42C8-8D23-A25F73793C20}" type="slidenum">
              <a:rPr lang="nl-NL" smtClean="0"/>
              <a:t>6</a:t>
            </a:fld>
            <a:endParaRPr lang="nl-NL"/>
          </a:p>
        </p:txBody>
      </p:sp>
    </p:spTree>
    <p:extLst>
      <p:ext uri="{BB962C8B-B14F-4D97-AF65-F5344CB8AC3E}">
        <p14:creationId xmlns:p14="http://schemas.microsoft.com/office/powerpoint/2010/main" val="450605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Predispositie: houdt in dat baby’s direct gericht zijn op mensen. Ze kijken liever naar gezichten dan naar voorwerpen en reageren op stemmen. Een kind weet al snel na de geboorte zijn moeder te herkennen en zoekt bij haar naar voeding</a:t>
            </a:r>
          </a:p>
          <a:p>
            <a:endParaRPr lang="nl-NL" dirty="0"/>
          </a:p>
          <a:p>
            <a:r>
              <a:rPr lang="nl-NL" dirty="0"/>
              <a:t>Sensitief reageren + interactie baby-ouder: sensitief reageren houdt in dat de ouder gevoelig is voor de signalen die een baby afgeeft, en hier adequaat op reageert. Bijv. voeden, geruststelling, warmte. Interactie ontstaat ook direct, een baby vraagt aandacht door te huilen. Hoe de baby is, hoe de ouders zijn heeft invloed op de sensitieve reactie en de interactie.</a:t>
            </a:r>
          </a:p>
        </p:txBody>
      </p:sp>
      <p:sp>
        <p:nvSpPr>
          <p:cNvPr id="4" name="Tijdelijke aanduiding voor dianummer 3"/>
          <p:cNvSpPr>
            <a:spLocks noGrp="1"/>
          </p:cNvSpPr>
          <p:nvPr>
            <p:ph type="sldNum" sz="quarter" idx="10"/>
          </p:nvPr>
        </p:nvSpPr>
        <p:spPr/>
        <p:txBody>
          <a:bodyPr/>
          <a:lstStyle/>
          <a:p>
            <a:fld id="{869FD0C1-E324-42C8-8D23-A25F73793C20}" type="slidenum">
              <a:rPr lang="nl-NL" smtClean="0"/>
              <a:t>12</a:t>
            </a:fld>
            <a:endParaRPr lang="nl-NL"/>
          </a:p>
        </p:txBody>
      </p:sp>
    </p:spTree>
    <p:extLst>
      <p:ext uri="{BB962C8B-B14F-4D97-AF65-F5344CB8AC3E}">
        <p14:creationId xmlns:p14="http://schemas.microsoft.com/office/powerpoint/2010/main" val="2707925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Transitional</a:t>
            </a:r>
            <a:r>
              <a:rPr lang="nl-NL" dirty="0"/>
              <a:t> </a:t>
            </a:r>
            <a:r>
              <a:rPr lang="nl-NL" dirty="0" err="1"/>
              <a:t>objects</a:t>
            </a:r>
            <a:r>
              <a:rPr lang="nl-NL" dirty="0"/>
              <a:t>: de hechtingsrelatie wordt geprojecteerd op de knuffels.</a:t>
            </a:r>
          </a:p>
        </p:txBody>
      </p:sp>
      <p:sp>
        <p:nvSpPr>
          <p:cNvPr id="4" name="Tijdelijke aanduiding voor dianummer 3"/>
          <p:cNvSpPr>
            <a:spLocks noGrp="1"/>
          </p:cNvSpPr>
          <p:nvPr>
            <p:ph type="sldNum" sz="quarter" idx="10"/>
          </p:nvPr>
        </p:nvSpPr>
        <p:spPr/>
        <p:txBody>
          <a:bodyPr/>
          <a:lstStyle/>
          <a:p>
            <a:fld id="{869FD0C1-E324-42C8-8D23-A25F73793C20}" type="slidenum">
              <a:rPr lang="nl-NL" smtClean="0"/>
              <a:t>13</a:t>
            </a:fld>
            <a:endParaRPr lang="nl-NL"/>
          </a:p>
        </p:txBody>
      </p:sp>
    </p:spTree>
    <p:extLst>
      <p:ext uri="{BB962C8B-B14F-4D97-AF65-F5344CB8AC3E}">
        <p14:creationId xmlns:p14="http://schemas.microsoft.com/office/powerpoint/2010/main" val="852309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spreekt voor zich</a:t>
            </a:r>
          </a:p>
          <a:p>
            <a:r>
              <a:rPr lang="nl-NL" dirty="0"/>
              <a:t>2 weinig verschil tussen bekend en onbekend, kind reageert amper op ouder, laat weinig gevoelens blijken</a:t>
            </a:r>
          </a:p>
          <a:p>
            <a:r>
              <a:rPr lang="nl-NL" dirty="0"/>
              <a:t>3 aantrekken en afstoten, niet op zijn gemak met de onbekende en zelfs eigen ouder</a:t>
            </a:r>
          </a:p>
          <a:p>
            <a:r>
              <a:rPr lang="nl-NL" dirty="0"/>
              <a:t>4 totaal gedesorganiseerd, inconsistent gedrag zonder strategie</a:t>
            </a:r>
          </a:p>
        </p:txBody>
      </p:sp>
      <p:sp>
        <p:nvSpPr>
          <p:cNvPr id="4" name="Tijdelijke aanduiding voor dianummer 3"/>
          <p:cNvSpPr>
            <a:spLocks noGrp="1"/>
          </p:cNvSpPr>
          <p:nvPr>
            <p:ph type="sldNum" sz="quarter" idx="10"/>
          </p:nvPr>
        </p:nvSpPr>
        <p:spPr/>
        <p:txBody>
          <a:bodyPr/>
          <a:lstStyle/>
          <a:p>
            <a:fld id="{869FD0C1-E324-42C8-8D23-A25F73793C20}" type="slidenum">
              <a:rPr lang="nl-NL" smtClean="0"/>
              <a:t>14</a:t>
            </a:fld>
            <a:endParaRPr lang="nl-NL"/>
          </a:p>
        </p:txBody>
      </p:sp>
    </p:spTree>
    <p:extLst>
      <p:ext uri="{BB962C8B-B14F-4D97-AF65-F5344CB8AC3E}">
        <p14:creationId xmlns:p14="http://schemas.microsoft.com/office/powerpoint/2010/main" val="423699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AD6EE87-EBD5-4F12-A48A-63ACA297AC8F}" type="datetimeFigureOut">
              <a:rPr lang="en-US" smtClean="0"/>
              <a:t>10/21/2019</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4FAB73BC-B049-4115-A692-8D63A059BFB8}" type="slidenum">
              <a:rPr lang="en-US" smtClean="0"/>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16889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929103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691008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707096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5A61015F-7CC6-4D0A-9D87-873EA4C304CC}" type="datetimeFigureOut">
              <a:rPr lang="en-US" smtClean="0"/>
              <a:t>10/21/2019</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4FAB73BC-B049-4115-A692-8D63A059BFB8}" type="slidenum">
              <a:rPr lang="en-US" smtClean="0"/>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6362115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10/21/2019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52229193"/>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10/21/2019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7395276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10/21/2019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4611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10/21/2019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665870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05C68B11-C5A8-448C-8CE9-B1A273C79CFC}" type="datetimeFigureOut">
              <a:rPr lang="en-US" smtClean="0"/>
              <a:t>10/21/2019</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4FAB73BC-B049-4115-A692-8D63A059BFB8}" type="slidenum">
              <a:rPr lang="en-US" smtClean="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82663288"/>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C7616CA0-919D-4A49-9C8A-62FDFB3A5183}" type="datetimeFigureOut">
              <a:rPr lang="en-US" smtClean="0"/>
              <a:t>10/21/2019</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867E5644-1E61-4311-A31E-84CB9C7AA8A9}" type="slidenum">
              <a:rPr lang="en-US" smtClean="0"/>
              <a:t>‹nr.›</a:t>
            </a:fld>
            <a:endParaRPr lang="en-US" dirty="0"/>
          </a:p>
        </p:txBody>
      </p:sp>
    </p:spTree>
    <p:extLst>
      <p:ext uri="{BB962C8B-B14F-4D97-AF65-F5344CB8AC3E}">
        <p14:creationId xmlns:p14="http://schemas.microsoft.com/office/powerpoint/2010/main" val="3296851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0298CD5-6C1E-4009-B41F-6DF62E31D3BE}" type="datetimeFigureOut">
              <a:rPr lang="en-US" smtClean="0"/>
              <a:pPr/>
              <a:t>10/21/2019</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FAB73BC-B049-4115-A692-8D63A059BFB8}" type="slidenum">
              <a:rPr lang="en-US" smtClean="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680349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K7fOy67DkYw"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A3BA0F-AE88-4E4C-8C87-E9E9C615CA57}"/>
              </a:ext>
            </a:extLst>
          </p:cNvPr>
          <p:cNvSpPr>
            <a:spLocks noGrp="1"/>
          </p:cNvSpPr>
          <p:nvPr>
            <p:ph type="ctrTitle"/>
          </p:nvPr>
        </p:nvSpPr>
        <p:spPr/>
        <p:txBody>
          <a:bodyPr/>
          <a:lstStyle/>
          <a:p>
            <a:r>
              <a:rPr lang="nl-NL" dirty="0"/>
              <a:t>Ontwikkelingspsychologie</a:t>
            </a:r>
          </a:p>
        </p:txBody>
      </p:sp>
      <p:sp>
        <p:nvSpPr>
          <p:cNvPr id="3" name="Ondertitel 2">
            <a:extLst>
              <a:ext uri="{FF2B5EF4-FFF2-40B4-BE49-F238E27FC236}">
                <a16:creationId xmlns:a16="http://schemas.microsoft.com/office/drawing/2014/main" id="{6CDC1627-FC94-4513-9CCB-7B8AFE7303ED}"/>
              </a:ext>
            </a:extLst>
          </p:cNvPr>
          <p:cNvSpPr>
            <a:spLocks noGrp="1"/>
          </p:cNvSpPr>
          <p:nvPr>
            <p:ph type="subTitle" idx="1"/>
          </p:nvPr>
        </p:nvSpPr>
        <p:spPr/>
        <p:txBody>
          <a:bodyPr/>
          <a:lstStyle/>
          <a:p>
            <a:r>
              <a:rPr lang="nl-NL" dirty="0"/>
              <a:t> les 2; Thema 4, professioneel werken voor </a:t>
            </a:r>
            <a:r>
              <a:rPr lang="nl-NL" dirty="0" err="1"/>
              <a:t>maatshappelijke</a:t>
            </a:r>
            <a:r>
              <a:rPr lang="nl-NL" dirty="0"/>
              <a:t> zorg</a:t>
            </a:r>
          </a:p>
        </p:txBody>
      </p:sp>
    </p:spTree>
    <p:extLst>
      <p:ext uri="{BB962C8B-B14F-4D97-AF65-F5344CB8AC3E}">
        <p14:creationId xmlns:p14="http://schemas.microsoft.com/office/powerpoint/2010/main" val="3412390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64F3BE-E296-4833-BE44-69121E50F664}"/>
              </a:ext>
            </a:extLst>
          </p:cNvPr>
          <p:cNvSpPr>
            <a:spLocks noGrp="1"/>
          </p:cNvSpPr>
          <p:nvPr>
            <p:ph type="title"/>
          </p:nvPr>
        </p:nvSpPr>
        <p:spPr>
          <a:xfrm>
            <a:off x="1251677" y="645105"/>
            <a:ext cx="4357499" cy="1320855"/>
          </a:xfrm>
        </p:spPr>
        <p:txBody>
          <a:bodyPr>
            <a:normAutofit/>
          </a:bodyPr>
          <a:lstStyle/>
          <a:p>
            <a:r>
              <a:rPr lang="nl-NL" sz="4100"/>
              <a:t>Levensbehoeften</a:t>
            </a:r>
          </a:p>
        </p:txBody>
      </p:sp>
      <p:sp>
        <p:nvSpPr>
          <p:cNvPr id="3" name="Tijdelijke aanduiding voor inhoud 2">
            <a:extLst>
              <a:ext uri="{FF2B5EF4-FFF2-40B4-BE49-F238E27FC236}">
                <a16:creationId xmlns:a16="http://schemas.microsoft.com/office/drawing/2014/main" id="{56F5199B-8A52-4E90-AAF3-94277A0B0714}"/>
              </a:ext>
            </a:extLst>
          </p:cNvPr>
          <p:cNvSpPr>
            <a:spLocks noGrp="1"/>
          </p:cNvSpPr>
          <p:nvPr>
            <p:ph idx="1"/>
          </p:nvPr>
        </p:nvSpPr>
        <p:spPr>
          <a:xfrm>
            <a:off x="1251678" y="2286001"/>
            <a:ext cx="4363595" cy="3593591"/>
          </a:xfrm>
        </p:spPr>
        <p:txBody>
          <a:bodyPr>
            <a:normAutofit/>
          </a:bodyPr>
          <a:lstStyle/>
          <a:p>
            <a:pPr>
              <a:lnSpc>
                <a:spcPct val="100000"/>
              </a:lnSpc>
            </a:pPr>
            <a:r>
              <a:rPr lang="nl-NL" sz="1700" dirty="0">
                <a:solidFill>
                  <a:schemeClr val="tx1"/>
                </a:solidFill>
              </a:rPr>
              <a:t>Een baby heeft nodig:</a:t>
            </a:r>
          </a:p>
          <a:p>
            <a:pPr>
              <a:lnSpc>
                <a:spcPct val="100000"/>
              </a:lnSpc>
            </a:pPr>
            <a:r>
              <a:rPr lang="nl-NL" sz="1700" dirty="0">
                <a:solidFill>
                  <a:schemeClr val="tx1"/>
                </a:solidFill>
              </a:rPr>
              <a:t> Voeding</a:t>
            </a:r>
          </a:p>
          <a:p>
            <a:pPr>
              <a:lnSpc>
                <a:spcPct val="100000"/>
              </a:lnSpc>
            </a:pPr>
            <a:r>
              <a:rPr lang="nl-NL" sz="1700" dirty="0">
                <a:solidFill>
                  <a:schemeClr val="tx1"/>
                </a:solidFill>
              </a:rPr>
              <a:t> Veiligheid</a:t>
            </a:r>
          </a:p>
          <a:p>
            <a:pPr>
              <a:lnSpc>
                <a:spcPct val="100000"/>
              </a:lnSpc>
            </a:pPr>
            <a:r>
              <a:rPr lang="nl-NL" sz="1700" dirty="0">
                <a:solidFill>
                  <a:schemeClr val="tx1"/>
                </a:solidFill>
              </a:rPr>
              <a:t>Geborgenheid</a:t>
            </a:r>
          </a:p>
          <a:p>
            <a:pPr>
              <a:lnSpc>
                <a:spcPct val="100000"/>
              </a:lnSpc>
            </a:pPr>
            <a:endParaRPr lang="nl-NL" sz="1700" dirty="0">
              <a:solidFill>
                <a:schemeClr val="tx1"/>
              </a:solidFill>
            </a:endParaRPr>
          </a:p>
          <a:p>
            <a:pPr>
              <a:lnSpc>
                <a:spcPct val="100000"/>
              </a:lnSpc>
            </a:pPr>
            <a:r>
              <a:rPr lang="nl-NL" sz="1700" dirty="0">
                <a:solidFill>
                  <a:schemeClr val="tx1"/>
                </a:solidFill>
              </a:rPr>
              <a:t>Oftewel, een veilige basis</a:t>
            </a:r>
          </a:p>
          <a:p>
            <a:pPr>
              <a:lnSpc>
                <a:spcPct val="100000"/>
              </a:lnSpc>
            </a:pPr>
            <a:r>
              <a:rPr lang="nl-NL" sz="1700" dirty="0">
                <a:solidFill>
                  <a:schemeClr val="tx1"/>
                </a:solidFill>
              </a:rPr>
              <a:t>Hij verwerft deze basis door zich te kunnen hechten aan zijn primaire verzorgers. Het kind leert vertrouwen op zijn ouders en ontwikkelt een sterke band met hen.</a:t>
            </a:r>
          </a:p>
        </p:txBody>
      </p:sp>
      <p:pic>
        <p:nvPicPr>
          <p:cNvPr id="4" name="Afbeelding 3">
            <a:extLst>
              <a:ext uri="{FF2B5EF4-FFF2-40B4-BE49-F238E27FC236}">
                <a16:creationId xmlns:a16="http://schemas.microsoft.com/office/drawing/2014/main" id="{ED647863-C4BA-43DC-8E68-83EE449E2DCB}"/>
              </a:ext>
            </a:extLst>
          </p:cNvPr>
          <p:cNvPicPr>
            <a:picLocks noChangeAspect="1"/>
          </p:cNvPicPr>
          <p:nvPr/>
        </p:nvPicPr>
        <p:blipFill>
          <a:blip r:embed="rId2"/>
          <a:stretch>
            <a:fillRect/>
          </a:stretch>
        </p:blipFill>
        <p:spPr>
          <a:xfrm>
            <a:off x="6098193" y="1197442"/>
            <a:ext cx="5176744" cy="4489375"/>
          </a:xfrm>
          <a:prstGeom prst="rect">
            <a:avLst/>
          </a:prstGeom>
        </p:spPr>
      </p:pic>
    </p:spTree>
    <p:extLst>
      <p:ext uri="{BB962C8B-B14F-4D97-AF65-F5344CB8AC3E}">
        <p14:creationId xmlns:p14="http://schemas.microsoft.com/office/powerpoint/2010/main" val="2139254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8AD482-27A4-454E-8A3A-84F73CBDA7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22422E2-F15A-43AE-98F1-7210710B0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03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E5ED4C4-F609-4C57-811D-192E888B5179}"/>
              </a:ext>
            </a:extLst>
          </p:cNvPr>
          <p:cNvSpPr>
            <a:spLocks noGrp="1"/>
          </p:cNvSpPr>
          <p:nvPr>
            <p:ph type="title"/>
          </p:nvPr>
        </p:nvSpPr>
        <p:spPr>
          <a:xfrm>
            <a:off x="1251677" y="1078378"/>
            <a:ext cx="2917551" cy="4701244"/>
          </a:xfrm>
        </p:spPr>
        <p:txBody>
          <a:bodyPr anchor="ctr">
            <a:normAutofit/>
          </a:bodyPr>
          <a:lstStyle/>
          <a:p>
            <a:r>
              <a:rPr lang="nl-NL" sz="3600"/>
              <a:t>Hechting</a:t>
            </a:r>
          </a:p>
        </p:txBody>
      </p:sp>
      <p:sp>
        <p:nvSpPr>
          <p:cNvPr id="12" name="Freeform 6">
            <a:extLst>
              <a:ext uri="{FF2B5EF4-FFF2-40B4-BE49-F238E27FC236}">
                <a16:creationId xmlns:a16="http://schemas.microsoft.com/office/drawing/2014/main" id="{BDC8164B-5FC0-4CBD-B7AE-0CB8780FF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75000"/>
              <a:alpha val="70000"/>
            </a:schemeClr>
          </a:solidFill>
          <a:ln w="0">
            <a:noFill/>
            <a:prstDash val="solid"/>
            <a:round/>
            <a:headEnd/>
            <a:tailEnd/>
          </a:ln>
        </p:spPr>
      </p:sp>
      <p:sp>
        <p:nvSpPr>
          <p:cNvPr id="3" name="Tijdelijke aanduiding voor inhoud 2">
            <a:extLst>
              <a:ext uri="{FF2B5EF4-FFF2-40B4-BE49-F238E27FC236}">
                <a16:creationId xmlns:a16="http://schemas.microsoft.com/office/drawing/2014/main" id="{B1F57E8E-8F9C-4BB5-8249-4A02931D87EB}"/>
              </a:ext>
            </a:extLst>
          </p:cNvPr>
          <p:cNvSpPr>
            <a:spLocks noGrp="1"/>
          </p:cNvSpPr>
          <p:nvPr>
            <p:ph idx="1"/>
          </p:nvPr>
        </p:nvSpPr>
        <p:spPr>
          <a:xfrm>
            <a:off x="5167062" y="1078378"/>
            <a:ext cx="6262938" cy="4701244"/>
          </a:xfrm>
        </p:spPr>
        <p:txBody>
          <a:bodyPr anchor="ctr">
            <a:normAutofit/>
          </a:bodyPr>
          <a:lstStyle/>
          <a:p>
            <a:pPr marL="0" indent="0">
              <a:buNone/>
            </a:pPr>
            <a:r>
              <a:rPr lang="nl-NL" dirty="0"/>
              <a:t>= de duurzame emotionele binding tussen het kind en zijn verzorgers, met speciale emotionele kwaliteiten. Ieder kind heeft een natuurlijke neiging tot hechting.</a:t>
            </a:r>
          </a:p>
          <a:p>
            <a:endParaRPr lang="nl-NL" dirty="0"/>
          </a:p>
          <a:p>
            <a:endParaRPr lang="nl-NL" dirty="0"/>
          </a:p>
        </p:txBody>
      </p:sp>
    </p:spTree>
    <p:extLst>
      <p:ext uri="{BB962C8B-B14F-4D97-AF65-F5344CB8AC3E}">
        <p14:creationId xmlns:p14="http://schemas.microsoft.com/office/powerpoint/2010/main" val="4046036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94EA98-AB7C-4B4E-83A0-6954048B9112}"/>
              </a:ext>
            </a:extLst>
          </p:cNvPr>
          <p:cNvSpPr>
            <a:spLocks noGrp="1"/>
          </p:cNvSpPr>
          <p:nvPr>
            <p:ph type="title"/>
          </p:nvPr>
        </p:nvSpPr>
        <p:spPr>
          <a:xfrm>
            <a:off x="1251679" y="645106"/>
            <a:ext cx="3384329" cy="5421435"/>
          </a:xfrm>
        </p:spPr>
        <p:txBody>
          <a:bodyPr anchor="ctr">
            <a:normAutofit/>
          </a:bodyPr>
          <a:lstStyle/>
          <a:p>
            <a:r>
              <a:rPr lang="nl-NL" sz="4000"/>
              <a:t>Hechting</a:t>
            </a:r>
          </a:p>
        </p:txBody>
      </p:sp>
      <p:graphicFrame>
        <p:nvGraphicFramePr>
          <p:cNvPr id="5" name="Tijdelijke aanduiding voor inhoud 2">
            <a:extLst>
              <a:ext uri="{FF2B5EF4-FFF2-40B4-BE49-F238E27FC236}">
                <a16:creationId xmlns:a16="http://schemas.microsoft.com/office/drawing/2014/main" id="{AF2962F6-ABD7-4279-A64F-5EECEB56A60C}"/>
              </a:ext>
            </a:extLst>
          </p:cNvPr>
          <p:cNvGraphicFramePr>
            <a:graphicFrameLocks noGrp="1"/>
          </p:cNvGraphicFramePr>
          <p:nvPr>
            <p:ph idx="1"/>
            <p:extLst>
              <p:ext uri="{D42A27DB-BD31-4B8C-83A1-F6EECF244321}">
                <p14:modId xmlns:p14="http://schemas.microsoft.com/office/powerpoint/2010/main" val="1933792734"/>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1486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6F0F283-C8B6-4598-89C9-C404C98A5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473B0C0-761B-443F-97A0-9D6E01FBB7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2"/>
            <a:ext cx="6300250" cy="6858002"/>
          </a:xfrm>
          <a:custGeom>
            <a:avLst/>
            <a:gdLst>
              <a:gd name="connsiteX0" fmla="*/ 0 w 6300250"/>
              <a:gd name="connsiteY0" fmla="*/ 0 h 6858002"/>
              <a:gd name="connsiteX1" fmla="*/ 3149600 w 6300250"/>
              <a:gd name="connsiteY1" fmla="*/ 0 h 6858002"/>
              <a:gd name="connsiteX2" fmla="*/ 3149600 w 6300250"/>
              <a:gd name="connsiteY2" fmla="*/ 2 h 6858002"/>
              <a:gd name="connsiteX3" fmla="*/ 6110455 w 6300250"/>
              <a:gd name="connsiteY3" fmla="*/ 2 h 6858002"/>
              <a:gd name="connsiteX4" fmla="*/ 6115495 w 6300250"/>
              <a:gd name="connsiteY4" fmla="*/ 66677 h 6858002"/>
              <a:gd name="connsiteX5" fmla="*/ 6123892 w 6300250"/>
              <a:gd name="connsiteY5" fmla="*/ 122239 h 6858002"/>
              <a:gd name="connsiteX6" fmla="*/ 6133970 w 6300250"/>
              <a:gd name="connsiteY6" fmla="*/ 174627 h 6858002"/>
              <a:gd name="connsiteX7" fmla="*/ 6150766 w 6300250"/>
              <a:gd name="connsiteY7" fmla="*/ 217489 h 6858002"/>
              <a:gd name="connsiteX8" fmla="*/ 6167562 w 6300250"/>
              <a:gd name="connsiteY8" fmla="*/ 260352 h 6858002"/>
              <a:gd name="connsiteX9" fmla="*/ 6187717 w 6300250"/>
              <a:gd name="connsiteY9" fmla="*/ 296864 h 6858002"/>
              <a:gd name="connsiteX10" fmla="*/ 6207872 w 6300250"/>
              <a:gd name="connsiteY10" fmla="*/ 334964 h 6858002"/>
              <a:gd name="connsiteX11" fmla="*/ 6226348 w 6300250"/>
              <a:gd name="connsiteY11" fmla="*/ 369889 h 6858002"/>
              <a:gd name="connsiteX12" fmla="*/ 6244823 w 6300250"/>
              <a:gd name="connsiteY12" fmla="*/ 409577 h 6858002"/>
              <a:gd name="connsiteX13" fmla="*/ 6261619 w 6300250"/>
              <a:gd name="connsiteY13" fmla="*/ 450852 h 6858002"/>
              <a:gd name="connsiteX14" fmla="*/ 6276736 w 6300250"/>
              <a:gd name="connsiteY14" fmla="*/ 496889 h 6858002"/>
              <a:gd name="connsiteX15" fmla="*/ 6288493 w 6300250"/>
              <a:gd name="connsiteY15" fmla="*/ 546102 h 6858002"/>
              <a:gd name="connsiteX16" fmla="*/ 6296891 w 6300250"/>
              <a:gd name="connsiteY16" fmla="*/ 606427 h 6858002"/>
              <a:gd name="connsiteX17" fmla="*/ 6300250 w 6300250"/>
              <a:gd name="connsiteY17" fmla="*/ 673102 h 6858002"/>
              <a:gd name="connsiteX18" fmla="*/ 6296891 w 6300250"/>
              <a:gd name="connsiteY18" fmla="*/ 744539 h 6858002"/>
              <a:gd name="connsiteX19" fmla="*/ 6288493 w 6300250"/>
              <a:gd name="connsiteY19" fmla="*/ 801689 h 6858002"/>
              <a:gd name="connsiteX20" fmla="*/ 6276736 w 6300250"/>
              <a:gd name="connsiteY20" fmla="*/ 854077 h 6858002"/>
              <a:gd name="connsiteX21" fmla="*/ 6261619 w 6300250"/>
              <a:gd name="connsiteY21" fmla="*/ 901702 h 6858002"/>
              <a:gd name="connsiteX22" fmla="*/ 6244823 w 6300250"/>
              <a:gd name="connsiteY22" fmla="*/ 942977 h 6858002"/>
              <a:gd name="connsiteX23" fmla="*/ 6224668 w 6300250"/>
              <a:gd name="connsiteY23" fmla="*/ 981077 h 6858002"/>
              <a:gd name="connsiteX24" fmla="*/ 6204513 w 6300250"/>
              <a:gd name="connsiteY24" fmla="*/ 1017589 h 6858002"/>
              <a:gd name="connsiteX25" fmla="*/ 6184358 w 6300250"/>
              <a:gd name="connsiteY25" fmla="*/ 1055689 h 6858002"/>
              <a:gd name="connsiteX26" fmla="*/ 6165882 w 6300250"/>
              <a:gd name="connsiteY26" fmla="*/ 1095377 h 6858002"/>
              <a:gd name="connsiteX27" fmla="*/ 6147406 w 6300250"/>
              <a:gd name="connsiteY27" fmla="*/ 1136652 h 6858002"/>
              <a:gd name="connsiteX28" fmla="*/ 6132291 w 6300250"/>
              <a:gd name="connsiteY28" fmla="*/ 1182689 h 6858002"/>
              <a:gd name="connsiteX29" fmla="*/ 6122213 w 6300250"/>
              <a:gd name="connsiteY29" fmla="*/ 1235077 h 6858002"/>
              <a:gd name="connsiteX30" fmla="*/ 6112135 w 6300250"/>
              <a:gd name="connsiteY30" fmla="*/ 1295402 h 6858002"/>
              <a:gd name="connsiteX31" fmla="*/ 6110455 w 6300250"/>
              <a:gd name="connsiteY31" fmla="*/ 1363664 h 6858002"/>
              <a:gd name="connsiteX32" fmla="*/ 6112135 w 6300250"/>
              <a:gd name="connsiteY32" fmla="*/ 1431927 h 6858002"/>
              <a:gd name="connsiteX33" fmla="*/ 6122213 w 6300250"/>
              <a:gd name="connsiteY33" fmla="*/ 1492252 h 6858002"/>
              <a:gd name="connsiteX34" fmla="*/ 6132291 w 6300250"/>
              <a:gd name="connsiteY34" fmla="*/ 1544639 h 6858002"/>
              <a:gd name="connsiteX35" fmla="*/ 6147406 w 6300250"/>
              <a:gd name="connsiteY35" fmla="*/ 1589089 h 6858002"/>
              <a:gd name="connsiteX36" fmla="*/ 6165882 w 6300250"/>
              <a:gd name="connsiteY36" fmla="*/ 1631952 h 6858002"/>
              <a:gd name="connsiteX37" fmla="*/ 6184358 w 6300250"/>
              <a:gd name="connsiteY37" fmla="*/ 1671639 h 6858002"/>
              <a:gd name="connsiteX38" fmla="*/ 6204513 w 6300250"/>
              <a:gd name="connsiteY38" fmla="*/ 1708152 h 6858002"/>
              <a:gd name="connsiteX39" fmla="*/ 6224668 w 6300250"/>
              <a:gd name="connsiteY39" fmla="*/ 1743077 h 6858002"/>
              <a:gd name="connsiteX40" fmla="*/ 6244823 w 6300250"/>
              <a:gd name="connsiteY40" fmla="*/ 1782764 h 6858002"/>
              <a:gd name="connsiteX41" fmla="*/ 6261619 w 6300250"/>
              <a:gd name="connsiteY41" fmla="*/ 1824039 h 6858002"/>
              <a:gd name="connsiteX42" fmla="*/ 6276736 w 6300250"/>
              <a:gd name="connsiteY42" fmla="*/ 1870077 h 6858002"/>
              <a:gd name="connsiteX43" fmla="*/ 6288493 w 6300250"/>
              <a:gd name="connsiteY43" fmla="*/ 1922464 h 6858002"/>
              <a:gd name="connsiteX44" fmla="*/ 6296891 w 6300250"/>
              <a:gd name="connsiteY44" fmla="*/ 1982789 h 6858002"/>
              <a:gd name="connsiteX45" fmla="*/ 6300250 w 6300250"/>
              <a:gd name="connsiteY45" fmla="*/ 2051052 h 6858002"/>
              <a:gd name="connsiteX46" fmla="*/ 6296891 w 6300250"/>
              <a:gd name="connsiteY46" fmla="*/ 2119314 h 6858002"/>
              <a:gd name="connsiteX47" fmla="*/ 6288493 w 6300250"/>
              <a:gd name="connsiteY47" fmla="*/ 2179639 h 6858002"/>
              <a:gd name="connsiteX48" fmla="*/ 6276736 w 6300250"/>
              <a:gd name="connsiteY48" fmla="*/ 2232027 h 6858002"/>
              <a:gd name="connsiteX49" fmla="*/ 6261619 w 6300250"/>
              <a:gd name="connsiteY49" fmla="*/ 2278064 h 6858002"/>
              <a:gd name="connsiteX50" fmla="*/ 6244823 w 6300250"/>
              <a:gd name="connsiteY50" fmla="*/ 2319339 h 6858002"/>
              <a:gd name="connsiteX51" fmla="*/ 6224668 w 6300250"/>
              <a:gd name="connsiteY51" fmla="*/ 2359027 h 6858002"/>
              <a:gd name="connsiteX52" fmla="*/ 6204513 w 6300250"/>
              <a:gd name="connsiteY52" fmla="*/ 2395539 h 6858002"/>
              <a:gd name="connsiteX53" fmla="*/ 6184358 w 6300250"/>
              <a:gd name="connsiteY53" fmla="*/ 2433639 h 6858002"/>
              <a:gd name="connsiteX54" fmla="*/ 6165882 w 6300250"/>
              <a:gd name="connsiteY54" fmla="*/ 2471739 h 6858002"/>
              <a:gd name="connsiteX55" fmla="*/ 6147406 w 6300250"/>
              <a:gd name="connsiteY55" fmla="*/ 2513014 h 6858002"/>
              <a:gd name="connsiteX56" fmla="*/ 6132291 w 6300250"/>
              <a:gd name="connsiteY56" fmla="*/ 2560639 h 6858002"/>
              <a:gd name="connsiteX57" fmla="*/ 6122213 w 6300250"/>
              <a:gd name="connsiteY57" fmla="*/ 2613027 h 6858002"/>
              <a:gd name="connsiteX58" fmla="*/ 6112135 w 6300250"/>
              <a:gd name="connsiteY58" fmla="*/ 2671764 h 6858002"/>
              <a:gd name="connsiteX59" fmla="*/ 6110455 w 6300250"/>
              <a:gd name="connsiteY59" fmla="*/ 2741614 h 6858002"/>
              <a:gd name="connsiteX60" fmla="*/ 6112135 w 6300250"/>
              <a:gd name="connsiteY60" fmla="*/ 2809877 h 6858002"/>
              <a:gd name="connsiteX61" fmla="*/ 6122213 w 6300250"/>
              <a:gd name="connsiteY61" fmla="*/ 2868614 h 6858002"/>
              <a:gd name="connsiteX62" fmla="*/ 6132291 w 6300250"/>
              <a:gd name="connsiteY62" fmla="*/ 2922589 h 6858002"/>
              <a:gd name="connsiteX63" fmla="*/ 6147406 w 6300250"/>
              <a:gd name="connsiteY63" fmla="*/ 2967039 h 6858002"/>
              <a:gd name="connsiteX64" fmla="*/ 6165882 w 6300250"/>
              <a:gd name="connsiteY64" fmla="*/ 3009902 h 6858002"/>
              <a:gd name="connsiteX65" fmla="*/ 6184358 w 6300250"/>
              <a:gd name="connsiteY65" fmla="*/ 3046414 h 6858002"/>
              <a:gd name="connsiteX66" fmla="*/ 6204513 w 6300250"/>
              <a:gd name="connsiteY66" fmla="*/ 3084514 h 6858002"/>
              <a:gd name="connsiteX67" fmla="*/ 6224668 w 6300250"/>
              <a:gd name="connsiteY67" fmla="*/ 3121027 h 6858002"/>
              <a:gd name="connsiteX68" fmla="*/ 6244823 w 6300250"/>
              <a:gd name="connsiteY68" fmla="*/ 3160714 h 6858002"/>
              <a:gd name="connsiteX69" fmla="*/ 6261619 w 6300250"/>
              <a:gd name="connsiteY69" fmla="*/ 3201989 h 6858002"/>
              <a:gd name="connsiteX70" fmla="*/ 6276736 w 6300250"/>
              <a:gd name="connsiteY70" fmla="*/ 3248027 h 6858002"/>
              <a:gd name="connsiteX71" fmla="*/ 6288493 w 6300250"/>
              <a:gd name="connsiteY71" fmla="*/ 3300414 h 6858002"/>
              <a:gd name="connsiteX72" fmla="*/ 6296891 w 6300250"/>
              <a:gd name="connsiteY72" fmla="*/ 3360739 h 6858002"/>
              <a:gd name="connsiteX73" fmla="*/ 6300250 w 6300250"/>
              <a:gd name="connsiteY73" fmla="*/ 3427414 h 6858002"/>
              <a:gd name="connsiteX74" fmla="*/ 6296891 w 6300250"/>
              <a:gd name="connsiteY74" fmla="*/ 3497264 h 6858002"/>
              <a:gd name="connsiteX75" fmla="*/ 6288493 w 6300250"/>
              <a:gd name="connsiteY75" fmla="*/ 3557589 h 6858002"/>
              <a:gd name="connsiteX76" fmla="*/ 6276736 w 6300250"/>
              <a:gd name="connsiteY76" fmla="*/ 3609977 h 6858002"/>
              <a:gd name="connsiteX77" fmla="*/ 6261619 w 6300250"/>
              <a:gd name="connsiteY77" fmla="*/ 3656014 h 6858002"/>
              <a:gd name="connsiteX78" fmla="*/ 6244823 w 6300250"/>
              <a:gd name="connsiteY78" fmla="*/ 3697289 h 6858002"/>
              <a:gd name="connsiteX79" fmla="*/ 6224668 w 6300250"/>
              <a:gd name="connsiteY79" fmla="*/ 3736977 h 6858002"/>
              <a:gd name="connsiteX80" fmla="*/ 6184358 w 6300250"/>
              <a:gd name="connsiteY80" fmla="*/ 3811589 h 6858002"/>
              <a:gd name="connsiteX81" fmla="*/ 6165882 w 6300250"/>
              <a:gd name="connsiteY81" fmla="*/ 3848102 h 6858002"/>
              <a:gd name="connsiteX82" fmla="*/ 6147406 w 6300250"/>
              <a:gd name="connsiteY82" fmla="*/ 3890964 h 6858002"/>
              <a:gd name="connsiteX83" fmla="*/ 6132291 w 6300250"/>
              <a:gd name="connsiteY83" fmla="*/ 3935414 h 6858002"/>
              <a:gd name="connsiteX84" fmla="*/ 6122213 w 6300250"/>
              <a:gd name="connsiteY84" fmla="*/ 3987802 h 6858002"/>
              <a:gd name="connsiteX85" fmla="*/ 6112135 w 6300250"/>
              <a:gd name="connsiteY85" fmla="*/ 4048127 h 6858002"/>
              <a:gd name="connsiteX86" fmla="*/ 6110455 w 6300250"/>
              <a:gd name="connsiteY86" fmla="*/ 4116389 h 6858002"/>
              <a:gd name="connsiteX87" fmla="*/ 6112135 w 6300250"/>
              <a:gd name="connsiteY87" fmla="*/ 4186239 h 6858002"/>
              <a:gd name="connsiteX88" fmla="*/ 6122213 w 6300250"/>
              <a:gd name="connsiteY88" fmla="*/ 4244977 h 6858002"/>
              <a:gd name="connsiteX89" fmla="*/ 6132291 w 6300250"/>
              <a:gd name="connsiteY89" fmla="*/ 4297364 h 6858002"/>
              <a:gd name="connsiteX90" fmla="*/ 6147406 w 6300250"/>
              <a:gd name="connsiteY90" fmla="*/ 4343402 h 6858002"/>
              <a:gd name="connsiteX91" fmla="*/ 6165882 w 6300250"/>
              <a:gd name="connsiteY91" fmla="*/ 4386264 h 6858002"/>
              <a:gd name="connsiteX92" fmla="*/ 6184358 w 6300250"/>
              <a:gd name="connsiteY92" fmla="*/ 4424364 h 6858002"/>
              <a:gd name="connsiteX93" fmla="*/ 6224668 w 6300250"/>
              <a:gd name="connsiteY93" fmla="*/ 4498977 h 6858002"/>
              <a:gd name="connsiteX94" fmla="*/ 6244823 w 6300250"/>
              <a:gd name="connsiteY94" fmla="*/ 4537077 h 6858002"/>
              <a:gd name="connsiteX95" fmla="*/ 6261619 w 6300250"/>
              <a:gd name="connsiteY95" fmla="*/ 4579939 h 6858002"/>
              <a:gd name="connsiteX96" fmla="*/ 6276736 w 6300250"/>
              <a:gd name="connsiteY96" fmla="*/ 4625977 h 6858002"/>
              <a:gd name="connsiteX97" fmla="*/ 6288493 w 6300250"/>
              <a:gd name="connsiteY97" fmla="*/ 4678364 h 6858002"/>
              <a:gd name="connsiteX98" fmla="*/ 6296891 w 6300250"/>
              <a:gd name="connsiteY98" fmla="*/ 4738689 h 6858002"/>
              <a:gd name="connsiteX99" fmla="*/ 6300250 w 6300250"/>
              <a:gd name="connsiteY99" fmla="*/ 4806952 h 6858002"/>
              <a:gd name="connsiteX100" fmla="*/ 6296891 w 6300250"/>
              <a:gd name="connsiteY100" fmla="*/ 4875214 h 6858002"/>
              <a:gd name="connsiteX101" fmla="*/ 6288493 w 6300250"/>
              <a:gd name="connsiteY101" fmla="*/ 4935539 h 6858002"/>
              <a:gd name="connsiteX102" fmla="*/ 6276736 w 6300250"/>
              <a:gd name="connsiteY102" fmla="*/ 4987927 h 6858002"/>
              <a:gd name="connsiteX103" fmla="*/ 6261619 w 6300250"/>
              <a:gd name="connsiteY103" fmla="*/ 5033964 h 6858002"/>
              <a:gd name="connsiteX104" fmla="*/ 6244823 w 6300250"/>
              <a:gd name="connsiteY104" fmla="*/ 5075239 h 6858002"/>
              <a:gd name="connsiteX105" fmla="*/ 6224668 w 6300250"/>
              <a:gd name="connsiteY105" fmla="*/ 5114927 h 6858002"/>
              <a:gd name="connsiteX106" fmla="*/ 6204513 w 6300250"/>
              <a:gd name="connsiteY106" fmla="*/ 5149852 h 6858002"/>
              <a:gd name="connsiteX107" fmla="*/ 6184358 w 6300250"/>
              <a:gd name="connsiteY107" fmla="*/ 5186364 h 6858002"/>
              <a:gd name="connsiteX108" fmla="*/ 6165882 w 6300250"/>
              <a:gd name="connsiteY108" fmla="*/ 5226052 h 6858002"/>
              <a:gd name="connsiteX109" fmla="*/ 6147406 w 6300250"/>
              <a:gd name="connsiteY109" fmla="*/ 5268914 h 6858002"/>
              <a:gd name="connsiteX110" fmla="*/ 6132291 w 6300250"/>
              <a:gd name="connsiteY110" fmla="*/ 5313364 h 6858002"/>
              <a:gd name="connsiteX111" fmla="*/ 6122213 w 6300250"/>
              <a:gd name="connsiteY111" fmla="*/ 5365752 h 6858002"/>
              <a:gd name="connsiteX112" fmla="*/ 6112135 w 6300250"/>
              <a:gd name="connsiteY112" fmla="*/ 5426077 h 6858002"/>
              <a:gd name="connsiteX113" fmla="*/ 6110455 w 6300250"/>
              <a:gd name="connsiteY113" fmla="*/ 5494339 h 6858002"/>
              <a:gd name="connsiteX114" fmla="*/ 6112135 w 6300250"/>
              <a:gd name="connsiteY114" fmla="*/ 5562602 h 6858002"/>
              <a:gd name="connsiteX115" fmla="*/ 6122213 w 6300250"/>
              <a:gd name="connsiteY115" fmla="*/ 5622927 h 6858002"/>
              <a:gd name="connsiteX116" fmla="*/ 6132291 w 6300250"/>
              <a:gd name="connsiteY116" fmla="*/ 5675314 h 6858002"/>
              <a:gd name="connsiteX117" fmla="*/ 6147406 w 6300250"/>
              <a:gd name="connsiteY117" fmla="*/ 5721352 h 6858002"/>
              <a:gd name="connsiteX118" fmla="*/ 6165882 w 6300250"/>
              <a:gd name="connsiteY118" fmla="*/ 5762627 h 6858002"/>
              <a:gd name="connsiteX119" fmla="*/ 6184358 w 6300250"/>
              <a:gd name="connsiteY119" fmla="*/ 5802314 h 6858002"/>
              <a:gd name="connsiteX120" fmla="*/ 6204513 w 6300250"/>
              <a:gd name="connsiteY120" fmla="*/ 5840414 h 6858002"/>
              <a:gd name="connsiteX121" fmla="*/ 6224668 w 6300250"/>
              <a:gd name="connsiteY121" fmla="*/ 5876927 h 6858002"/>
              <a:gd name="connsiteX122" fmla="*/ 6244823 w 6300250"/>
              <a:gd name="connsiteY122" fmla="*/ 5915027 h 6858002"/>
              <a:gd name="connsiteX123" fmla="*/ 6261619 w 6300250"/>
              <a:gd name="connsiteY123" fmla="*/ 5956302 h 6858002"/>
              <a:gd name="connsiteX124" fmla="*/ 6276736 w 6300250"/>
              <a:gd name="connsiteY124" fmla="*/ 6003927 h 6858002"/>
              <a:gd name="connsiteX125" fmla="*/ 6288493 w 6300250"/>
              <a:gd name="connsiteY125" fmla="*/ 6056314 h 6858002"/>
              <a:gd name="connsiteX126" fmla="*/ 6296891 w 6300250"/>
              <a:gd name="connsiteY126" fmla="*/ 6113464 h 6858002"/>
              <a:gd name="connsiteX127" fmla="*/ 6300250 w 6300250"/>
              <a:gd name="connsiteY127" fmla="*/ 6183314 h 6858002"/>
              <a:gd name="connsiteX128" fmla="*/ 6296891 w 6300250"/>
              <a:gd name="connsiteY128" fmla="*/ 6251577 h 6858002"/>
              <a:gd name="connsiteX129" fmla="*/ 6288493 w 6300250"/>
              <a:gd name="connsiteY129" fmla="*/ 6311902 h 6858002"/>
              <a:gd name="connsiteX130" fmla="*/ 6276736 w 6300250"/>
              <a:gd name="connsiteY130" fmla="*/ 6361114 h 6858002"/>
              <a:gd name="connsiteX131" fmla="*/ 6261619 w 6300250"/>
              <a:gd name="connsiteY131" fmla="*/ 6407152 h 6858002"/>
              <a:gd name="connsiteX132" fmla="*/ 6244823 w 6300250"/>
              <a:gd name="connsiteY132" fmla="*/ 6448427 h 6858002"/>
              <a:gd name="connsiteX133" fmla="*/ 6226348 w 6300250"/>
              <a:gd name="connsiteY133" fmla="*/ 6488114 h 6858002"/>
              <a:gd name="connsiteX134" fmla="*/ 6207872 w 6300250"/>
              <a:gd name="connsiteY134" fmla="*/ 6523039 h 6858002"/>
              <a:gd name="connsiteX135" fmla="*/ 6187717 w 6300250"/>
              <a:gd name="connsiteY135" fmla="*/ 6561139 h 6858002"/>
              <a:gd name="connsiteX136" fmla="*/ 6167562 w 6300250"/>
              <a:gd name="connsiteY136" fmla="*/ 6597652 h 6858002"/>
              <a:gd name="connsiteX137" fmla="*/ 6150766 w 6300250"/>
              <a:gd name="connsiteY137" fmla="*/ 6640514 h 6858002"/>
              <a:gd name="connsiteX138" fmla="*/ 6133970 w 6300250"/>
              <a:gd name="connsiteY138" fmla="*/ 6683377 h 6858002"/>
              <a:gd name="connsiteX139" fmla="*/ 6123892 w 6300250"/>
              <a:gd name="connsiteY139" fmla="*/ 6735764 h 6858002"/>
              <a:gd name="connsiteX140" fmla="*/ 6115495 w 6300250"/>
              <a:gd name="connsiteY140" fmla="*/ 6791327 h 6858002"/>
              <a:gd name="connsiteX141" fmla="*/ 6110455 w 6300250"/>
              <a:gd name="connsiteY141" fmla="*/ 6858002 h 6858002"/>
              <a:gd name="connsiteX142" fmla="*/ 3149600 w 6300250"/>
              <a:gd name="connsiteY142" fmla="*/ 6858002 h 6858002"/>
              <a:gd name="connsiteX143" fmla="*/ 2707087 w 6300250"/>
              <a:gd name="connsiteY143" fmla="*/ 6858002 h 6858002"/>
              <a:gd name="connsiteX144" fmla="*/ 0 w 6300250"/>
              <a:gd name="connsiteY144"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300250" h="6858002">
                <a:moveTo>
                  <a:pt x="0" y="0"/>
                </a:moveTo>
                <a:lnTo>
                  <a:pt x="3149600" y="0"/>
                </a:lnTo>
                <a:lnTo>
                  <a:pt x="3149600" y="2"/>
                </a:lnTo>
                <a:lnTo>
                  <a:pt x="6110455" y="2"/>
                </a:lnTo>
                <a:lnTo>
                  <a:pt x="6115495" y="66677"/>
                </a:lnTo>
                <a:lnTo>
                  <a:pt x="6123892" y="122239"/>
                </a:lnTo>
                <a:lnTo>
                  <a:pt x="6133970" y="174627"/>
                </a:lnTo>
                <a:lnTo>
                  <a:pt x="6150766" y="217489"/>
                </a:lnTo>
                <a:lnTo>
                  <a:pt x="6167562" y="260352"/>
                </a:lnTo>
                <a:lnTo>
                  <a:pt x="6187717" y="296864"/>
                </a:lnTo>
                <a:lnTo>
                  <a:pt x="6207872" y="334964"/>
                </a:lnTo>
                <a:lnTo>
                  <a:pt x="6226348" y="369889"/>
                </a:lnTo>
                <a:lnTo>
                  <a:pt x="6244823" y="409577"/>
                </a:lnTo>
                <a:lnTo>
                  <a:pt x="6261619" y="450852"/>
                </a:lnTo>
                <a:lnTo>
                  <a:pt x="6276736" y="496889"/>
                </a:lnTo>
                <a:lnTo>
                  <a:pt x="6288493" y="546102"/>
                </a:lnTo>
                <a:lnTo>
                  <a:pt x="6296891" y="606427"/>
                </a:lnTo>
                <a:lnTo>
                  <a:pt x="6300250" y="673102"/>
                </a:lnTo>
                <a:lnTo>
                  <a:pt x="6296891" y="744539"/>
                </a:lnTo>
                <a:lnTo>
                  <a:pt x="6288493" y="801689"/>
                </a:lnTo>
                <a:lnTo>
                  <a:pt x="6276736" y="854077"/>
                </a:lnTo>
                <a:lnTo>
                  <a:pt x="6261619" y="901702"/>
                </a:lnTo>
                <a:lnTo>
                  <a:pt x="6244823" y="942977"/>
                </a:lnTo>
                <a:lnTo>
                  <a:pt x="6224668" y="981077"/>
                </a:lnTo>
                <a:lnTo>
                  <a:pt x="6204513" y="1017589"/>
                </a:lnTo>
                <a:lnTo>
                  <a:pt x="6184358" y="1055689"/>
                </a:lnTo>
                <a:lnTo>
                  <a:pt x="6165882" y="1095377"/>
                </a:lnTo>
                <a:lnTo>
                  <a:pt x="6147406" y="1136652"/>
                </a:lnTo>
                <a:lnTo>
                  <a:pt x="6132291" y="1182689"/>
                </a:lnTo>
                <a:lnTo>
                  <a:pt x="6122213" y="1235077"/>
                </a:lnTo>
                <a:lnTo>
                  <a:pt x="6112135" y="1295402"/>
                </a:lnTo>
                <a:lnTo>
                  <a:pt x="6110455" y="1363664"/>
                </a:lnTo>
                <a:lnTo>
                  <a:pt x="6112135" y="1431927"/>
                </a:lnTo>
                <a:lnTo>
                  <a:pt x="6122213" y="1492252"/>
                </a:lnTo>
                <a:lnTo>
                  <a:pt x="6132291" y="1544639"/>
                </a:lnTo>
                <a:lnTo>
                  <a:pt x="6147406" y="1589089"/>
                </a:lnTo>
                <a:lnTo>
                  <a:pt x="6165882" y="1631952"/>
                </a:lnTo>
                <a:lnTo>
                  <a:pt x="6184358" y="1671639"/>
                </a:lnTo>
                <a:lnTo>
                  <a:pt x="6204513" y="1708152"/>
                </a:lnTo>
                <a:lnTo>
                  <a:pt x="6224668" y="1743077"/>
                </a:lnTo>
                <a:lnTo>
                  <a:pt x="6244823" y="1782764"/>
                </a:lnTo>
                <a:lnTo>
                  <a:pt x="6261619" y="1824039"/>
                </a:lnTo>
                <a:lnTo>
                  <a:pt x="6276736" y="1870077"/>
                </a:lnTo>
                <a:lnTo>
                  <a:pt x="6288493" y="1922464"/>
                </a:lnTo>
                <a:lnTo>
                  <a:pt x="6296891" y="1982789"/>
                </a:lnTo>
                <a:lnTo>
                  <a:pt x="6300250" y="2051052"/>
                </a:lnTo>
                <a:lnTo>
                  <a:pt x="6296891" y="2119314"/>
                </a:lnTo>
                <a:lnTo>
                  <a:pt x="6288493" y="2179639"/>
                </a:lnTo>
                <a:lnTo>
                  <a:pt x="6276736" y="2232027"/>
                </a:lnTo>
                <a:lnTo>
                  <a:pt x="6261619" y="2278064"/>
                </a:lnTo>
                <a:lnTo>
                  <a:pt x="6244823" y="2319339"/>
                </a:lnTo>
                <a:lnTo>
                  <a:pt x="6224668" y="2359027"/>
                </a:lnTo>
                <a:lnTo>
                  <a:pt x="6204513" y="2395539"/>
                </a:lnTo>
                <a:lnTo>
                  <a:pt x="6184358" y="2433639"/>
                </a:lnTo>
                <a:lnTo>
                  <a:pt x="6165882" y="2471739"/>
                </a:lnTo>
                <a:lnTo>
                  <a:pt x="6147406" y="2513014"/>
                </a:lnTo>
                <a:lnTo>
                  <a:pt x="6132291" y="2560639"/>
                </a:lnTo>
                <a:lnTo>
                  <a:pt x="6122213" y="2613027"/>
                </a:lnTo>
                <a:lnTo>
                  <a:pt x="6112135" y="2671764"/>
                </a:lnTo>
                <a:lnTo>
                  <a:pt x="6110455" y="2741614"/>
                </a:lnTo>
                <a:lnTo>
                  <a:pt x="6112135" y="2809877"/>
                </a:lnTo>
                <a:lnTo>
                  <a:pt x="6122213" y="2868614"/>
                </a:lnTo>
                <a:lnTo>
                  <a:pt x="6132291" y="2922589"/>
                </a:lnTo>
                <a:lnTo>
                  <a:pt x="6147406" y="2967039"/>
                </a:lnTo>
                <a:lnTo>
                  <a:pt x="6165882" y="3009902"/>
                </a:lnTo>
                <a:lnTo>
                  <a:pt x="6184358" y="3046414"/>
                </a:lnTo>
                <a:lnTo>
                  <a:pt x="6204513" y="3084514"/>
                </a:lnTo>
                <a:lnTo>
                  <a:pt x="6224668" y="3121027"/>
                </a:lnTo>
                <a:lnTo>
                  <a:pt x="6244823" y="3160714"/>
                </a:lnTo>
                <a:lnTo>
                  <a:pt x="6261619" y="3201989"/>
                </a:lnTo>
                <a:lnTo>
                  <a:pt x="6276736" y="3248027"/>
                </a:lnTo>
                <a:lnTo>
                  <a:pt x="6288493" y="3300414"/>
                </a:lnTo>
                <a:lnTo>
                  <a:pt x="6296891" y="3360739"/>
                </a:lnTo>
                <a:lnTo>
                  <a:pt x="6300250" y="3427414"/>
                </a:lnTo>
                <a:lnTo>
                  <a:pt x="6296891" y="3497264"/>
                </a:lnTo>
                <a:lnTo>
                  <a:pt x="6288493" y="3557589"/>
                </a:lnTo>
                <a:lnTo>
                  <a:pt x="6276736" y="3609977"/>
                </a:lnTo>
                <a:lnTo>
                  <a:pt x="6261619" y="3656014"/>
                </a:lnTo>
                <a:lnTo>
                  <a:pt x="6244823" y="3697289"/>
                </a:lnTo>
                <a:lnTo>
                  <a:pt x="6224668" y="3736977"/>
                </a:lnTo>
                <a:lnTo>
                  <a:pt x="6184358" y="3811589"/>
                </a:lnTo>
                <a:lnTo>
                  <a:pt x="6165882" y="3848102"/>
                </a:lnTo>
                <a:lnTo>
                  <a:pt x="6147406" y="3890964"/>
                </a:lnTo>
                <a:lnTo>
                  <a:pt x="6132291" y="3935414"/>
                </a:lnTo>
                <a:lnTo>
                  <a:pt x="6122213" y="3987802"/>
                </a:lnTo>
                <a:lnTo>
                  <a:pt x="6112135" y="4048127"/>
                </a:lnTo>
                <a:lnTo>
                  <a:pt x="6110455" y="4116389"/>
                </a:lnTo>
                <a:lnTo>
                  <a:pt x="6112135" y="4186239"/>
                </a:lnTo>
                <a:lnTo>
                  <a:pt x="6122213" y="4244977"/>
                </a:lnTo>
                <a:lnTo>
                  <a:pt x="6132291" y="4297364"/>
                </a:lnTo>
                <a:lnTo>
                  <a:pt x="6147406" y="4343402"/>
                </a:lnTo>
                <a:lnTo>
                  <a:pt x="6165882" y="4386264"/>
                </a:lnTo>
                <a:lnTo>
                  <a:pt x="6184358" y="4424364"/>
                </a:lnTo>
                <a:lnTo>
                  <a:pt x="6224668" y="4498977"/>
                </a:lnTo>
                <a:lnTo>
                  <a:pt x="6244823" y="4537077"/>
                </a:lnTo>
                <a:lnTo>
                  <a:pt x="6261619" y="4579939"/>
                </a:lnTo>
                <a:lnTo>
                  <a:pt x="6276736" y="4625977"/>
                </a:lnTo>
                <a:lnTo>
                  <a:pt x="6288493" y="4678364"/>
                </a:lnTo>
                <a:lnTo>
                  <a:pt x="6296891" y="4738689"/>
                </a:lnTo>
                <a:lnTo>
                  <a:pt x="6300250" y="4806952"/>
                </a:lnTo>
                <a:lnTo>
                  <a:pt x="6296891" y="4875214"/>
                </a:lnTo>
                <a:lnTo>
                  <a:pt x="6288493" y="4935539"/>
                </a:lnTo>
                <a:lnTo>
                  <a:pt x="6276736" y="4987927"/>
                </a:lnTo>
                <a:lnTo>
                  <a:pt x="6261619" y="5033964"/>
                </a:lnTo>
                <a:lnTo>
                  <a:pt x="6244823" y="5075239"/>
                </a:lnTo>
                <a:lnTo>
                  <a:pt x="6224668" y="5114927"/>
                </a:lnTo>
                <a:lnTo>
                  <a:pt x="6204513" y="5149852"/>
                </a:lnTo>
                <a:lnTo>
                  <a:pt x="6184358" y="5186364"/>
                </a:lnTo>
                <a:lnTo>
                  <a:pt x="6165882" y="5226052"/>
                </a:lnTo>
                <a:lnTo>
                  <a:pt x="6147406" y="5268914"/>
                </a:lnTo>
                <a:lnTo>
                  <a:pt x="6132291" y="5313364"/>
                </a:lnTo>
                <a:lnTo>
                  <a:pt x="6122213" y="5365752"/>
                </a:lnTo>
                <a:lnTo>
                  <a:pt x="6112135" y="5426077"/>
                </a:lnTo>
                <a:lnTo>
                  <a:pt x="6110455" y="5494339"/>
                </a:lnTo>
                <a:lnTo>
                  <a:pt x="6112135" y="5562602"/>
                </a:lnTo>
                <a:lnTo>
                  <a:pt x="6122213" y="5622927"/>
                </a:lnTo>
                <a:lnTo>
                  <a:pt x="6132291" y="5675314"/>
                </a:lnTo>
                <a:lnTo>
                  <a:pt x="6147406" y="5721352"/>
                </a:lnTo>
                <a:lnTo>
                  <a:pt x="6165882" y="5762627"/>
                </a:lnTo>
                <a:lnTo>
                  <a:pt x="6184358" y="5802314"/>
                </a:lnTo>
                <a:lnTo>
                  <a:pt x="6204513" y="5840414"/>
                </a:lnTo>
                <a:lnTo>
                  <a:pt x="6224668" y="5876927"/>
                </a:lnTo>
                <a:lnTo>
                  <a:pt x="6244823" y="5915027"/>
                </a:lnTo>
                <a:lnTo>
                  <a:pt x="6261619" y="5956302"/>
                </a:lnTo>
                <a:lnTo>
                  <a:pt x="6276736" y="6003927"/>
                </a:lnTo>
                <a:lnTo>
                  <a:pt x="6288493" y="6056314"/>
                </a:lnTo>
                <a:lnTo>
                  <a:pt x="6296891" y="6113464"/>
                </a:lnTo>
                <a:lnTo>
                  <a:pt x="6300250" y="6183314"/>
                </a:lnTo>
                <a:lnTo>
                  <a:pt x="6296891" y="6251577"/>
                </a:lnTo>
                <a:lnTo>
                  <a:pt x="6288493" y="6311902"/>
                </a:lnTo>
                <a:lnTo>
                  <a:pt x="6276736" y="6361114"/>
                </a:lnTo>
                <a:lnTo>
                  <a:pt x="6261619" y="6407152"/>
                </a:lnTo>
                <a:lnTo>
                  <a:pt x="6244823" y="6448427"/>
                </a:lnTo>
                <a:lnTo>
                  <a:pt x="6226348" y="6488114"/>
                </a:lnTo>
                <a:lnTo>
                  <a:pt x="6207872" y="6523039"/>
                </a:lnTo>
                <a:lnTo>
                  <a:pt x="6187717" y="6561139"/>
                </a:lnTo>
                <a:lnTo>
                  <a:pt x="6167562" y="6597652"/>
                </a:lnTo>
                <a:lnTo>
                  <a:pt x="6150766" y="6640514"/>
                </a:lnTo>
                <a:lnTo>
                  <a:pt x="6133970" y="6683377"/>
                </a:lnTo>
                <a:lnTo>
                  <a:pt x="6123892" y="6735764"/>
                </a:lnTo>
                <a:lnTo>
                  <a:pt x="6115495" y="6791327"/>
                </a:lnTo>
                <a:lnTo>
                  <a:pt x="6110455" y="6858002"/>
                </a:lnTo>
                <a:lnTo>
                  <a:pt x="3149600" y="6858002"/>
                </a:lnTo>
                <a:lnTo>
                  <a:pt x="2707087" y="6858002"/>
                </a:lnTo>
                <a:lnTo>
                  <a:pt x="0" y="6858002"/>
                </a:lnTo>
                <a:close/>
              </a:path>
            </a:pathLst>
          </a:custGeom>
          <a:solidFill>
            <a:schemeClr val="accent1"/>
          </a:solidFill>
          <a:ln w="0">
            <a:noFill/>
            <a:prstDash val="solid"/>
            <a:round/>
            <a:headEnd/>
            <a:tailEnd/>
          </a:ln>
        </p:spPr>
      </p:sp>
      <p:sp>
        <p:nvSpPr>
          <p:cNvPr id="2" name="Titel 1">
            <a:extLst>
              <a:ext uri="{FF2B5EF4-FFF2-40B4-BE49-F238E27FC236}">
                <a16:creationId xmlns:a16="http://schemas.microsoft.com/office/drawing/2014/main" id="{C1922DE6-4D6B-4CCC-82FA-CD08809E73FF}"/>
              </a:ext>
            </a:extLst>
          </p:cNvPr>
          <p:cNvSpPr>
            <a:spLocks noGrp="1"/>
          </p:cNvSpPr>
          <p:nvPr>
            <p:ph type="title"/>
          </p:nvPr>
        </p:nvSpPr>
        <p:spPr>
          <a:xfrm>
            <a:off x="931933" y="1162940"/>
            <a:ext cx="4515598" cy="4532120"/>
          </a:xfrm>
        </p:spPr>
        <p:txBody>
          <a:bodyPr anchor="ctr">
            <a:normAutofit/>
          </a:bodyPr>
          <a:lstStyle/>
          <a:p>
            <a:r>
              <a:rPr lang="nl-NL" sz="4100">
                <a:solidFill>
                  <a:srgbClr val="2A1A00"/>
                </a:solidFill>
              </a:rPr>
              <a:t>Hechtingsgedrag</a:t>
            </a:r>
          </a:p>
        </p:txBody>
      </p:sp>
      <p:sp>
        <p:nvSpPr>
          <p:cNvPr id="12" name="Rectangle 11">
            <a:extLst>
              <a:ext uri="{FF2B5EF4-FFF2-40B4-BE49-F238E27FC236}">
                <a16:creationId xmlns:a16="http://schemas.microsoft.com/office/drawing/2014/main" id="{E3B475C6-1445-41C7-9360-49FD7C1C1E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3AC03C52-71FF-4ED1-9987-C269E7D0127D}"/>
              </a:ext>
            </a:extLst>
          </p:cNvPr>
          <p:cNvSpPr>
            <a:spLocks noGrp="1"/>
          </p:cNvSpPr>
          <p:nvPr>
            <p:ph idx="1"/>
          </p:nvPr>
        </p:nvSpPr>
        <p:spPr>
          <a:xfrm>
            <a:off x="6749271" y="1128451"/>
            <a:ext cx="4680729" cy="4566609"/>
          </a:xfrm>
        </p:spPr>
        <p:txBody>
          <a:bodyPr anchor="ctr">
            <a:normAutofit/>
          </a:bodyPr>
          <a:lstStyle/>
          <a:p>
            <a:pPr>
              <a:lnSpc>
                <a:spcPct val="100000"/>
              </a:lnSpc>
            </a:pPr>
            <a:r>
              <a:rPr lang="nl-NL" sz="1900"/>
              <a:t>eenkennigheid</a:t>
            </a:r>
          </a:p>
          <a:p>
            <a:pPr>
              <a:lnSpc>
                <a:spcPct val="100000"/>
              </a:lnSpc>
            </a:pPr>
            <a:r>
              <a:rPr lang="nl-NL" sz="1900"/>
              <a:t>scheidingsangst</a:t>
            </a:r>
          </a:p>
          <a:p>
            <a:pPr>
              <a:lnSpc>
                <a:spcPct val="100000"/>
              </a:lnSpc>
            </a:pPr>
            <a:r>
              <a:rPr lang="nl-NL" sz="1900"/>
              <a:t>een reactie van angst of onrust bij tijdelijk afscheid, zodra de ouder weer verschijnt: blijdschap en herkenning</a:t>
            </a:r>
          </a:p>
          <a:p>
            <a:pPr>
              <a:lnSpc>
                <a:spcPct val="100000"/>
              </a:lnSpc>
            </a:pPr>
            <a:r>
              <a:rPr lang="nl-NL" sz="1900"/>
              <a:t>dit gedrag zien we na ongeveer een jaar</a:t>
            </a:r>
          </a:p>
          <a:p>
            <a:pPr>
              <a:lnSpc>
                <a:spcPct val="100000"/>
              </a:lnSpc>
            </a:pPr>
            <a:endParaRPr lang="nl-NL" sz="1900"/>
          </a:p>
          <a:p>
            <a:pPr>
              <a:lnSpc>
                <a:spcPct val="100000"/>
              </a:lnSpc>
            </a:pPr>
            <a:r>
              <a:rPr lang="nl-NL" sz="1900"/>
              <a:t>Pas na drie jaar is een kind goed in staat de afwezigheid van een ouders goed te accepteren. Het kind is in staat te begrijpen dat de scheiding van de ouder tijdelijk is.</a:t>
            </a:r>
          </a:p>
          <a:p>
            <a:pPr>
              <a:lnSpc>
                <a:spcPct val="100000"/>
              </a:lnSpc>
            </a:pPr>
            <a:r>
              <a:rPr lang="nl-NL" sz="1900"/>
              <a:t>Knuffels, poppetjes en doekjes = </a:t>
            </a:r>
            <a:r>
              <a:rPr lang="nl-NL" sz="1900" err="1"/>
              <a:t>transitional</a:t>
            </a:r>
            <a:r>
              <a:rPr lang="nl-NL" sz="1900"/>
              <a:t> </a:t>
            </a:r>
            <a:r>
              <a:rPr lang="nl-NL" sz="1900" err="1"/>
              <a:t>objects</a:t>
            </a:r>
            <a:endParaRPr lang="nl-NL" sz="1900"/>
          </a:p>
        </p:txBody>
      </p:sp>
    </p:spTree>
    <p:extLst>
      <p:ext uri="{BB962C8B-B14F-4D97-AF65-F5344CB8AC3E}">
        <p14:creationId xmlns:p14="http://schemas.microsoft.com/office/powerpoint/2010/main" val="2756181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80D4D6-B06E-4316-8BBC-7A65A10AC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E6BA31C-F1D4-47E7-9385-E5865C1CBD9D}"/>
              </a:ext>
            </a:extLst>
          </p:cNvPr>
          <p:cNvSpPr>
            <a:spLocks noGrp="1"/>
          </p:cNvSpPr>
          <p:nvPr>
            <p:ph type="title"/>
          </p:nvPr>
        </p:nvSpPr>
        <p:spPr>
          <a:xfrm>
            <a:off x="761996" y="1153287"/>
            <a:ext cx="3570566" cy="4551426"/>
          </a:xfrm>
        </p:spPr>
        <p:txBody>
          <a:bodyPr anchor="ctr">
            <a:normAutofit/>
          </a:bodyPr>
          <a:lstStyle/>
          <a:p>
            <a:pPr algn="r"/>
            <a:r>
              <a:rPr lang="nl-NL" sz="3200"/>
              <a:t>Bowlby – attachment theory</a:t>
            </a:r>
          </a:p>
        </p:txBody>
      </p:sp>
      <p:cxnSp>
        <p:nvCxnSpPr>
          <p:cNvPr id="10" name="Straight Connector 9">
            <a:extLst>
              <a:ext uri="{FF2B5EF4-FFF2-40B4-BE49-F238E27FC236}">
                <a16:creationId xmlns:a16="http://schemas.microsoft.com/office/drawing/2014/main" id="{ED72A37F-0C2F-473C-9D71-B80AEE71BF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63796" y="1962397"/>
            <a:ext cx="0" cy="2933206"/>
          </a:xfrm>
          <a:prstGeom prst="line">
            <a:avLst/>
          </a:prstGeom>
          <a:ln w="222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D4B4CF79-FC15-4C7B-AA0A-B58CD1258AD1}"/>
              </a:ext>
            </a:extLst>
          </p:cNvPr>
          <p:cNvSpPr>
            <a:spLocks noGrp="1"/>
          </p:cNvSpPr>
          <p:nvPr>
            <p:ph idx="1"/>
          </p:nvPr>
        </p:nvSpPr>
        <p:spPr>
          <a:xfrm>
            <a:off x="4976031" y="1153287"/>
            <a:ext cx="6453969" cy="4551426"/>
          </a:xfrm>
        </p:spPr>
        <p:txBody>
          <a:bodyPr anchor="ctr">
            <a:normAutofit/>
          </a:bodyPr>
          <a:lstStyle/>
          <a:p>
            <a:r>
              <a:rPr lang="nl-NL" sz="1600"/>
              <a:t>Theorie die inzicht geeft in het belang van hechting en de verschillen in kwaliteit van de hechtingsrelatie en de eventuele gevolgen daarvan.</a:t>
            </a:r>
          </a:p>
          <a:p>
            <a:endParaRPr lang="nl-NL" sz="1600"/>
          </a:p>
          <a:p>
            <a:r>
              <a:rPr lang="nl-NL" sz="1600"/>
              <a:t>Kwaliteit van hechting </a:t>
            </a:r>
            <a:r>
              <a:rPr lang="nl-NL" sz="1600">
                <a:sym typeface="Wingdings" panose="05000000000000000000" pitchFamily="2" charset="2"/>
              </a:rPr>
              <a:t> wordt zichtbaar in een situatie van stress</a:t>
            </a:r>
          </a:p>
          <a:p>
            <a:r>
              <a:rPr lang="nl-NL" sz="1600">
                <a:sym typeface="Wingdings" panose="05000000000000000000" pitchFamily="2" charset="2"/>
              </a:rPr>
              <a:t>4 mate van hechting:</a:t>
            </a:r>
          </a:p>
          <a:p>
            <a:r>
              <a:rPr lang="nl-NL" sz="1600">
                <a:sym typeface="Wingdings" panose="05000000000000000000" pitchFamily="2" charset="2"/>
              </a:rPr>
              <a:t>- veilig gehecht</a:t>
            </a:r>
          </a:p>
          <a:p>
            <a:r>
              <a:rPr lang="nl-NL" sz="1600">
                <a:sym typeface="Wingdings" panose="05000000000000000000" pitchFamily="2" charset="2"/>
              </a:rPr>
              <a:t>- onveilig-vermijdend</a:t>
            </a:r>
          </a:p>
          <a:p>
            <a:r>
              <a:rPr lang="nl-NL" sz="1600">
                <a:sym typeface="Wingdings" panose="05000000000000000000" pitchFamily="2" charset="2"/>
              </a:rPr>
              <a:t>- onveilig-ambivalent</a:t>
            </a:r>
          </a:p>
          <a:p>
            <a:r>
              <a:rPr lang="nl-NL" sz="1600">
                <a:sym typeface="Wingdings" panose="05000000000000000000" pitchFamily="2" charset="2"/>
              </a:rPr>
              <a:t>- gedesorganiseerd</a:t>
            </a:r>
          </a:p>
          <a:p>
            <a:r>
              <a:rPr lang="nl-NL" sz="1600">
                <a:sym typeface="Wingdings" panose="05000000000000000000" pitchFamily="2" charset="2"/>
                <a:hlinkClick r:id="rId3"/>
              </a:rPr>
              <a:t>https://www.youtube.com/watch?v=K7fOy67DkYw</a:t>
            </a:r>
            <a:endParaRPr lang="nl-NL" sz="1600">
              <a:sym typeface="Wingdings" panose="05000000000000000000" pitchFamily="2" charset="2"/>
            </a:endParaRPr>
          </a:p>
          <a:p>
            <a:endParaRPr lang="nl-NL" sz="1600">
              <a:sym typeface="Wingdings" panose="05000000000000000000" pitchFamily="2" charset="2"/>
            </a:endParaRPr>
          </a:p>
          <a:p>
            <a:endParaRPr lang="nl-NL" sz="1600"/>
          </a:p>
        </p:txBody>
      </p:sp>
      <p:sp>
        <p:nvSpPr>
          <p:cNvPr id="12" name="Rectangle 11">
            <a:extLst>
              <a:ext uri="{FF2B5EF4-FFF2-40B4-BE49-F238E27FC236}">
                <a16:creationId xmlns:a16="http://schemas.microsoft.com/office/drawing/2014/main" id="{64016ABB-4F5D-4BFA-9406-7CD61399B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74263" y="440267"/>
            <a:ext cx="643467"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58437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6F0F283-C8B6-4598-89C9-C404C98A5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473B0C0-761B-443F-97A0-9D6E01FBB7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2"/>
            <a:ext cx="6300250" cy="6858002"/>
          </a:xfrm>
          <a:custGeom>
            <a:avLst/>
            <a:gdLst>
              <a:gd name="connsiteX0" fmla="*/ 0 w 6300250"/>
              <a:gd name="connsiteY0" fmla="*/ 0 h 6858002"/>
              <a:gd name="connsiteX1" fmla="*/ 3149600 w 6300250"/>
              <a:gd name="connsiteY1" fmla="*/ 0 h 6858002"/>
              <a:gd name="connsiteX2" fmla="*/ 3149600 w 6300250"/>
              <a:gd name="connsiteY2" fmla="*/ 2 h 6858002"/>
              <a:gd name="connsiteX3" fmla="*/ 6110455 w 6300250"/>
              <a:gd name="connsiteY3" fmla="*/ 2 h 6858002"/>
              <a:gd name="connsiteX4" fmla="*/ 6115495 w 6300250"/>
              <a:gd name="connsiteY4" fmla="*/ 66677 h 6858002"/>
              <a:gd name="connsiteX5" fmla="*/ 6123892 w 6300250"/>
              <a:gd name="connsiteY5" fmla="*/ 122239 h 6858002"/>
              <a:gd name="connsiteX6" fmla="*/ 6133970 w 6300250"/>
              <a:gd name="connsiteY6" fmla="*/ 174627 h 6858002"/>
              <a:gd name="connsiteX7" fmla="*/ 6150766 w 6300250"/>
              <a:gd name="connsiteY7" fmla="*/ 217489 h 6858002"/>
              <a:gd name="connsiteX8" fmla="*/ 6167562 w 6300250"/>
              <a:gd name="connsiteY8" fmla="*/ 260352 h 6858002"/>
              <a:gd name="connsiteX9" fmla="*/ 6187717 w 6300250"/>
              <a:gd name="connsiteY9" fmla="*/ 296864 h 6858002"/>
              <a:gd name="connsiteX10" fmla="*/ 6207872 w 6300250"/>
              <a:gd name="connsiteY10" fmla="*/ 334964 h 6858002"/>
              <a:gd name="connsiteX11" fmla="*/ 6226348 w 6300250"/>
              <a:gd name="connsiteY11" fmla="*/ 369889 h 6858002"/>
              <a:gd name="connsiteX12" fmla="*/ 6244823 w 6300250"/>
              <a:gd name="connsiteY12" fmla="*/ 409577 h 6858002"/>
              <a:gd name="connsiteX13" fmla="*/ 6261619 w 6300250"/>
              <a:gd name="connsiteY13" fmla="*/ 450852 h 6858002"/>
              <a:gd name="connsiteX14" fmla="*/ 6276736 w 6300250"/>
              <a:gd name="connsiteY14" fmla="*/ 496889 h 6858002"/>
              <a:gd name="connsiteX15" fmla="*/ 6288493 w 6300250"/>
              <a:gd name="connsiteY15" fmla="*/ 546102 h 6858002"/>
              <a:gd name="connsiteX16" fmla="*/ 6296891 w 6300250"/>
              <a:gd name="connsiteY16" fmla="*/ 606427 h 6858002"/>
              <a:gd name="connsiteX17" fmla="*/ 6300250 w 6300250"/>
              <a:gd name="connsiteY17" fmla="*/ 673102 h 6858002"/>
              <a:gd name="connsiteX18" fmla="*/ 6296891 w 6300250"/>
              <a:gd name="connsiteY18" fmla="*/ 744539 h 6858002"/>
              <a:gd name="connsiteX19" fmla="*/ 6288493 w 6300250"/>
              <a:gd name="connsiteY19" fmla="*/ 801689 h 6858002"/>
              <a:gd name="connsiteX20" fmla="*/ 6276736 w 6300250"/>
              <a:gd name="connsiteY20" fmla="*/ 854077 h 6858002"/>
              <a:gd name="connsiteX21" fmla="*/ 6261619 w 6300250"/>
              <a:gd name="connsiteY21" fmla="*/ 901702 h 6858002"/>
              <a:gd name="connsiteX22" fmla="*/ 6244823 w 6300250"/>
              <a:gd name="connsiteY22" fmla="*/ 942977 h 6858002"/>
              <a:gd name="connsiteX23" fmla="*/ 6224668 w 6300250"/>
              <a:gd name="connsiteY23" fmla="*/ 981077 h 6858002"/>
              <a:gd name="connsiteX24" fmla="*/ 6204513 w 6300250"/>
              <a:gd name="connsiteY24" fmla="*/ 1017589 h 6858002"/>
              <a:gd name="connsiteX25" fmla="*/ 6184358 w 6300250"/>
              <a:gd name="connsiteY25" fmla="*/ 1055689 h 6858002"/>
              <a:gd name="connsiteX26" fmla="*/ 6165882 w 6300250"/>
              <a:gd name="connsiteY26" fmla="*/ 1095377 h 6858002"/>
              <a:gd name="connsiteX27" fmla="*/ 6147406 w 6300250"/>
              <a:gd name="connsiteY27" fmla="*/ 1136652 h 6858002"/>
              <a:gd name="connsiteX28" fmla="*/ 6132291 w 6300250"/>
              <a:gd name="connsiteY28" fmla="*/ 1182689 h 6858002"/>
              <a:gd name="connsiteX29" fmla="*/ 6122213 w 6300250"/>
              <a:gd name="connsiteY29" fmla="*/ 1235077 h 6858002"/>
              <a:gd name="connsiteX30" fmla="*/ 6112135 w 6300250"/>
              <a:gd name="connsiteY30" fmla="*/ 1295402 h 6858002"/>
              <a:gd name="connsiteX31" fmla="*/ 6110455 w 6300250"/>
              <a:gd name="connsiteY31" fmla="*/ 1363664 h 6858002"/>
              <a:gd name="connsiteX32" fmla="*/ 6112135 w 6300250"/>
              <a:gd name="connsiteY32" fmla="*/ 1431927 h 6858002"/>
              <a:gd name="connsiteX33" fmla="*/ 6122213 w 6300250"/>
              <a:gd name="connsiteY33" fmla="*/ 1492252 h 6858002"/>
              <a:gd name="connsiteX34" fmla="*/ 6132291 w 6300250"/>
              <a:gd name="connsiteY34" fmla="*/ 1544639 h 6858002"/>
              <a:gd name="connsiteX35" fmla="*/ 6147406 w 6300250"/>
              <a:gd name="connsiteY35" fmla="*/ 1589089 h 6858002"/>
              <a:gd name="connsiteX36" fmla="*/ 6165882 w 6300250"/>
              <a:gd name="connsiteY36" fmla="*/ 1631952 h 6858002"/>
              <a:gd name="connsiteX37" fmla="*/ 6184358 w 6300250"/>
              <a:gd name="connsiteY37" fmla="*/ 1671639 h 6858002"/>
              <a:gd name="connsiteX38" fmla="*/ 6204513 w 6300250"/>
              <a:gd name="connsiteY38" fmla="*/ 1708152 h 6858002"/>
              <a:gd name="connsiteX39" fmla="*/ 6224668 w 6300250"/>
              <a:gd name="connsiteY39" fmla="*/ 1743077 h 6858002"/>
              <a:gd name="connsiteX40" fmla="*/ 6244823 w 6300250"/>
              <a:gd name="connsiteY40" fmla="*/ 1782764 h 6858002"/>
              <a:gd name="connsiteX41" fmla="*/ 6261619 w 6300250"/>
              <a:gd name="connsiteY41" fmla="*/ 1824039 h 6858002"/>
              <a:gd name="connsiteX42" fmla="*/ 6276736 w 6300250"/>
              <a:gd name="connsiteY42" fmla="*/ 1870077 h 6858002"/>
              <a:gd name="connsiteX43" fmla="*/ 6288493 w 6300250"/>
              <a:gd name="connsiteY43" fmla="*/ 1922464 h 6858002"/>
              <a:gd name="connsiteX44" fmla="*/ 6296891 w 6300250"/>
              <a:gd name="connsiteY44" fmla="*/ 1982789 h 6858002"/>
              <a:gd name="connsiteX45" fmla="*/ 6300250 w 6300250"/>
              <a:gd name="connsiteY45" fmla="*/ 2051052 h 6858002"/>
              <a:gd name="connsiteX46" fmla="*/ 6296891 w 6300250"/>
              <a:gd name="connsiteY46" fmla="*/ 2119314 h 6858002"/>
              <a:gd name="connsiteX47" fmla="*/ 6288493 w 6300250"/>
              <a:gd name="connsiteY47" fmla="*/ 2179639 h 6858002"/>
              <a:gd name="connsiteX48" fmla="*/ 6276736 w 6300250"/>
              <a:gd name="connsiteY48" fmla="*/ 2232027 h 6858002"/>
              <a:gd name="connsiteX49" fmla="*/ 6261619 w 6300250"/>
              <a:gd name="connsiteY49" fmla="*/ 2278064 h 6858002"/>
              <a:gd name="connsiteX50" fmla="*/ 6244823 w 6300250"/>
              <a:gd name="connsiteY50" fmla="*/ 2319339 h 6858002"/>
              <a:gd name="connsiteX51" fmla="*/ 6224668 w 6300250"/>
              <a:gd name="connsiteY51" fmla="*/ 2359027 h 6858002"/>
              <a:gd name="connsiteX52" fmla="*/ 6204513 w 6300250"/>
              <a:gd name="connsiteY52" fmla="*/ 2395539 h 6858002"/>
              <a:gd name="connsiteX53" fmla="*/ 6184358 w 6300250"/>
              <a:gd name="connsiteY53" fmla="*/ 2433639 h 6858002"/>
              <a:gd name="connsiteX54" fmla="*/ 6165882 w 6300250"/>
              <a:gd name="connsiteY54" fmla="*/ 2471739 h 6858002"/>
              <a:gd name="connsiteX55" fmla="*/ 6147406 w 6300250"/>
              <a:gd name="connsiteY55" fmla="*/ 2513014 h 6858002"/>
              <a:gd name="connsiteX56" fmla="*/ 6132291 w 6300250"/>
              <a:gd name="connsiteY56" fmla="*/ 2560639 h 6858002"/>
              <a:gd name="connsiteX57" fmla="*/ 6122213 w 6300250"/>
              <a:gd name="connsiteY57" fmla="*/ 2613027 h 6858002"/>
              <a:gd name="connsiteX58" fmla="*/ 6112135 w 6300250"/>
              <a:gd name="connsiteY58" fmla="*/ 2671764 h 6858002"/>
              <a:gd name="connsiteX59" fmla="*/ 6110455 w 6300250"/>
              <a:gd name="connsiteY59" fmla="*/ 2741614 h 6858002"/>
              <a:gd name="connsiteX60" fmla="*/ 6112135 w 6300250"/>
              <a:gd name="connsiteY60" fmla="*/ 2809877 h 6858002"/>
              <a:gd name="connsiteX61" fmla="*/ 6122213 w 6300250"/>
              <a:gd name="connsiteY61" fmla="*/ 2868614 h 6858002"/>
              <a:gd name="connsiteX62" fmla="*/ 6132291 w 6300250"/>
              <a:gd name="connsiteY62" fmla="*/ 2922589 h 6858002"/>
              <a:gd name="connsiteX63" fmla="*/ 6147406 w 6300250"/>
              <a:gd name="connsiteY63" fmla="*/ 2967039 h 6858002"/>
              <a:gd name="connsiteX64" fmla="*/ 6165882 w 6300250"/>
              <a:gd name="connsiteY64" fmla="*/ 3009902 h 6858002"/>
              <a:gd name="connsiteX65" fmla="*/ 6184358 w 6300250"/>
              <a:gd name="connsiteY65" fmla="*/ 3046414 h 6858002"/>
              <a:gd name="connsiteX66" fmla="*/ 6204513 w 6300250"/>
              <a:gd name="connsiteY66" fmla="*/ 3084514 h 6858002"/>
              <a:gd name="connsiteX67" fmla="*/ 6224668 w 6300250"/>
              <a:gd name="connsiteY67" fmla="*/ 3121027 h 6858002"/>
              <a:gd name="connsiteX68" fmla="*/ 6244823 w 6300250"/>
              <a:gd name="connsiteY68" fmla="*/ 3160714 h 6858002"/>
              <a:gd name="connsiteX69" fmla="*/ 6261619 w 6300250"/>
              <a:gd name="connsiteY69" fmla="*/ 3201989 h 6858002"/>
              <a:gd name="connsiteX70" fmla="*/ 6276736 w 6300250"/>
              <a:gd name="connsiteY70" fmla="*/ 3248027 h 6858002"/>
              <a:gd name="connsiteX71" fmla="*/ 6288493 w 6300250"/>
              <a:gd name="connsiteY71" fmla="*/ 3300414 h 6858002"/>
              <a:gd name="connsiteX72" fmla="*/ 6296891 w 6300250"/>
              <a:gd name="connsiteY72" fmla="*/ 3360739 h 6858002"/>
              <a:gd name="connsiteX73" fmla="*/ 6300250 w 6300250"/>
              <a:gd name="connsiteY73" fmla="*/ 3427414 h 6858002"/>
              <a:gd name="connsiteX74" fmla="*/ 6296891 w 6300250"/>
              <a:gd name="connsiteY74" fmla="*/ 3497264 h 6858002"/>
              <a:gd name="connsiteX75" fmla="*/ 6288493 w 6300250"/>
              <a:gd name="connsiteY75" fmla="*/ 3557589 h 6858002"/>
              <a:gd name="connsiteX76" fmla="*/ 6276736 w 6300250"/>
              <a:gd name="connsiteY76" fmla="*/ 3609977 h 6858002"/>
              <a:gd name="connsiteX77" fmla="*/ 6261619 w 6300250"/>
              <a:gd name="connsiteY77" fmla="*/ 3656014 h 6858002"/>
              <a:gd name="connsiteX78" fmla="*/ 6244823 w 6300250"/>
              <a:gd name="connsiteY78" fmla="*/ 3697289 h 6858002"/>
              <a:gd name="connsiteX79" fmla="*/ 6224668 w 6300250"/>
              <a:gd name="connsiteY79" fmla="*/ 3736977 h 6858002"/>
              <a:gd name="connsiteX80" fmla="*/ 6184358 w 6300250"/>
              <a:gd name="connsiteY80" fmla="*/ 3811589 h 6858002"/>
              <a:gd name="connsiteX81" fmla="*/ 6165882 w 6300250"/>
              <a:gd name="connsiteY81" fmla="*/ 3848102 h 6858002"/>
              <a:gd name="connsiteX82" fmla="*/ 6147406 w 6300250"/>
              <a:gd name="connsiteY82" fmla="*/ 3890964 h 6858002"/>
              <a:gd name="connsiteX83" fmla="*/ 6132291 w 6300250"/>
              <a:gd name="connsiteY83" fmla="*/ 3935414 h 6858002"/>
              <a:gd name="connsiteX84" fmla="*/ 6122213 w 6300250"/>
              <a:gd name="connsiteY84" fmla="*/ 3987802 h 6858002"/>
              <a:gd name="connsiteX85" fmla="*/ 6112135 w 6300250"/>
              <a:gd name="connsiteY85" fmla="*/ 4048127 h 6858002"/>
              <a:gd name="connsiteX86" fmla="*/ 6110455 w 6300250"/>
              <a:gd name="connsiteY86" fmla="*/ 4116389 h 6858002"/>
              <a:gd name="connsiteX87" fmla="*/ 6112135 w 6300250"/>
              <a:gd name="connsiteY87" fmla="*/ 4186239 h 6858002"/>
              <a:gd name="connsiteX88" fmla="*/ 6122213 w 6300250"/>
              <a:gd name="connsiteY88" fmla="*/ 4244977 h 6858002"/>
              <a:gd name="connsiteX89" fmla="*/ 6132291 w 6300250"/>
              <a:gd name="connsiteY89" fmla="*/ 4297364 h 6858002"/>
              <a:gd name="connsiteX90" fmla="*/ 6147406 w 6300250"/>
              <a:gd name="connsiteY90" fmla="*/ 4343402 h 6858002"/>
              <a:gd name="connsiteX91" fmla="*/ 6165882 w 6300250"/>
              <a:gd name="connsiteY91" fmla="*/ 4386264 h 6858002"/>
              <a:gd name="connsiteX92" fmla="*/ 6184358 w 6300250"/>
              <a:gd name="connsiteY92" fmla="*/ 4424364 h 6858002"/>
              <a:gd name="connsiteX93" fmla="*/ 6224668 w 6300250"/>
              <a:gd name="connsiteY93" fmla="*/ 4498977 h 6858002"/>
              <a:gd name="connsiteX94" fmla="*/ 6244823 w 6300250"/>
              <a:gd name="connsiteY94" fmla="*/ 4537077 h 6858002"/>
              <a:gd name="connsiteX95" fmla="*/ 6261619 w 6300250"/>
              <a:gd name="connsiteY95" fmla="*/ 4579939 h 6858002"/>
              <a:gd name="connsiteX96" fmla="*/ 6276736 w 6300250"/>
              <a:gd name="connsiteY96" fmla="*/ 4625977 h 6858002"/>
              <a:gd name="connsiteX97" fmla="*/ 6288493 w 6300250"/>
              <a:gd name="connsiteY97" fmla="*/ 4678364 h 6858002"/>
              <a:gd name="connsiteX98" fmla="*/ 6296891 w 6300250"/>
              <a:gd name="connsiteY98" fmla="*/ 4738689 h 6858002"/>
              <a:gd name="connsiteX99" fmla="*/ 6300250 w 6300250"/>
              <a:gd name="connsiteY99" fmla="*/ 4806952 h 6858002"/>
              <a:gd name="connsiteX100" fmla="*/ 6296891 w 6300250"/>
              <a:gd name="connsiteY100" fmla="*/ 4875214 h 6858002"/>
              <a:gd name="connsiteX101" fmla="*/ 6288493 w 6300250"/>
              <a:gd name="connsiteY101" fmla="*/ 4935539 h 6858002"/>
              <a:gd name="connsiteX102" fmla="*/ 6276736 w 6300250"/>
              <a:gd name="connsiteY102" fmla="*/ 4987927 h 6858002"/>
              <a:gd name="connsiteX103" fmla="*/ 6261619 w 6300250"/>
              <a:gd name="connsiteY103" fmla="*/ 5033964 h 6858002"/>
              <a:gd name="connsiteX104" fmla="*/ 6244823 w 6300250"/>
              <a:gd name="connsiteY104" fmla="*/ 5075239 h 6858002"/>
              <a:gd name="connsiteX105" fmla="*/ 6224668 w 6300250"/>
              <a:gd name="connsiteY105" fmla="*/ 5114927 h 6858002"/>
              <a:gd name="connsiteX106" fmla="*/ 6204513 w 6300250"/>
              <a:gd name="connsiteY106" fmla="*/ 5149852 h 6858002"/>
              <a:gd name="connsiteX107" fmla="*/ 6184358 w 6300250"/>
              <a:gd name="connsiteY107" fmla="*/ 5186364 h 6858002"/>
              <a:gd name="connsiteX108" fmla="*/ 6165882 w 6300250"/>
              <a:gd name="connsiteY108" fmla="*/ 5226052 h 6858002"/>
              <a:gd name="connsiteX109" fmla="*/ 6147406 w 6300250"/>
              <a:gd name="connsiteY109" fmla="*/ 5268914 h 6858002"/>
              <a:gd name="connsiteX110" fmla="*/ 6132291 w 6300250"/>
              <a:gd name="connsiteY110" fmla="*/ 5313364 h 6858002"/>
              <a:gd name="connsiteX111" fmla="*/ 6122213 w 6300250"/>
              <a:gd name="connsiteY111" fmla="*/ 5365752 h 6858002"/>
              <a:gd name="connsiteX112" fmla="*/ 6112135 w 6300250"/>
              <a:gd name="connsiteY112" fmla="*/ 5426077 h 6858002"/>
              <a:gd name="connsiteX113" fmla="*/ 6110455 w 6300250"/>
              <a:gd name="connsiteY113" fmla="*/ 5494339 h 6858002"/>
              <a:gd name="connsiteX114" fmla="*/ 6112135 w 6300250"/>
              <a:gd name="connsiteY114" fmla="*/ 5562602 h 6858002"/>
              <a:gd name="connsiteX115" fmla="*/ 6122213 w 6300250"/>
              <a:gd name="connsiteY115" fmla="*/ 5622927 h 6858002"/>
              <a:gd name="connsiteX116" fmla="*/ 6132291 w 6300250"/>
              <a:gd name="connsiteY116" fmla="*/ 5675314 h 6858002"/>
              <a:gd name="connsiteX117" fmla="*/ 6147406 w 6300250"/>
              <a:gd name="connsiteY117" fmla="*/ 5721352 h 6858002"/>
              <a:gd name="connsiteX118" fmla="*/ 6165882 w 6300250"/>
              <a:gd name="connsiteY118" fmla="*/ 5762627 h 6858002"/>
              <a:gd name="connsiteX119" fmla="*/ 6184358 w 6300250"/>
              <a:gd name="connsiteY119" fmla="*/ 5802314 h 6858002"/>
              <a:gd name="connsiteX120" fmla="*/ 6204513 w 6300250"/>
              <a:gd name="connsiteY120" fmla="*/ 5840414 h 6858002"/>
              <a:gd name="connsiteX121" fmla="*/ 6224668 w 6300250"/>
              <a:gd name="connsiteY121" fmla="*/ 5876927 h 6858002"/>
              <a:gd name="connsiteX122" fmla="*/ 6244823 w 6300250"/>
              <a:gd name="connsiteY122" fmla="*/ 5915027 h 6858002"/>
              <a:gd name="connsiteX123" fmla="*/ 6261619 w 6300250"/>
              <a:gd name="connsiteY123" fmla="*/ 5956302 h 6858002"/>
              <a:gd name="connsiteX124" fmla="*/ 6276736 w 6300250"/>
              <a:gd name="connsiteY124" fmla="*/ 6003927 h 6858002"/>
              <a:gd name="connsiteX125" fmla="*/ 6288493 w 6300250"/>
              <a:gd name="connsiteY125" fmla="*/ 6056314 h 6858002"/>
              <a:gd name="connsiteX126" fmla="*/ 6296891 w 6300250"/>
              <a:gd name="connsiteY126" fmla="*/ 6113464 h 6858002"/>
              <a:gd name="connsiteX127" fmla="*/ 6300250 w 6300250"/>
              <a:gd name="connsiteY127" fmla="*/ 6183314 h 6858002"/>
              <a:gd name="connsiteX128" fmla="*/ 6296891 w 6300250"/>
              <a:gd name="connsiteY128" fmla="*/ 6251577 h 6858002"/>
              <a:gd name="connsiteX129" fmla="*/ 6288493 w 6300250"/>
              <a:gd name="connsiteY129" fmla="*/ 6311902 h 6858002"/>
              <a:gd name="connsiteX130" fmla="*/ 6276736 w 6300250"/>
              <a:gd name="connsiteY130" fmla="*/ 6361114 h 6858002"/>
              <a:gd name="connsiteX131" fmla="*/ 6261619 w 6300250"/>
              <a:gd name="connsiteY131" fmla="*/ 6407152 h 6858002"/>
              <a:gd name="connsiteX132" fmla="*/ 6244823 w 6300250"/>
              <a:gd name="connsiteY132" fmla="*/ 6448427 h 6858002"/>
              <a:gd name="connsiteX133" fmla="*/ 6226348 w 6300250"/>
              <a:gd name="connsiteY133" fmla="*/ 6488114 h 6858002"/>
              <a:gd name="connsiteX134" fmla="*/ 6207872 w 6300250"/>
              <a:gd name="connsiteY134" fmla="*/ 6523039 h 6858002"/>
              <a:gd name="connsiteX135" fmla="*/ 6187717 w 6300250"/>
              <a:gd name="connsiteY135" fmla="*/ 6561139 h 6858002"/>
              <a:gd name="connsiteX136" fmla="*/ 6167562 w 6300250"/>
              <a:gd name="connsiteY136" fmla="*/ 6597652 h 6858002"/>
              <a:gd name="connsiteX137" fmla="*/ 6150766 w 6300250"/>
              <a:gd name="connsiteY137" fmla="*/ 6640514 h 6858002"/>
              <a:gd name="connsiteX138" fmla="*/ 6133970 w 6300250"/>
              <a:gd name="connsiteY138" fmla="*/ 6683377 h 6858002"/>
              <a:gd name="connsiteX139" fmla="*/ 6123892 w 6300250"/>
              <a:gd name="connsiteY139" fmla="*/ 6735764 h 6858002"/>
              <a:gd name="connsiteX140" fmla="*/ 6115495 w 6300250"/>
              <a:gd name="connsiteY140" fmla="*/ 6791327 h 6858002"/>
              <a:gd name="connsiteX141" fmla="*/ 6110455 w 6300250"/>
              <a:gd name="connsiteY141" fmla="*/ 6858002 h 6858002"/>
              <a:gd name="connsiteX142" fmla="*/ 3149600 w 6300250"/>
              <a:gd name="connsiteY142" fmla="*/ 6858002 h 6858002"/>
              <a:gd name="connsiteX143" fmla="*/ 2707087 w 6300250"/>
              <a:gd name="connsiteY143" fmla="*/ 6858002 h 6858002"/>
              <a:gd name="connsiteX144" fmla="*/ 0 w 6300250"/>
              <a:gd name="connsiteY144"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300250" h="6858002">
                <a:moveTo>
                  <a:pt x="0" y="0"/>
                </a:moveTo>
                <a:lnTo>
                  <a:pt x="3149600" y="0"/>
                </a:lnTo>
                <a:lnTo>
                  <a:pt x="3149600" y="2"/>
                </a:lnTo>
                <a:lnTo>
                  <a:pt x="6110455" y="2"/>
                </a:lnTo>
                <a:lnTo>
                  <a:pt x="6115495" y="66677"/>
                </a:lnTo>
                <a:lnTo>
                  <a:pt x="6123892" y="122239"/>
                </a:lnTo>
                <a:lnTo>
                  <a:pt x="6133970" y="174627"/>
                </a:lnTo>
                <a:lnTo>
                  <a:pt x="6150766" y="217489"/>
                </a:lnTo>
                <a:lnTo>
                  <a:pt x="6167562" y="260352"/>
                </a:lnTo>
                <a:lnTo>
                  <a:pt x="6187717" y="296864"/>
                </a:lnTo>
                <a:lnTo>
                  <a:pt x="6207872" y="334964"/>
                </a:lnTo>
                <a:lnTo>
                  <a:pt x="6226348" y="369889"/>
                </a:lnTo>
                <a:lnTo>
                  <a:pt x="6244823" y="409577"/>
                </a:lnTo>
                <a:lnTo>
                  <a:pt x="6261619" y="450852"/>
                </a:lnTo>
                <a:lnTo>
                  <a:pt x="6276736" y="496889"/>
                </a:lnTo>
                <a:lnTo>
                  <a:pt x="6288493" y="546102"/>
                </a:lnTo>
                <a:lnTo>
                  <a:pt x="6296891" y="606427"/>
                </a:lnTo>
                <a:lnTo>
                  <a:pt x="6300250" y="673102"/>
                </a:lnTo>
                <a:lnTo>
                  <a:pt x="6296891" y="744539"/>
                </a:lnTo>
                <a:lnTo>
                  <a:pt x="6288493" y="801689"/>
                </a:lnTo>
                <a:lnTo>
                  <a:pt x="6276736" y="854077"/>
                </a:lnTo>
                <a:lnTo>
                  <a:pt x="6261619" y="901702"/>
                </a:lnTo>
                <a:lnTo>
                  <a:pt x="6244823" y="942977"/>
                </a:lnTo>
                <a:lnTo>
                  <a:pt x="6224668" y="981077"/>
                </a:lnTo>
                <a:lnTo>
                  <a:pt x="6204513" y="1017589"/>
                </a:lnTo>
                <a:lnTo>
                  <a:pt x="6184358" y="1055689"/>
                </a:lnTo>
                <a:lnTo>
                  <a:pt x="6165882" y="1095377"/>
                </a:lnTo>
                <a:lnTo>
                  <a:pt x="6147406" y="1136652"/>
                </a:lnTo>
                <a:lnTo>
                  <a:pt x="6132291" y="1182689"/>
                </a:lnTo>
                <a:lnTo>
                  <a:pt x="6122213" y="1235077"/>
                </a:lnTo>
                <a:lnTo>
                  <a:pt x="6112135" y="1295402"/>
                </a:lnTo>
                <a:lnTo>
                  <a:pt x="6110455" y="1363664"/>
                </a:lnTo>
                <a:lnTo>
                  <a:pt x="6112135" y="1431927"/>
                </a:lnTo>
                <a:lnTo>
                  <a:pt x="6122213" y="1492252"/>
                </a:lnTo>
                <a:lnTo>
                  <a:pt x="6132291" y="1544639"/>
                </a:lnTo>
                <a:lnTo>
                  <a:pt x="6147406" y="1589089"/>
                </a:lnTo>
                <a:lnTo>
                  <a:pt x="6165882" y="1631952"/>
                </a:lnTo>
                <a:lnTo>
                  <a:pt x="6184358" y="1671639"/>
                </a:lnTo>
                <a:lnTo>
                  <a:pt x="6204513" y="1708152"/>
                </a:lnTo>
                <a:lnTo>
                  <a:pt x="6224668" y="1743077"/>
                </a:lnTo>
                <a:lnTo>
                  <a:pt x="6244823" y="1782764"/>
                </a:lnTo>
                <a:lnTo>
                  <a:pt x="6261619" y="1824039"/>
                </a:lnTo>
                <a:lnTo>
                  <a:pt x="6276736" y="1870077"/>
                </a:lnTo>
                <a:lnTo>
                  <a:pt x="6288493" y="1922464"/>
                </a:lnTo>
                <a:lnTo>
                  <a:pt x="6296891" y="1982789"/>
                </a:lnTo>
                <a:lnTo>
                  <a:pt x="6300250" y="2051052"/>
                </a:lnTo>
                <a:lnTo>
                  <a:pt x="6296891" y="2119314"/>
                </a:lnTo>
                <a:lnTo>
                  <a:pt x="6288493" y="2179639"/>
                </a:lnTo>
                <a:lnTo>
                  <a:pt x="6276736" y="2232027"/>
                </a:lnTo>
                <a:lnTo>
                  <a:pt x="6261619" y="2278064"/>
                </a:lnTo>
                <a:lnTo>
                  <a:pt x="6244823" y="2319339"/>
                </a:lnTo>
                <a:lnTo>
                  <a:pt x="6224668" y="2359027"/>
                </a:lnTo>
                <a:lnTo>
                  <a:pt x="6204513" y="2395539"/>
                </a:lnTo>
                <a:lnTo>
                  <a:pt x="6184358" y="2433639"/>
                </a:lnTo>
                <a:lnTo>
                  <a:pt x="6165882" y="2471739"/>
                </a:lnTo>
                <a:lnTo>
                  <a:pt x="6147406" y="2513014"/>
                </a:lnTo>
                <a:lnTo>
                  <a:pt x="6132291" y="2560639"/>
                </a:lnTo>
                <a:lnTo>
                  <a:pt x="6122213" y="2613027"/>
                </a:lnTo>
                <a:lnTo>
                  <a:pt x="6112135" y="2671764"/>
                </a:lnTo>
                <a:lnTo>
                  <a:pt x="6110455" y="2741614"/>
                </a:lnTo>
                <a:lnTo>
                  <a:pt x="6112135" y="2809877"/>
                </a:lnTo>
                <a:lnTo>
                  <a:pt x="6122213" y="2868614"/>
                </a:lnTo>
                <a:lnTo>
                  <a:pt x="6132291" y="2922589"/>
                </a:lnTo>
                <a:lnTo>
                  <a:pt x="6147406" y="2967039"/>
                </a:lnTo>
                <a:lnTo>
                  <a:pt x="6165882" y="3009902"/>
                </a:lnTo>
                <a:lnTo>
                  <a:pt x="6184358" y="3046414"/>
                </a:lnTo>
                <a:lnTo>
                  <a:pt x="6204513" y="3084514"/>
                </a:lnTo>
                <a:lnTo>
                  <a:pt x="6224668" y="3121027"/>
                </a:lnTo>
                <a:lnTo>
                  <a:pt x="6244823" y="3160714"/>
                </a:lnTo>
                <a:lnTo>
                  <a:pt x="6261619" y="3201989"/>
                </a:lnTo>
                <a:lnTo>
                  <a:pt x="6276736" y="3248027"/>
                </a:lnTo>
                <a:lnTo>
                  <a:pt x="6288493" y="3300414"/>
                </a:lnTo>
                <a:lnTo>
                  <a:pt x="6296891" y="3360739"/>
                </a:lnTo>
                <a:lnTo>
                  <a:pt x="6300250" y="3427414"/>
                </a:lnTo>
                <a:lnTo>
                  <a:pt x="6296891" y="3497264"/>
                </a:lnTo>
                <a:lnTo>
                  <a:pt x="6288493" y="3557589"/>
                </a:lnTo>
                <a:lnTo>
                  <a:pt x="6276736" y="3609977"/>
                </a:lnTo>
                <a:lnTo>
                  <a:pt x="6261619" y="3656014"/>
                </a:lnTo>
                <a:lnTo>
                  <a:pt x="6244823" y="3697289"/>
                </a:lnTo>
                <a:lnTo>
                  <a:pt x="6224668" y="3736977"/>
                </a:lnTo>
                <a:lnTo>
                  <a:pt x="6184358" y="3811589"/>
                </a:lnTo>
                <a:lnTo>
                  <a:pt x="6165882" y="3848102"/>
                </a:lnTo>
                <a:lnTo>
                  <a:pt x="6147406" y="3890964"/>
                </a:lnTo>
                <a:lnTo>
                  <a:pt x="6132291" y="3935414"/>
                </a:lnTo>
                <a:lnTo>
                  <a:pt x="6122213" y="3987802"/>
                </a:lnTo>
                <a:lnTo>
                  <a:pt x="6112135" y="4048127"/>
                </a:lnTo>
                <a:lnTo>
                  <a:pt x="6110455" y="4116389"/>
                </a:lnTo>
                <a:lnTo>
                  <a:pt x="6112135" y="4186239"/>
                </a:lnTo>
                <a:lnTo>
                  <a:pt x="6122213" y="4244977"/>
                </a:lnTo>
                <a:lnTo>
                  <a:pt x="6132291" y="4297364"/>
                </a:lnTo>
                <a:lnTo>
                  <a:pt x="6147406" y="4343402"/>
                </a:lnTo>
                <a:lnTo>
                  <a:pt x="6165882" y="4386264"/>
                </a:lnTo>
                <a:lnTo>
                  <a:pt x="6184358" y="4424364"/>
                </a:lnTo>
                <a:lnTo>
                  <a:pt x="6224668" y="4498977"/>
                </a:lnTo>
                <a:lnTo>
                  <a:pt x="6244823" y="4537077"/>
                </a:lnTo>
                <a:lnTo>
                  <a:pt x="6261619" y="4579939"/>
                </a:lnTo>
                <a:lnTo>
                  <a:pt x="6276736" y="4625977"/>
                </a:lnTo>
                <a:lnTo>
                  <a:pt x="6288493" y="4678364"/>
                </a:lnTo>
                <a:lnTo>
                  <a:pt x="6296891" y="4738689"/>
                </a:lnTo>
                <a:lnTo>
                  <a:pt x="6300250" y="4806952"/>
                </a:lnTo>
                <a:lnTo>
                  <a:pt x="6296891" y="4875214"/>
                </a:lnTo>
                <a:lnTo>
                  <a:pt x="6288493" y="4935539"/>
                </a:lnTo>
                <a:lnTo>
                  <a:pt x="6276736" y="4987927"/>
                </a:lnTo>
                <a:lnTo>
                  <a:pt x="6261619" y="5033964"/>
                </a:lnTo>
                <a:lnTo>
                  <a:pt x="6244823" y="5075239"/>
                </a:lnTo>
                <a:lnTo>
                  <a:pt x="6224668" y="5114927"/>
                </a:lnTo>
                <a:lnTo>
                  <a:pt x="6204513" y="5149852"/>
                </a:lnTo>
                <a:lnTo>
                  <a:pt x="6184358" y="5186364"/>
                </a:lnTo>
                <a:lnTo>
                  <a:pt x="6165882" y="5226052"/>
                </a:lnTo>
                <a:lnTo>
                  <a:pt x="6147406" y="5268914"/>
                </a:lnTo>
                <a:lnTo>
                  <a:pt x="6132291" y="5313364"/>
                </a:lnTo>
                <a:lnTo>
                  <a:pt x="6122213" y="5365752"/>
                </a:lnTo>
                <a:lnTo>
                  <a:pt x="6112135" y="5426077"/>
                </a:lnTo>
                <a:lnTo>
                  <a:pt x="6110455" y="5494339"/>
                </a:lnTo>
                <a:lnTo>
                  <a:pt x="6112135" y="5562602"/>
                </a:lnTo>
                <a:lnTo>
                  <a:pt x="6122213" y="5622927"/>
                </a:lnTo>
                <a:lnTo>
                  <a:pt x="6132291" y="5675314"/>
                </a:lnTo>
                <a:lnTo>
                  <a:pt x="6147406" y="5721352"/>
                </a:lnTo>
                <a:lnTo>
                  <a:pt x="6165882" y="5762627"/>
                </a:lnTo>
                <a:lnTo>
                  <a:pt x="6184358" y="5802314"/>
                </a:lnTo>
                <a:lnTo>
                  <a:pt x="6204513" y="5840414"/>
                </a:lnTo>
                <a:lnTo>
                  <a:pt x="6224668" y="5876927"/>
                </a:lnTo>
                <a:lnTo>
                  <a:pt x="6244823" y="5915027"/>
                </a:lnTo>
                <a:lnTo>
                  <a:pt x="6261619" y="5956302"/>
                </a:lnTo>
                <a:lnTo>
                  <a:pt x="6276736" y="6003927"/>
                </a:lnTo>
                <a:lnTo>
                  <a:pt x="6288493" y="6056314"/>
                </a:lnTo>
                <a:lnTo>
                  <a:pt x="6296891" y="6113464"/>
                </a:lnTo>
                <a:lnTo>
                  <a:pt x="6300250" y="6183314"/>
                </a:lnTo>
                <a:lnTo>
                  <a:pt x="6296891" y="6251577"/>
                </a:lnTo>
                <a:lnTo>
                  <a:pt x="6288493" y="6311902"/>
                </a:lnTo>
                <a:lnTo>
                  <a:pt x="6276736" y="6361114"/>
                </a:lnTo>
                <a:lnTo>
                  <a:pt x="6261619" y="6407152"/>
                </a:lnTo>
                <a:lnTo>
                  <a:pt x="6244823" y="6448427"/>
                </a:lnTo>
                <a:lnTo>
                  <a:pt x="6226348" y="6488114"/>
                </a:lnTo>
                <a:lnTo>
                  <a:pt x="6207872" y="6523039"/>
                </a:lnTo>
                <a:lnTo>
                  <a:pt x="6187717" y="6561139"/>
                </a:lnTo>
                <a:lnTo>
                  <a:pt x="6167562" y="6597652"/>
                </a:lnTo>
                <a:lnTo>
                  <a:pt x="6150766" y="6640514"/>
                </a:lnTo>
                <a:lnTo>
                  <a:pt x="6133970" y="6683377"/>
                </a:lnTo>
                <a:lnTo>
                  <a:pt x="6123892" y="6735764"/>
                </a:lnTo>
                <a:lnTo>
                  <a:pt x="6115495" y="6791327"/>
                </a:lnTo>
                <a:lnTo>
                  <a:pt x="6110455" y="6858002"/>
                </a:lnTo>
                <a:lnTo>
                  <a:pt x="3149600" y="6858002"/>
                </a:lnTo>
                <a:lnTo>
                  <a:pt x="2707087" y="6858002"/>
                </a:lnTo>
                <a:lnTo>
                  <a:pt x="0" y="6858002"/>
                </a:lnTo>
                <a:close/>
              </a:path>
            </a:pathLst>
          </a:custGeom>
          <a:solidFill>
            <a:schemeClr val="accent1"/>
          </a:solidFill>
          <a:ln w="0">
            <a:noFill/>
            <a:prstDash val="solid"/>
            <a:round/>
            <a:headEnd/>
            <a:tailEnd/>
          </a:ln>
        </p:spPr>
      </p:sp>
      <p:sp>
        <p:nvSpPr>
          <p:cNvPr id="2" name="Titel 1">
            <a:extLst>
              <a:ext uri="{FF2B5EF4-FFF2-40B4-BE49-F238E27FC236}">
                <a16:creationId xmlns:a16="http://schemas.microsoft.com/office/drawing/2014/main" id="{2C46211A-105C-4863-9970-A963B0A3BFC3}"/>
              </a:ext>
            </a:extLst>
          </p:cNvPr>
          <p:cNvSpPr>
            <a:spLocks noGrp="1"/>
          </p:cNvSpPr>
          <p:nvPr>
            <p:ph type="title"/>
          </p:nvPr>
        </p:nvSpPr>
        <p:spPr>
          <a:xfrm>
            <a:off x="931933" y="1162940"/>
            <a:ext cx="4515598" cy="4532120"/>
          </a:xfrm>
        </p:spPr>
        <p:txBody>
          <a:bodyPr anchor="ctr">
            <a:normAutofit/>
          </a:bodyPr>
          <a:lstStyle/>
          <a:p>
            <a:r>
              <a:rPr lang="nl-NL" sz="4400">
                <a:solidFill>
                  <a:srgbClr val="2A1A00"/>
                </a:solidFill>
              </a:rPr>
              <a:t>Opdracht</a:t>
            </a:r>
          </a:p>
        </p:txBody>
      </p:sp>
      <p:sp>
        <p:nvSpPr>
          <p:cNvPr id="12" name="Rectangle 11">
            <a:extLst>
              <a:ext uri="{FF2B5EF4-FFF2-40B4-BE49-F238E27FC236}">
                <a16:creationId xmlns:a16="http://schemas.microsoft.com/office/drawing/2014/main" id="{E3B475C6-1445-41C7-9360-49FD7C1C1E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B6E6C290-0D08-4776-A481-A9D5490BF7A8}"/>
              </a:ext>
            </a:extLst>
          </p:cNvPr>
          <p:cNvSpPr>
            <a:spLocks noGrp="1"/>
          </p:cNvSpPr>
          <p:nvPr>
            <p:ph idx="1"/>
          </p:nvPr>
        </p:nvSpPr>
        <p:spPr>
          <a:xfrm>
            <a:off x="6749271" y="1128451"/>
            <a:ext cx="4680729" cy="4566609"/>
          </a:xfrm>
        </p:spPr>
        <p:txBody>
          <a:bodyPr anchor="ctr">
            <a:normAutofit/>
          </a:bodyPr>
          <a:lstStyle/>
          <a:p>
            <a:pPr>
              <a:lnSpc>
                <a:spcPct val="100000"/>
              </a:lnSpc>
            </a:pPr>
            <a:r>
              <a:rPr lang="nl-NL" dirty="0"/>
              <a:t>In tweetallen</a:t>
            </a:r>
            <a:endParaRPr lang="nl-NL"/>
          </a:p>
          <a:p>
            <a:pPr>
              <a:lnSpc>
                <a:spcPct val="100000"/>
              </a:lnSpc>
            </a:pPr>
            <a:r>
              <a:rPr lang="nl-NL" dirty="0"/>
              <a:t>Hechtingstoornissen, zoek op wat dat inhoud.</a:t>
            </a:r>
            <a:endParaRPr lang="nl-NL"/>
          </a:p>
          <a:p>
            <a:pPr>
              <a:lnSpc>
                <a:spcPct val="100000"/>
              </a:lnSpc>
            </a:pPr>
            <a:r>
              <a:rPr lang="nl-NL" dirty="0"/>
              <a:t>Ga op zoek naar signalen in het gedrag van kinderen die kunnen wijzen op hechtingsproblemen of hechtingsstoornissen </a:t>
            </a:r>
            <a:endParaRPr lang="nl-NL"/>
          </a:p>
          <a:p>
            <a:pPr>
              <a:lnSpc>
                <a:spcPct val="100000"/>
              </a:lnSpc>
            </a:pPr>
            <a:r>
              <a:rPr lang="nl-NL" dirty="0"/>
              <a:t>Schrijf de signalen van hechtingsproblemen of hechtingstoornissen op</a:t>
            </a:r>
            <a:endParaRPr lang="nl-NL"/>
          </a:p>
          <a:p>
            <a:pPr>
              <a:lnSpc>
                <a:spcPct val="100000"/>
              </a:lnSpc>
            </a:pPr>
            <a:r>
              <a:rPr lang="nl-NL" dirty="0"/>
              <a:t>Hoe zou je hiermee om kunnen gaan? </a:t>
            </a:r>
            <a:endParaRPr lang="nl-NL"/>
          </a:p>
          <a:p>
            <a:pPr>
              <a:lnSpc>
                <a:spcPct val="100000"/>
              </a:lnSpc>
            </a:pPr>
            <a:r>
              <a:rPr lang="nl-NL" dirty="0"/>
              <a:t>20 minuten + daarna klassikaal bespreken?!</a:t>
            </a:r>
            <a:endParaRPr lang="nl-NL"/>
          </a:p>
        </p:txBody>
      </p:sp>
    </p:spTree>
    <p:extLst>
      <p:ext uri="{BB962C8B-B14F-4D97-AF65-F5344CB8AC3E}">
        <p14:creationId xmlns:p14="http://schemas.microsoft.com/office/powerpoint/2010/main" val="2445039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80D4D6-B06E-4316-8BBC-7A65A10AC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7C999A8-1FA6-4715-919A-8BCFDB46A9DA}"/>
              </a:ext>
            </a:extLst>
          </p:cNvPr>
          <p:cNvSpPr>
            <a:spLocks noGrp="1"/>
          </p:cNvSpPr>
          <p:nvPr>
            <p:ph type="title"/>
          </p:nvPr>
        </p:nvSpPr>
        <p:spPr>
          <a:xfrm>
            <a:off x="761996" y="1153287"/>
            <a:ext cx="3570566" cy="4551426"/>
          </a:xfrm>
        </p:spPr>
        <p:txBody>
          <a:bodyPr anchor="ctr">
            <a:normAutofit/>
          </a:bodyPr>
          <a:lstStyle/>
          <a:p>
            <a:pPr algn="r"/>
            <a:r>
              <a:rPr lang="nl-NL" sz="3200"/>
              <a:t>Mis in de hechting</a:t>
            </a:r>
          </a:p>
        </p:txBody>
      </p:sp>
      <p:cxnSp>
        <p:nvCxnSpPr>
          <p:cNvPr id="10" name="Straight Connector 9">
            <a:extLst>
              <a:ext uri="{FF2B5EF4-FFF2-40B4-BE49-F238E27FC236}">
                <a16:creationId xmlns:a16="http://schemas.microsoft.com/office/drawing/2014/main" id="{ED72A37F-0C2F-473C-9D71-B80AEE71BF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63796" y="1962397"/>
            <a:ext cx="0" cy="2933206"/>
          </a:xfrm>
          <a:prstGeom prst="line">
            <a:avLst/>
          </a:prstGeom>
          <a:ln w="222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9CA89E55-F7FA-432F-9582-9B85D809B134}"/>
              </a:ext>
            </a:extLst>
          </p:cNvPr>
          <p:cNvSpPr>
            <a:spLocks noGrp="1"/>
          </p:cNvSpPr>
          <p:nvPr>
            <p:ph idx="1"/>
          </p:nvPr>
        </p:nvSpPr>
        <p:spPr>
          <a:xfrm>
            <a:off x="4976031" y="1153287"/>
            <a:ext cx="6453969" cy="4551426"/>
          </a:xfrm>
        </p:spPr>
        <p:txBody>
          <a:bodyPr anchor="ctr">
            <a:normAutofit/>
          </a:bodyPr>
          <a:lstStyle/>
          <a:p>
            <a:r>
              <a:rPr lang="nl-NL" sz="1600"/>
              <a:t>Waar kan het misgaan in de hechting?</a:t>
            </a:r>
          </a:p>
          <a:p>
            <a:r>
              <a:rPr lang="nl-NL" sz="1600"/>
              <a:t>1. medische omstandigheden</a:t>
            </a:r>
          </a:p>
          <a:p>
            <a:r>
              <a:rPr lang="nl-NL" sz="1600"/>
              <a:t>2. persoonlijke, emotionele of psychische problemen van ouders</a:t>
            </a:r>
          </a:p>
          <a:p>
            <a:r>
              <a:rPr lang="nl-NL" sz="1600"/>
              <a:t>3. onveilig gehechte ouders</a:t>
            </a:r>
          </a:p>
          <a:p>
            <a:r>
              <a:rPr lang="nl-NL" sz="1600"/>
              <a:t>4. adoptie</a:t>
            </a:r>
          </a:p>
          <a:p>
            <a:r>
              <a:rPr lang="nl-NL" sz="1600"/>
              <a:t>5. verwaarlozing</a:t>
            </a:r>
          </a:p>
          <a:p>
            <a:r>
              <a:rPr lang="nl-NL" sz="1600"/>
              <a:t>6. mishandeling</a:t>
            </a:r>
          </a:p>
          <a:p>
            <a:endParaRPr lang="nl-NL" sz="1600"/>
          </a:p>
          <a:p>
            <a:r>
              <a:rPr lang="nl-NL" sz="1600"/>
              <a:t>Gevolgen: aandachtvragend of juist gedempt gedrag</a:t>
            </a:r>
          </a:p>
        </p:txBody>
      </p:sp>
      <p:sp>
        <p:nvSpPr>
          <p:cNvPr id="12" name="Rectangle 11">
            <a:extLst>
              <a:ext uri="{FF2B5EF4-FFF2-40B4-BE49-F238E27FC236}">
                <a16:creationId xmlns:a16="http://schemas.microsoft.com/office/drawing/2014/main" id="{64016ABB-4F5D-4BFA-9406-7CD61399B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74263" y="440267"/>
            <a:ext cx="643467"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8115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49827A-0F4E-4C35-A6FA-7A27887F8FE5}"/>
              </a:ext>
            </a:extLst>
          </p:cNvPr>
          <p:cNvSpPr>
            <a:spLocks noGrp="1"/>
          </p:cNvSpPr>
          <p:nvPr>
            <p:ph type="title"/>
          </p:nvPr>
        </p:nvSpPr>
        <p:spPr/>
        <p:txBody>
          <a:bodyPr/>
          <a:lstStyle/>
          <a:p>
            <a:r>
              <a:rPr lang="nl-NL" dirty="0"/>
              <a:t>Vooruitblik </a:t>
            </a:r>
          </a:p>
        </p:txBody>
      </p:sp>
      <p:sp>
        <p:nvSpPr>
          <p:cNvPr id="3" name="Tijdelijke aanduiding voor inhoud 2">
            <a:extLst>
              <a:ext uri="{FF2B5EF4-FFF2-40B4-BE49-F238E27FC236}">
                <a16:creationId xmlns:a16="http://schemas.microsoft.com/office/drawing/2014/main" id="{693D8DF1-C38B-4092-A8AD-CC822DEC7BF0}"/>
              </a:ext>
            </a:extLst>
          </p:cNvPr>
          <p:cNvSpPr>
            <a:spLocks noGrp="1"/>
          </p:cNvSpPr>
          <p:nvPr>
            <p:ph idx="1"/>
          </p:nvPr>
        </p:nvSpPr>
        <p:spPr/>
        <p:txBody>
          <a:bodyPr/>
          <a:lstStyle/>
          <a:p>
            <a:pPr lvl="0">
              <a:buClr>
                <a:srgbClr val="2A1A00"/>
              </a:buClr>
            </a:pPr>
            <a:r>
              <a:rPr lang="nl-NL" b="1" dirty="0">
                <a:solidFill>
                  <a:prstClr val="black">
                    <a:lumMod val="65000"/>
                    <a:lumOff val="35000"/>
                  </a:prstClr>
                </a:solidFill>
              </a:rPr>
              <a:t>Doel behaald? </a:t>
            </a:r>
          </a:p>
          <a:p>
            <a:pPr marL="0" lvl="0" indent="0">
              <a:buClr>
                <a:srgbClr val="2A1A00"/>
              </a:buClr>
              <a:buNone/>
            </a:pPr>
            <a:r>
              <a:rPr lang="nl-NL" b="1" dirty="0">
                <a:solidFill>
                  <a:prstClr val="black">
                    <a:lumMod val="65000"/>
                    <a:lumOff val="35000"/>
                  </a:prstClr>
                </a:solidFill>
              </a:rPr>
              <a:t>Je kan aan de hand van de vijf verschillende ontwikkelingsgebieden de babyfase omschrijven en je weet wat hechting inhoud. </a:t>
            </a:r>
          </a:p>
          <a:p>
            <a:pPr marL="0" lvl="0" indent="0">
              <a:buClr>
                <a:srgbClr val="2A1A00"/>
              </a:buClr>
              <a:buNone/>
            </a:pPr>
            <a:endParaRPr lang="nl-NL" b="1" dirty="0">
              <a:solidFill>
                <a:prstClr val="black">
                  <a:lumMod val="65000"/>
                  <a:lumOff val="35000"/>
                </a:prstClr>
              </a:solidFill>
            </a:endParaRPr>
          </a:p>
          <a:p>
            <a:pPr marL="0" lvl="0" indent="0">
              <a:buClr>
                <a:srgbClr val="2A1A00"/>
              </a:buClr>
              <a:buNone/>
            </a:pPr>
            <a:r>
              <a:rPr lang="nl-NL" b="1" dirty="0">
                <a:solidFill>
                  <a:prstClr val="black">
                    <a:lumMod val="65000"/>
                    <a:lumOff val="35000"/>
                  </a:prstClr>
                </a:solidFill>
              </a:rPr>
              <a:t>Voor volgende week zelfstudie paragraaf 4.3  en we gaan het hebben over de dreumes en de peuter. </a:t>
            </a:r>
          </a:p>
          <a:p>
            <a:pPr marL="0" lvl="0" indent="0">
              <a:buClr>
                <a:srgbClr val="2A1A00"/>
              </a:buClr>
              <a:buNone/>
            </a:pPr>
            <a:endParaRPr lang="nl-NL" b="1" dirty="0">
              <a:solidFill>
                <a:prstClr val="black">
                  <a:lumMod val="65000"/>
                  <a:lumOff val="35000"/>
                </a:prstClr>
              </a:solidFill>
            </a:endParaRPr>
          </a:p>
          <a:p>
            <a:pPr marL="0" lvl="0" indent="0">
              <a:buClr>
                <a:srgbClr val="2A1A00"/>
              </a:buClr>
              <a:buNone/>
            </a:pPr>
            <a:endParaRPr lang="nl-NL" b="1" dirty="0">
              <a:solidFill>
                <a:prstClr val="black">
                  <a:lumMod val="65000"/>
                  <a:lumOff val="35000"/>
                </a:prstClr>
              </a:solidFill>
            </a:endParaRPr>
          </a:p>
          <a:p>
            <a:pPr marL="0" lvl="0" indent="0">
              <a:buClr>
                <a:srgbClr val="2A1A00"/>
              </a:buClr>
              <a:buNone/>
            </a:pPr>
            <a:endParaRPr lang="nl-NL" b="1" dirty="0">
              <a:solidFill>
                <a:prstClr val="black">
                  <a:lumMod val="65000"/>
                  <a:lumOff val="35000"/>
                </a:prstClr>
              </a:solidFill>
            </a:endParaRPr>
          </a:p>
          <a:p>
            <a:pPr marL="0" lvl="0" indent="0">
              <a:buClr>
                <a:srgbClr val="2A1A00"/>
              </a:buClr>
              <a:buNone/>
            </a:pPr>
            <a:endParaRPr lang="nl-NL" b="1" dirty="0">
              <a:solidFill>
                <a:prstClr val="black">
                  <a:lumMod val="65000"/>
                  <a:lumOff val="35000"/>
                </a:prstClr>
              </a:solidFill>
            </a:endParaRPr>
          </a:p>
          <a:p>
            <a:pPr marL="0" lvl="0" indent="0">
              <a:buClr>
                <a:srgbClr val="2A1A00"/>
              </a:buClr>
              <a:buNone/>
            </a:pPr>
            <a:endParaRPr lang="nl-NL" b="1" dirty="0">
              <a:solidFill>
                <a:prstClr val="black">
                  <a:lumMod val="65000"/>
                  <a:lumOff val="35000"/>
                </a:prstClr>
              </a:solidFill>
            </a:endParaRPr>
          </a:p>
          <a:p>
            <a:pPr marL="0" lvl="0" indent="0">
              <a:buClr>
                <a:srgbClr val="2A1A00"/>
              </a:buClr>
              <a:buNone/>
            </a:pPr>
            <a:endParaRPr lang="nl-NL" b="1" dirty="0">
              <a:solidFill>
                <a:prstClr val="black">
                  <a:lumMod val="65000"/>
                  <a:lumOff val="35000"/>
                </a:prstClr>
              </a:solidFill>
            </a:endParaRPr>
          </a:p>
          <a:p>
            <a:pPr marL="0" lvl="0" indent="0">
              <a:buClr>
                <a:srgbClr val="2A1A00"/>
              </a:buClr>
              <a:buNone/>
            </a:pPr>
            <a:endParaRPr lang="nl-NL" b="1" dirty="0">
              <a:solidFill>
                <a:prstClr val="black">
                  <a:lumMod val="65000"/>
                  <a:lumOff val="35000"/>
                </a:prstClr>
              </a:solidFill>
            </a:endParaRPr>
          </a:p>
          <a:p>
            <a:endParaRPr lang="nl-NL" dirty="0"/>
          </a:p>
        </p:txBody>
      </p:sp>
    </p:spTree>
    <p:extLst>
      <p:ext uri="{BB962C8B-B14F-4D97-AF65-F5344CB8AC3E}">
        <p14:creationId xmlns:p14="http://schemas.microsoft.com/office/powerpoint/2010/main" val="2437258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1DFA74-590C-4630-8AC2-4D5C3994D196}"/>
              </a:ext>
            </a:extLst>
          </p:cNvPr>
          <p:cNvSpPr>
            <a:spLocks noGrp="1"/>
          </p:cNvSpPr>
          <p:nvPr>
            <p:ph type="title"/>
          </p:nvPr>
        </p:nvSpPr>
        <p:spPr/>
        <p:txBody>
          <a:bodyPr/>
          <a:lstStyle/>
          <a:p>
            <a:r>
              <a:rPr lang="nl-NL" dirty="0"/>
              <a:t>Vandaag</a:t>
            </a:r>
          </a:p>
        </p:txBody>
      </p:sp>
      <p:sp>
        <p:nvSpPr>
          <p:cNvPr id="3" name="Tijdelijke aanduiding voor inhoud 2">
            <a:extLst>
              <a:ext uri="{FF2B5EF4-FFF2-40B4-BE49-F238E27FC236}">
                <a16:creationId xmlns:a16="http://schemas.microsoft.com/office/drawing/2014/main" id="{CFA4CF46-C3B9-4866-A5B8-6F634A7B43FC}"/>
              </a:ext>
            </a:extLst>
          </p:cNvPr>
          <p:cNvSpPr>
            <a:spLocks noGrp="1"/>
          </p:cNvSpPr>
          <p:nvPr>
            <p:ph idx="1"/>
          </p:nvPr>
        </p:nvSpPr>
        <p:spPr/>
        <p:txBody>
          <a:bodyPr/>
          <a:lstStyle/>
          <a:p>
            <a:r>
              <a:rPr lang="nl-NL" dirty="0"/>
              <a:t>Terugblik vorige week</a:t>
            </a:r>
          </a:p>
          <a:p>
            <a:r>
              <a:rPr lang="nl-NL" dirty="0"/>
              <a:t>Baby</a:t>
            </a:r>
          </a:p>
          <a:p>
            <a:r>
              <a:rPr lang="nl-NL" dirty="0"/>
              <a:t>Hechting</a:t>
            </a:r>
          </a:p>
          <a:p>
            <a:r>
              <a:rPr lang="nl-NL" dirty="0"/>
              <a:t>opdracht </a:t>
            </a:r>
          </a:p>
          <a:p>
            <a:endParaRPr lang="nl-NL" dirty="0"/>
          </a:p>
          <a:p>
            <a:r>
              <a:rPr lang="nl-NL" dirty="0"/>
              <a:t>Boek: Thema 4, professioneel werken maatschappelijke zorg, paragraaf 4.3 </a:t>
            </a:r>
          </a:p>
          <a:p>
            <a:r>
              <a:rPr lang="nl-NL" b="1" dirty="0"/>
              <a:t>Doel:  Je kan aan de hand van de vijf verschillende ontwikkelingsgebieden de babyfase omschrijven en je weet wat hechting inhoud. </a:t>
            </a:r>
          </a:p>
          <a:p>
            <a:endParaRPr lang="nl-NL" dirty="0"/>
          </a:p>
          <a:p>
            <a:endParaRPr lang="nl-NL" dirty="0"/>
          </a:p>
        </p:txBody>
      </p:sp>
    </p:spTree>
    <p:extLst>
      <p:ext uri="{BB962C8B-B14F-4D97-AF65-F5344CB8AC3E}">
        <p14:creationId xmlns:p14="http://schemas.microsoft.com/office/powerpoint/2010/main" val="3891779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2336" y="4155945"/>
            <a:ext cx="3645024" cy="2612267"/>
          </a:xfrm>
          <a:prstGeom prst="rect">
            <a:avLst/>
          </a:prstGeom>
        </p:spPr>
      </p:pic>
      <p:sp>
        <p:nvSpPr>
          <p:cNvPr id="7" name="Rechthoek 6"/>
          <p:cNvSpPr/>
          <p:nvPr/>
        </p:nvSpPr>
        <p:spPr>
          <a:xfrm>
            <a:off x="1524000" y="6381328"/>
            <a:ext cx="3059832" cy="346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a:t>Lichamelijke ontwikkeling</a:t>
            </a:r>
          </a:p>
        </p:txBody>
      </p:sp>
      <p:pic>
        <p:nvPicPr>
          <p:cNvPr id="8" name="Afbeelding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6240" y="4546009"/>
            <a:ext cx="2098928" cy="1863785"/>
          </a:xfrm>
          <a:prstGeom prst="rect">
            <a:avLst/>
          </a:prstGeom>
        </p:spPr>
      </p:pic>
      <p:sp>
        <p:nvSpPr>
          <p:cNvPr id="9" name="Rechthoek 8"/>
          <p:cNvSpPr/>
          <p:nvPr/>
        </p:nvSpPr>
        <p:spPr>
          <a:xfrm>
            <a:off x="7776984" y="6381328"/>
            <a:ext cx="2891016"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a:t>Motorische ontwikkeling</a:t>
            </a:r>
          </a:p>
        </p:txBody>
      </p:sp>
      <p:pic>
        <p:nvPicPr>
          <p:cNvPr id="10" name="Afbeelding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6096" y="1629814"/>
            <a:ext cx="2229664" cy="2675033"/>
          </a:xfrm>
          <a:prstGeom prst="rect">
            <a:avLst/>
          </a:prstGeom>
          <a:effectLst>
            <a:softEdge rad="635000"/>
          </a:effectLst>
        </p:spPr>
      </p:pic>
      <p:sp>
        <p:nvSpPr>
          <p:cNvPr id="11" name="Rechthoek 10"/>
          <p:cNvSpPr/>
          <p:nvPr/>
        </p:nvSpPr>
        <p:spPr>
          <a:xfrm>
            <a:off x="1529348" y="4185968"/>
            <a:ext cx="305448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a:t>Cognitieve ontwikkeling</a:t>
            </a:r>
          </a:p>
        </p:txBody>
      </p:sp>
      <p:pic>
        <p:nvPicPr>
          <p:cNvPr id="12" name="Afbeelding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0946" y="2110194"/>
            <a:ext cx="3437846" cy="2006984"/>
          </a:xfrm>
          <a:prstGeom prst="rect">
            <a:avLst/>
          </a:prstGeom>
          <a:effectLst>
            <a:softEdge rad="635000"/>
          </a:effectLst>
        </p:spPr>
      </p:pic>
      <p:sp>
        <p:nvSpPr>
          <p:cNvPr id="13" name="Rechthoek 12"/>
          <p:cNvSpPr/>
          <p:nvPr/>
        </p:nvSpPr>
        <p:spPr>
          <a:xfrm>
            <a:off x="8003704" y="3643595"/>
            <a:ext cx="2664296" cy="6509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a:t>Sociaal-emotionele </a:t>
            </a:r>
          </a:p>
          <a:p>
            <a:pPr algn="ctr"/>
            <a:r>
              <a:rPr lang="nl-NL" sz="2000"/>
              <a:t>ontwikkeling</a:t>
            </a:r>
          </a:p>
        </p:txBody>
      </p:sp>
      <p:pic>
        <p:nvPicPr>
          <p:cNvPr id="14" name="Afbeelding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26117" y="2110194"/>
            <a:ext cx="1880616" cy="2371344"/>
          </a:xfrm>
          <a:prstGeom prst="rect">
            <a:avLst/>
          </a:prstGeom>
        </p:spPr>
      </p:pic>
      <p:sp>
        <p:nvSpPr>
          <p:cNvPr id="15" name="Rechthoek 14"/>
          <p:cNvSpPr/>
          <p:nvPr/>
        </p:nvSpPr>
        <p:spPr>
          <a:xfrm>
            <a:off x="5481665" y="4682696"/>
            <a:ext cx="1777280" cy="6756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a:t>Seksuele ontwikkeling</a:t>
            </a:r>
          </a:p>
        </p:txBody>
      </p:sp>
      <p:sp>
        <p:nvSpPr>
          <p:cNvPr id="5" name="Titel 4"/>
          <p:cNvSpPr>
            <a:spLocks noGrp="1"/>
          </p:cNvSpPr>
          <p:nvPr>
            <p:ph type="title"/>
          </p:nvPr>
        </p:nvSpPr>
        <p:spPr/>
        <p:txBody>
          <a:bodyPr/>
          <a:lstStyle/>
          <a:p>
            <a:r>
              <a:rPr lang="nl-NL" dirty="0"/>
              <a:t>Vorige week</a:t>
            </a:r>
          </a:p>
        </p:txBody>
      </p:sp>
    </p:spTree>
    <p:extLst>
      <p:ext uri="{BB962C8B-B14F-4D97-AF65-F5344CB8AC3E}">
        <p14:creationId xmlns:p14="http://schemas.microsoft.com/office/powerpoint/2010/main" val="307864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inVertical)">
                                      <p:cBhvr>
                                        <p:cTn id="37" dur="500"/>
                                        <p:tgtEl>
                                          <p:spTgt spid="14"/>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inVertical)">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B217C2AD-51B4-40CE-A71F-F5D3F846D9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11" name="Rectangle 10">
            <a:extLst>
              <a:ext uri="{FF2B5EF4-FFF2-40B4-BE49-F238E27FC236}">
                <a16:creationId xmlns:a16="http://schemas.microsoft.com/office/drawing/2014/main" id="{6F1BF92E-23CF-4BFE-9E1F-C359BACFA3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3" name="Rectangle 12">
            <a:extLst>
              <a:ext uri="{FF2B5EF4-FFF2-40B4-BE49-F238E27FC236}">
                <a16:creationId xmlns:a16="http://schemas.microsoft.com/office/drawing/2014/main" id="{0E624BD9-62FB-467A-ACDC-4836ADC5FE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Freeform 13">
            <a:extLst>
              <a:ext uri="{FF2B5EF4-FFF2-40B4-BE49-F238E27FC236}">
                <a16:creationId xmlns:a16="http://schemas.microsoft.com/office/drawing/2014/main" id="{4C973920-672E-443D-8D2E-2D1E3853A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141730" y="0"/>
            <a:ext cx="7789615" cy="6858000"/>
          </a:xfrm>
          <a:custGeom>
            <a:avLst/>
            <a:gdLst>
              <a:gd name="connsiteX0" fmla="*/ 9807836 w 9807836"/>
              <a:gd name="connsiteY0" fmla="*/ 0 h 6858000"/>
              <a:gd name="connsiteX1" fmla="*/ 0 w 9807836"/>
              <a:gd name="connsiteY1" fmla="*/ 0 h 6858000"/>
              <a:gd name="connsiteX2" fmla="*/ 26987 w 9807836"/>
              <a:gd name="connsiteY2" fmla="*/ 87312 h 6858000"/>
              <a:gd name="connsiteX3" fmla="*/ 52387 w 9807836"/>
              <a:gd name="connsiteY3" fmla="*/ 174625 h 6858000"/>
              <a:gd name="connsiteX4" fmla="*/ 77787 w 9807836"/>
              <a:gd name="connsiteY4" fmla="*/ 263525 h 6858000"/>
              <a:gd name="connsiteX5" fmla="*/ 100012 w 9807836"/>
              <a:gd name="connsiteY5" fmla="*/ 354012 h 6858000"/>
              <a:gd name="connsiteX6" fmla="*/ 127000 w 9807836"/>
              <a:gd name="connsiteY6" fmla="*/ 441325 h 6858000"/>
              <a:gd name="connsiteX7" fmla="*/ 155575 w 9807836"/>
              <a:gd name="connsiteY7" fmla="*/ 525462 h 6858000"/>
              <a:gd name="connsiteX8" fmla="*/ 192087 w 9807836"/>
              <a:gd name="connsiteY8" fmla="*/ 604837 h 6858000"/>
              <a:gd name="connsiteX9" fmla="*/ 234950 w 9807836"/>
              <a:gd name="connsiteY9" fmla="*/ 677862 h 6858000"/>
              <a:gd name="connsiteX10" fmla="*/ 282575 w 9807836"/>
              <a:gd name="connsiteY10" fmla="*/ 739775 h 6858000"/>
              <a:gd name="connsiteX11" fmla="*/ 334962 w 9807836"/>
              <a:gd name="connsiteY11" fmla="*/ 798512 h 6858000"/>
              <a:gd name="connsiteX12" fmla="*/ 395287 w 9807836"/>
              <a:gd name="connsiteY12" fmla="*/ 852487 h 6858000"/>
              <a:gd name="connsiteX13" fmla="*/ 458787 w 9807836"/>
              <a:gd name="connsiteY13" fmla="*/ 906462 h 6858000"/>
              <a:gd name="connsiteX14" fmla="*/ 525462 w 9807836"/>
              <a:gd name="connsiteY14" fmla="*/ 957262 h 6858000"/>
              <a:gd name="connsiteX15" fmla="*/ 592137 w 9807836"/>
              <a:gd name="connsiteY15" fmla="*/ 1008062 h 6858000"/>
              <a:gd name="connsiteX16" fmla="*/ 660400 w 9807836"/>
              <a:gd name="connsiteY16" fmla="*/ 1060450 h 6858000"/>
              <a:gd name="connsiteX17" fmla="*/ 725487 w 9807836"/>
              <a:gd name="connsiteY17" fmla="*/ 1111250 h 6858000"/>
              <a:gd name="connsiteX18" fmla="*/ 787400 w 9807836"/>
              <a:gd name="connsiteY18" fmla="*/ 1165225 h 6858000"/>
              <a:gd name="connsiteX19" fmla="*/ 844550 w 9807836"/>
              <a:gd name="connsiteY19" fmla="*/ 1223962 h 6858000"/>
              <a:gd name="connsiteX20" fmla="*/ 896937 w 9807836"/>
              <a:gd name="connsiteY20" fmla="*/ 1282700 h 6858000"/>
              <a:gd name="connsiteX21" fmla="*/ 939800 w 9807836"/>
              <a:gd name="connsiteY21" fmla="*/ 1346200 h 6858000"/>
              <a:gd name="connsiteX22" fmla="*/ 976312 w 9807836"/>
              <a:gd name="connsiteY22" fmla="*/ 1417637 h 6858000"/>
              <a:gd name="connsiteX23" fmla="*/ 998537 w 9807836"/>
              <a:gd name="connsiteY23" fmla="*/ 1487487 h 6858000"/>
              <a:gd name="connsiteX24" fmla="*/ 1012825 w 9807836"/>
              <a:gd name="connsiteY24" fmla="*/ 1565275 h 6858000"/>
              <a:gd name="connsiteX25" fmla="*/ 1019175 w 9807836"/>
              <a:gd name="connsiteY25" fmla="*/ 1641475 h 6858000"/>
              <a:gd name="connsiteX26" fmla="*/ 1017587 w 9807836"/>
              <a:gd name="connsiteY26" fmla="*/ 1722437 h 6858000"/>
              <a:gd name="connsiteX27" fmla="*/ 1011237 w 9807836"/>
              <a:gd name="connsiteY27" fmla="*/ 1803400 h 6858000"/>
              <a:gd name="connsiteX28" fmla="*/ 1003300 w 9807836"/>
              <a:gd name="connsiteY28" fmla="*/ 1887537 h 6858000"/>
              <a:gd name="connsiteX29" fmla="*/ 992187 w 9807836"/>
              <a:gd name="connsiteY29" fmla="*/ 1971675 h 6858000"/>
              <a:gd name="connsiteX30" fmla="*/ 979487 w 9807836"/>
              <a:gd name="connsiteY30" fmla="*/ 2055812 h 6858000"/>
              <a:gd name="connsiteX31" fmla="*/ 969962 w 9807836"/>
              <a:gd name="connsiteY31" fmla="*/ 2139950 h 6858000"/>
              <a:gd name="connsiteX32" fmla="*/ 963612 w 9807836"/>
              <a:gd name="connsiteY32" fmla="*/ 2224087 h 6858000"/>
              <a:gd name="connsiteX33" fmla="*/ 958850 w 9807836"/>
              <a:gd name="connsiteY33" fmla="*/ 2305050 h 6858000"/>
              <a:gd name="connsiteX34" fmla="*/ 963612 w 9807836"/>
              <a:gd name="connsiteY34" fmla="*/ 2384425 h 6858000"/>
              <a:gd name="connsiteX35" fmla="*/ 973137 w 9807836"/>
              <a:gd name="connsiteY35" fmla="*/ 2462212 h 6858000"/>
              <a:gd name="connsiteX36" fmla="*/ 993775 w 9807836"/>
              <a:gd name="connsiteY36" fmla="*/ 2543175 h 6858000"/>
              <a:gd name="connsiteX37" fmla="*/ 1025525 w 9807836"/>
              <a:gd name="connsiteY37" fmla="*/ 2622550 h 6858000"/>
              <a:gd name="connsiteX38" fmla="*/ 1063625 w 9807836"/>
              <a:gd name="connsiteY38" fmla="*/ 2701925 h 6858000"/>
              <a:gd name="connsiteX39" fmla="*/ 1106487 w 9807836"/>
              <a:gd name="connsiteY39" fmla="*/ 2781300 h 6858000"/>
              <a:gd name="connsiteX40" fmla="*/ 1150937 w 9807836"/>
              <a:gd name="connsiteY40" fmla="*/ 2859087 h 6858000"/>
              <a:gd name="connsiteX41" fmla="*/ 1198562 w 9807836"/>
              <a:gd name="connsiteY41" fmla="*/ 2938462 h 6858000"/>
              <a:gd name="connsiteX42" fmla="*/ 1241425 w 9807836"/>
              <a:gd name="connsiteY42" fmla="*/ 3017837 h 6858000"/>
              <a:gd name="connsiteX43" fmla="*/ 1284288 w 9807836"/>
              <a:gd name="connsiteY43" fmla="*/ 3098800 h 6858000"/>
              <a:gd name="connsiteX44" fmla="*/ 1320800 w 9807836"/>
              <a:gd name="connsiteY44" fmla="*/ 3179762 h 6858000"/>
              <a:gd name="connsiteX45" fmla="*/ 1349375 w 9807836"/>
              <a:gd name="connsiteY45" fmla="*/ 3260725 h 6858000"/>
              <a:gd name="connsiteX46" fmla="*/ 1365250 w 9807836"/>
              <a:gd name="connsiteY46" fmla="*/ 3343275 h 6858000"/>
              <a:gd name="connsiteX47" fmla="*/ 1374775 w 9807836"/>
              <a:gd name="connsiteY47" fmla="*/ 3429000 h 6858000"/>
              <a:gd name="connsiteX48" fmla="*/ 1365250 w 9807836"/>
              <a:gd name="connsiteY48" fmla="*/ 3514725 h 6858000"/>
              <a:gd name="connsiteX49" fmla="*/ 1349375 w 9807836"/>
              <a:gd name="connsiteY49" fmla="*/ 3597275 h 6858000"/>
              <a:gd name="connsiteX50" fmla="*/ 1320800 w 9807836"/>
              <a:gd name="connsiteY50" fmla="*/ 3678237 h 6858000"/>
              <a:gd name="connsiteX51" fmla="*/ 1284288 w 9807836"/>
              <a:gd name="connsiteY51" fmla="*/ 3759200 h 6858000"/>
              <a:gd name="connsiteX52" fmla="*/ 1241425 w 9807836"/>
              <a:gd name="connsiteY52" fmla="*/ 3840162 h 6858000"/>
              <a:gd name="connsiteX53" fmla="*/ 1198562 w 9807836"/>
              <a:gd name="connsiteY53" fmla="*/ 3919537 h 6858000"/>
              <a:gd name="connsiteX54" fmla="*/ 1150937 w 9807836"/>
              <a:gd name="connsiteY54" fmla="*/ 3998912 h 6858000"/>
              <a:gd name="connsiteX55" fmla="*/ 1106487 w 9807836"/>
              <a:gd name="connsiteY55" fmla="*/ 4076700 h 6858000"/>
              <a:gd name="connsiteX56" fmla="*/ 1063625 w 9807836"/>
              <a:gd name="connsiteY56" fmla="*/ 4156075 h 6858000"/>
              <a:gd name="connsiteX57" fmla="*/ 1025525 w 9807836"/>
              <a:gd name="connsiteY57" fmla="*/ 4235450 h 6858000"/>
              <a:gd name="connsiteX58" fmla="*/ 993775 w 9807836"/>
              <a:gd name="connsiteY58" fmla="*/ 4314825 h 6858000"/>
              <a:gd name="connsiteX59" fmla="*/ 973137 w 9807836"/>
              <a:gd name="connsiteY59" fmla="*/ 4395787 h 6858000"/>
              <a:gd name="connsiteX60" fmla="*/ 963612 w 9807836"/>
              <a:gd name="connsiteY60" fmla="*/ 4473575 h 6858000"/>
              <a:gd name="connsiteX61" fmla="*/ 958850 w 9807836"/>
              <a:gd name="connsiteY61" fmla="*/ 4552950 h 6858000"/>
              <a:gd name="connsiteX62" fmla="*/ 963612 w 9807836"/>
              <a:gd name="connsiteY62" fmla="*/ 4633912 h 6858000"/>
              <a:gd name="connsiteX63" fmla="*/ 969962 w 9807836"/>
              <a:gd name="connsiteY63" fmla="*/ 4718050 h 6858000"/>
              <a:gd name="connsiteX64" fmla="*/ 979487 w 9807836"/>
              <a:gd name="connsiteY64" fmla="*/ 4802187 h 6858000"/>
              <a:gd name="connsiteX65" fmla="*/ 992187 w 9807836"/>
              <a:gd name="connsiteY65" fmla="*/ 4886325 h 6858000"/>
              <a:gd name="connsiteX66" fmla="*/ 1003300 w 9807836"/>
              <a:gd name="connsiteY66" fmla="*/ 4970462 h 6858000"/>
              <a:gd name="connsiteX67" fmla="*/ 1011237 w 9807836"/>
              <a:gd name="connsiteY67" fmla="*/ 5054600 h 6858000"/>
              <a:gd name="connsiteX68" fmla="*/ 1017587 w 9807836"/>
              <a:gd name="connsiteY68" fmla="*/ 5135562 h 6858000"/>
              <a:gd name="connsiteX69" fmla="*/ 1019175 w 9807836"/>
              <a:gd name="connsiteY69" fmla="*/ 5216525 h 6858000"/>
              <a:gd name="connsiteX70" fmla="*/ 1012825 w 9807836"/>
              <a:gd name="connsiteY70" fmla="*/ 5292725 h 6858000"/>
              <a:gd name="connsiteX71" fmla="*/ 998537 w 9807836"/>
              <a:gd name="connsiteY71" fmla="*/ 5370512 h 6858000"/>
              <a:gd name="connsiteX72" fmla="*/ 976312 w 9807836"/>
              <a:gd name="connsiteY72" fmla="*/ 5440362 h 6858000"/>
              <a:gd name="connsiteX73" fmla="*/ 939800 w 9807836"/>
              <a:gd name="connsiteY73" fmla="*/ 5511800 h 6858000"/>
              <a:gd name="connsiteX74" fmla="*/ 896937 w 9807836"/>
              <a:gd name="connsiteY74" fmla="*/ 5575300 h 6858000"/>
              <a:gd name="connsiteX75" fmla="*/ 844550 w 9807836"/>
              <a:gd name="connsiteY75" fmla="*/ 5634037 h 6858000"/>
              <a:gd name="connsiteX76" fmla="*/ 787400 w 9807836"/>
              <a:gd name="connsiteY76" fmla="*/ 5692775 h 6858000"/>
              <a:gd name="connsiteX77" fmla="*/ 725487 w 9807836"/>
              <a:gd name="connsiteY77" fmla="*/ 5746750 h 6858000"/>
              <a:gd name="connsiteX78" fmla="*/ 660400 w 9807836"/>
              <a:gd name="connsiteY78" fmla="*/ 5797550 h 6858000"/>
              <a:gd name="connsiteX79" fmla="*/ 592137 w 9807836"/>
              <a:gd name="connsiteY79" fmla="*/ 5849937 h 6858000"/>
              <a:gd name="connsiteX80" fmla="*/ 525462 w 9807836"/>
              <a:gd name="connsiteY80" fmla="*/ 5900737 h 6858000"/>
              <a:gd name="connsiteX81" fmla="*/ 458787 w 9807836"/>
              <a:gd name="connsiteY81" fmla="*/ 5951537 h 6858000"/>
              <a:gd name="connsiteX82" fmla="*/ 395287 w 9807836"/>
              <a:gd name="connsiteY82" fmla="*/ 6005512 h 6858000"/>
              <a:gd name="connsiteX83" fmla="*/ 334962 w 9807836"/>
              <a:gd name="connsiteY83" fmla="*/ 6059487 h 6858000"/>
              <a:gd name="connsiteX84" fmla="*/ 282575 w 9807836"/>
              <a:gd name="connsiteY84" fmla="*/ 6118225 h 6858000"/>
              <a:gd name="connsiteX85" fmla="*/ 234950 w 9807836"/>
              <a:gd name="connsiteY85" fmla="*/ 6180137 h 6858000"/>
              <a:gd name="connsiteX86" fmla="*/ 192087 w 9807836"/>
              <a:gd name="connsiteY86" fmla="*/ 6253162 h 6858000"/>
              <a:gd name="connsiteX87" fmla="*/ 155575 w 9807836"/>
              <a:gd name="connsiteY87" fmla="*/ 6332537 h 6858000"/>
              <a:gd name="connsiteX88" fmla="*/ 127000 w 9807836"/>
              <a:gd name="connsiteY88" fmla="*/ 6416675 h 6858000"/>
              <a:gd name="connsiteX89" fmla="*/ 100012 w 9807836"/>
              <a:gd name="connsiteY89" fmla="*/ 6503987 h 6858000"/>
              <a:gd name="connsiteX90" fmla="*/ 77787 w 9807836"/>
              <a:gd name="connsiteY90" fmla="*/ 6594475 h 6858000"/>
              <a:gd name="connsiteX91" fmla="*/ 52387 w 9807836"/>
              <a:gd name="connsiteY91" fmla="*/ 6683375 h 6858000"/>
              <a:gd name="connsiteX92" fmla="*/ 26987 w 9807836"/>
              <a:gd name="connsiteY92" fmla="*/ 6770687 h 6858000"/>
              <a:gd name="connsiteX93" fmla="*/ 0 w 9807836"/>
              <a:gd name="connsiteY93" fmla="*/ 6858000 h 6858000"/>
              <a:gd name="connsiteX94" fmla="*/ 9807836 w 9807836"/>
              <a:gd name="connsiteY94" fmla="*/ 6858000 h 6858000"/>
              <a:gd name="connsiteX95" fmla="*/ 9807836 w 9807836"/>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9807836" h="6858000">
                <a:moveTo>
                  <a:pt x="9807836" y="0"/>
                </a:moveTo>
                <a:lnTo>
                  <a:pt x="0" y="0"/>
                </a:lnTo>
                <a:lnTo>
                  <a:pt x="26987" y="87312"/>
                </a:lnTo>
                <a:lnTo>
                  <a:pt x="52387" y="174625"/>
                </a:lnTo>
                <a:lnTo>
                  <a:pt x="77787" y="263525"/>
                </a:lnTo>
                <a:lnTo>
                  <a:pt x="100012" y="354012"/>
                </a:lnTo>
                <a:lnTo>
                  <a:pt x="127000" y="441325"/>
                </a:lnTo>
                <a:lnTo>
                  <a:pt x="155575" y="525462"/>
                </a:lnTo>
                <a:lnTo>
                  <a:pt x="192087" y="604837"/>
                </a:lnTo>
                <a:lnTo>
                  <a:pt x="234950" y="677862"/>
                </a:lnTo>
                <a:lnTo>
                  <a:pt x="282575" y="739775"/>
                </a:lnTo>
                <a:lnTo>
                  <a:pt x="334962" y="798512"/>
                </a:lnTo>
                <a:lnTo>
                  <a:pt x="395287" y="852487"/>
                </a:lnTo>
                <a:lnTo>
                  <a:pt x="458787" y="906462"/>
                </a:lnTo>
                <a:lnTo>
                  <a:pt x="525462" y="957262"/>
                </a:lnTo>
                <a:lnTo>
                  <a:pt x="592137" y="1008062"/>
                </a:lnTo>
                <a:lnTo>
                  <a:pt x="660400" y="1060450"/>
                </a:lnTo>
                <a:lnTo>
                  <a:pt x="725487" y="1111250"/>
                </a:lnTo>
                <a:lnTo>
                  <a:pt x="787400" y="1165225"/>
                </a:lnTo>
                <a:lnTo>
                  <a:pt x="844550" y="1223962"/>
                </a:lnTo>
                <a:lnTo>
                  <a:pt x="896937" y="1282700"/>
                </a:lnTo>
                <a:lnTo>
                  <a:pt x="939800" y="1346200"/>
                </a:lnTo>
                <a:lnTo>
                  <a:pt x="976312" y="1417637"/>
                </a:lnTo>
                <a:lnTo>
                  <a:pt x="998537" y="1487487"/>
                </a:lnTo>
                <a:lnTo>
                  <a:pt x="1012825" y="1565275"/>
                </a:lnTo>
                <a:lnTo>
                  <a:pt x="1019175" y="1641475"/>
                </a:lnTo>
                <a:lnTo>
                  <a:pt x="1017587" y="1722437"/>
                </a:lnTo>
                <a:lnTo>
                  <a:pt x="1011237" y="1803400"/>
                </a:lnTo>
                <a:lnTo>
                  <a:pt x="1003300" y="1887537"/>
                </a:lnTo>
                <a:lnTo>
                  <a:pt x="992187" y="1971675"/>
                </a:lnTo>
                <a:lnTo>
                  <a:pt x="979487" y="2055812"/>
                </a:lnTo>
                <a:lnTo>
                  <a:pt x="969962" y="2139950"/>
                </a:lnTo>
                <a:lnTo>
                  <a:pt x="963612" y="2224087"/>
                </a:lnTo>
                <a:lnTo>
                  <a:pt x="958850" y="2305050"/>
                </a:lnTo>
                <a:lnTo>
                  <a:pt x="963612" y="2384425"/>
                </a:lnTo>
                <a:lnTo>
                  <a:pt x="973137" y="2462212"/>
                </a:lnTo>
                <a:lnTo>
                  <a:pt x="993775" y="2543175"/>
                </a:lnTo>
                <a:lnTo>
                  <a:pt x="1025525" y="2622550"/>
                </a:lnTo>
                <a:lnTo>
                  <a:pt x="1063625" y="2701925"/>
                </a:lnTo>
                <a:lnTo>
                  <a:pt x="1106487" y="2781300"/>
                </a:lnTo>
                <a:lnTo>
                  <a:pt x="1150937" y="2859087"/>
                </a:lnTo>
                <a:lnTo>
                  <a:pt x="1198562" y="2938462"/>
                </a:lnTo>
                <a:lnTo>
                  <a:pt x="1241425" y="3017837"/>
                </a:lnTo>
                <a:lnTo>
                  <a:pt x="1284288" y="3098800"/>
                </a:lnTo>
                <a:lnTo>
                  <a:pt x="1320800" y="3179762"/>
                </a:lnTo>
                <a:lnTo>
                  <a:pt x="1349375" y="3260725"/>
                </a:lnTo>
                <a:lnTo>
                  <a:pt x="1365250" y="3343275"/>
                </a:lnTo>
                <a:lnTo>
                  <a:pt x="1374775" y="3429000"/>
                </a:lnTo>
                <a:lnTo>
                  <a:pt x="1365250" y="3514725"/>
                </a:lnTo>
                <a:lnTo>
                  <a:pt x="1349375" y="3597275"/>
                </a:lnTo>
                <a:lnTo>
                  <a:pt x="1320800" y="3678237"/>
                </a:lnTo>
                <a:lnTo>
                  <a:pt x="1284288" y="3759200"/>
                </a:lnTo>
                <a:lnTo>
                  <a:pt x="1241425" y="3840162"/>
                </a:lnTo>
                <a:lnTo>
                  <a:pt x="1198562" y="3919537"/>
                </a:lnTo>
                <a:lnTo>
                  <a:pt x="1150937" y="3998912"/>
                </a:lnTo>
                <a:lnTo>
                  <a:pt x="1106487" y="4076700"/>
                </a:lnTo>
                <a:lnTo>
                  <a:pt x="1063625" y="4156075"/>
                </a:lnTo>
                <a:lnTo>
                  <a:pt x="1025525" y="4235450"/>
                </a:lnTo>
                <a:lnTo>
                  <a:pt x="993775" y="4314825"/>
                </a:lnTo>
                <a:lnTo>
                  <a:pt x="973137" y="4395787"/>
                </a:lnTo>
                <a:lnTo>
                  <a:pt x="963612" y="4473575"/>
                </a:lnTo>
                <a:lnTo>
                  <a:pt x="958850" y="4552950"/>
                </a:lnTo>
                <a:lnTo>
                  <a:pt x="963612" y="4633912"/>
                </a:lnTo>
                <a:lnTo>
                  <a:pt x="969962" y="4718050"/>
                </a:lnTo>
                <a:lnTo>
                  <a:pt x="979487" y="4802187"/>
                </a:lnTo>
                <a:lnTo>
                  <a:pt x="992187" y="4886325"/>
                </a:lnTo>
                <a:lnTo>
                  <a:pt x="1003300" y="4970462"/>
                </a:lnTo>
                <a:lnTo>
                  <a:pt x="1011237" y="5054600"/>
                </a:lnTo>
                <a:lnTo>
                  <a:pt x="1017587" y="5135562"/>
                </a:lnTo>
                <a:lnTo>
                  <a:pt x="1019175" y="5216525"/>
                </a:lnTo>
                <a:lnTo>
                  <a:pt x="1012825" y="5292725"/>
                </a:lnTo>
                <a:lnTo>
                  <a:pt x="998537" y="5370512"/>
                </a:lnTo>
                <a:lnTo>
                  <a:pt x="976312" y="5440362"/>
                </a:lnTo>
                <a:lnTo>
                  <a:pt x="939800" y="5511800"/>
                </a:lnTo>
                <a:lnTo>
                  <a:pt x="896937" y="5575300"/>
                </a:lnTo>
                <a:lnTo>
                  <a:pt x="844550" y="5634037"/>
                </a:lnTo>
                <a:lnTo>
                  <a:pt x="787400" y="5692775"/>
                </a:lnTo>
                <a:lnTo>
                  <a:pt x="725487" y="5746750"/>
                </a:lnTo>
                <a:lnTo>
                  <a:pt x="660400" y="5797550"/>
                </a:lnTo>
                <a:lnTo>
                  <a:pt x="592137" y="5849937"/>
                </a:lnTo>
                <a:lnTo>
                  <a:pt x="525462" y="5900737"/>
                </a:lnTo>
                <a:lnTo>
                  <a:pt x="458787" y="5951537"/>
                </a:lnTo>
                <a:lnTo>
                  <a:pt x="395287" y="6005512"/>
                </a:lnTo>
                <a:lnTo>
                  <a:pt x="334962" y="6059487"/>
                </a:lnTo>
                <a:lnTo>
                  <a:pt x="282575" y="6118225"/>
                </a:lnTo>
                <a:lnTo>
                  <a:pt x="234950" y="6180137"/>
                </a:lnTo>
                <a:lnTo>
                  <a:pt x="192087" y="6253162"/>
                </a:lnTo>
                <a:lnTo>
                  <a:pt x="155575" y="6332537"/>
                </a:lnTo>
                <a:lnTo>
                  <a:pt x="127000" y="6416675"/>
                </a:lnTo>
                <a:lnTo>
                  <a:pt x="100012" y="6503987"/>
                </a:lnTo>
                <a:lnTo>
                  <a:pt x="77787" y="6594475"/>
                </a:lnTo>
                <a:lnTo>
                  <a:pt x="52387" y="6683375"/>
                </a:lnTo>
                <a:lnTo>
                  <a:pt x="26987" y="6770687"/>
                </a:lnTo>
                <a:lnTo>
                  <a:pt x="0" y="6858000"/>
                </a:lnTo>
                <a:lnTo>
                  <a:pt x="9807836" y="6858000"/>
                </a:lnTo>
                <a:lnTo>
                  <a:pt x="9807836" y="0"/>
                </a:lnTo>
                <a:close/>
              </a:path>
            </a:pathLst>
          </a:custGeom>
          <a:solidFill>
            <a:schemeClr val="accent1"/>
          </a:solidFill>
          <a:ln w="0">
            <a:noFill/>
            <a:prstDash val="solid"/>
            <a:round/>
            <a:headEnd/>
            <a:tailEnd/>
          </a:ln>
        </p:spPr>
      </p:sp>
      <p:sp>
        <p:nvSpPr>
          <p:cNvPr id="2" name="Titel 1"/>
          <p:cNvSpPr>
            <a:spLocks noGrp="1"/>
          </p:cNvSpPr>
          <p:nvPr>
            <p:ph type="title"/>
          </p:nvPr>
        </p:nvSpPr>
        <p:spPr>
          <a:xfrm>
            <a:off x="926927" y="1231894"/>
            <a:ext cx="5490143" cy="4339177"/>
          </a:xfrm>
        </p:spPr>
        <p:txBody>
          <a:bodyPr vert="horz" lIns="91440" tIns="45720" rIns="91440" bIns="45720" rtlCol="0" anchor="ctr">
            <a:normAutofit/>
          </a:bodyPr>
          <a:lstStyle/>
          <a:p>
            <a:r>
              <a:rPr lang="en-US" sz="10000" spc="800">
                <a:solidFill>
                  <a:srgbClr val="2A1A00"/>
                </a:solidFill>
              </a:rPr>
              <a:t>BABY</a:t>
            </a:r>
          </a:p>
        </p:txBody>
      </p:sp>
      <p:sp>
        <p:nvSpPr>
          <p:cNvPr id="3" name="Tijdelijke aanduiding voor inhoud 2"/>
          <p:cNvSpPr>
            <a:spLocks noGrp="1"/>
          </p:cNvSpPr>
          <p:nvPr>
            <p:ph idx="1"/>
          </p:nvPr>
        </p:nvSpPr>
        <p:spPr>
          <a:xfrm>
            <a:off x="926927" y="5660572"/>
            <a:ext cx="6020627" cy="785904"/>
          </a:xfrm>
        </p:spPr>
        <p:txBody>
          <a:bodyPr vert="horz" lIns="91440" tIns="45720" rIns="91440" bIns="45720" rtlCol="0" anchor="ctr">
            <a:normAutofit/>
          </a:bodyPr>
          <a:lstStyle/>
          <a:p>
            <a:pPr marL="0" indent="0">
              <a:lnSpc>
                <a:spcPct val="100000"/>
              </a:lnSpc>
              <a:buNone/>
            </a:pPr>
            <a:r>
              <a:rPr lang="en-US" b="1" cap="all" spc="400">
                <a:solidFill>
                  <a:srgbClr val="F3F3F2"/>
                </a:solidFill>
              </a:rPr>
              <a:t>0 tot 1 jaar </a:t>
            </a:r>
          </a:p>
        </p:txBody>
      </p:sp>
      <p:sp>
        <p:nvSpPr>
          <p:cNvPr id="17" name="Rectangle 16">
            <a:extLst>
              <a:ext uri="{FF2B5EF4-FFF2-40B4-BE49-F238E27FC236}">
                <a16:creationId xmlns:a16="http://schemas.microsoft.com/office/drawing/2014/main" id="{4363DD75-42D3-453C-A84D-D18B4215C9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rgbClr val="2A1A00"/>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Afbeelding 3"/>
          <p:cNvPicPr>
            <a:picLocks noChangeAspect="1"/>
          </p:cNvPicPr>
          <p:nvPr/>
        </p:nvPicPr>
        <p:blipFill>
          <a:blip r:embed="rId2"/>
          <a:stretch>
            <a:fillRect/>
          </a:stretch>
        </p:blipFill>
        <p:spPr>
          <a:xfrm>
            <a:off x="7552944" y="2432374"/>
            <a:ext cx="3995592" cy="1997796"/>
          </a:xfrm>
          <a:prstGeom prst="rect">
            <a:avLst/>
          </a:prstGeom>
        </p:spPr>
      </p:pic>
    </p:spTree>
    <p:extLst>
      <p:ext uri="{BB962C8B-B14F-4D97-AF65-F5344CB8AC3E}">
        <p14:creationId xmlns:p14="http://schemas.microsoft.com/office/powerpoint/2010/main" val="157692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873E5E-1168-4ACC-9520-3B9849B569D0}"/>
              </a:ext>
            </a:extLst>
          </p:cNvPr>
          <p:cNvSpPr>
            <a:spLocks noGrp="1"/>
          </p:cNvSpPr>
          <p:nvPr>
            <p:ph type="title"/>
          </p:nvPr>
        </p:nvSpPr>
        <p:spPr/>
        <p:txBody>
          <a:bodyPr/>
          <a:lstStyle/>
          <a:p>
            <a:r>
              <a:rPr lang="nl-NL" dirty="0"/>
              <a:t>ontwikkelingstaken</a:t>
            </a:r>
          </a:p>
        </p:txBody>
      </p:sp>
      <p:sp>
        <p:nvSpPr>
          <p:cNvPr id="3" name="Tijdelijke aanduiding voor inhoud 2">
            <a:extLst>
              <a:ext uri="{FF2B5EF4-FFF2-40B4-BE49-F238E27FC236}">
                <a16:creationId xmlns:a16="http://schemas.microsoft.com/office/drawing/2014/main" id="{9A4F9F58-7024-46C8-9003-AD10C2F845CA}"/>
              </a:ext>
            </a:extLst>
          </p:cNvPr>
          <p:cNvSpPr>
            <a:spLocks noGrp="1"/>
          </p:cNvSpPr>
          <p:nvPr>
            <p:ph idx="1"/>
          </p:nvPr>
        </p:nvSpPr>
        <p:spPr/>
        <p:txBody>
          <a:bodyPr>
            <a:normAutofit fontScale="92500" lnSpcReduction="10000"/>
          </a:bodyPr>
          <a:lstStyle/>
          <a:p>
            <a:r>
              <a:rPr lang="nl-NL" dirty="0"/>
              <a:t>1. verwerven van een veilige basis			10. een eigen persoonlijkheid</a:t>
            </a:r>
          </a:p>
          <a:p>
            <a:r>
              <a:rPr lang="nl-NL" dirty="0"/>
              <a:t>2. verkennen van de wereld			11. gezondheid en uiterlijk</a:t>
            </a:r>
          </a:p>
          <a:p>
            <a:r>
              <a:rPr lang="nl-NL" dirty="0"/>
              <a:t>3. ontwikkelen van autonomie en identiteit		12. invullen van vrije tijd</a:t>
            </a:r>
          </a:p>
          <a:p>
            <a:r>
              <a:rPr lang="nl-NL" dirty="0"/>
              <a:t>4. leren communiceren				13. sociale contacten en vriendschappen</a:t>
            </a:r>
          </a:p>
          <a:p>
            <a:r>
              <a:rPr lang="nl-NL" dirty="0"/>
              <a:t>5. begrijpen van de wereld			14. een seksuele identiteit</a:t>
            </a:r>
          </a:p>
          <a:p>
            <a:r>
              <a:rPr lang="nl-NL" dirty="0"/>
              <a:t>6. omgaan met anderen				15. kiezen voor opleiding en werk</a:t>
            </a:r>
          </a:p>
          <a:p>
            <a:r>
              <a:rPr lang="nl-NL" dirty="0"/>
              <a:t>7. opgroeien in een gezin				16. een plek in de maatschappij</a:t>
            </a:r>
          </a:p>
          <a:p>
            <a:r>
              <a:rPr lang="nl-NL" dirty="0"/>
              <a:t>8. leren op school</a:t>
            </a:r>
          </a:p>
          <a:p>
            <a:r>
              <a:rPr lang="nl-NL" dirty="0"/>
              <a:t>9. van kind naar puber			</a:t>
            </a:r>
          </a:p>
        </p:txBody>
      </p:sp>
    </p:spTree>
    <p:extLst>
      <p:ext uri="{BB962C8B-B14F-4D97-AF65-F5344CB8AC3E}">
        <p14:creationId xmlns:p14="http://schemas.microsoft.com/office/powerpoint/2010/main" val="4153108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2D6CE9D5-28BB-4329-B5E2-B06131F27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Rectangle 12">
            <a:extLst>
              <a:ext uri="{FF2B5EF4-FFF2-40B4-BE49-F238E27FC236}">
                <a16:creationId xmlns:a16="http://schemas.microsoft.com/office/drawing/2014/main" id="{8D9F7D40-5D59-4F59-A331-D8F7710A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11">
            <a:extLst>
              <a:ext uri="{FF2B5EF4-FFF2-40B4-BE49-F238E27FC236}">
                <a16:creationId xmlns:a16="http://schemas.microsoft.com/office/drawing/2014/main" id="{E2B1BC2F-AEBF-4990-A7F9-197AAF28B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el 1"/>
          <p:cNvSpPr>
            <a:spLocks noGrp="1"/>
          </p:cNvSpPr>
          <p:nvPr>
            <p:ph type="title"/>
          </p:nvPr>
        </p:nvSpPr>
        <p:spPr>
          <a:xfrm>
            <a:off x="8339328" y="457200"/>
            <a:ext cx="3090672" cy="1197864"/>
          </a:xfrm>
        </p:spPr>
        <p:txBody>
          <a:bodyPr anchor="b">
            <a:normAutofit/>
          </a:bodyPr>
          <a:lstStyle/>
          <a:p>
            <a:r>
              <a:rPr lang="nl-NL" sz="1900">
                <a:solidFill>
                  <a:schemeClr val="accent1"/>
                </a:solidFill>
              </a:rPr>
              <a:t>Motorische ontwikkeling</a:t>
            </a:r>
          </a:p>
        </p:txBody>
      </p:sp>
      <p:pic>
        <p:nvPicPr>
          <p:cNvPr id="6" name="Afbeelding 5">
            <a:extLst>
              <a:ext uri="{FF2B5EF4-FFF2-40B4-BE49-F238E27FC236}">
                <a16:creationId xmlns:a16="http://schemas.microsoft.com/office/drawing/2014/main" id="{12E419A6-4D86-414C-AB4E-051000902784}"/>
              </a:ext>
            </a:extLst>
          </p:cNvPr>
          <p:cNvPicPr/>
          <p:nvPr/>
        </p:nvPicPr>
        <p:blipFill>
          <a:blip r:embed="rId3">
            <a:extLst>
              <a:ext uri="{28A0092B-C50C-407E-A947-70E740481C1C}">
                <a14:useLocalDpi xmlns:a14="http://schemas.microsoft.com/office/drawing/2010/main" val="0"/>
              </a:ext>
            </a:extLst>
          </a:blip>
          <a:stretch>
            <a:fillRect/>
          </a:stretch>
        </p:blipFill>
        <p:spPr>
          <a:xfrm>
            <a:off x="926927" y="1241047"/>
            <a:ext cx="5978273" cy="4065225"/>
          </a:xfrm>
          <a:prstGeom prst="rect">
            <a:avLst/>
          </a:prstGeom>
        </p:spPr>
      </p:pic>
      <p:sp>
        <p:nvSpPr>
          <p:cNvPr id="3" name="Tijdelijke aanduiding voor inhoud 2"/>
          <p:cNvSpPr>
            <a:spLocks noGrp="1"/>
          </p:cNvSpPr>
          <p:nvPr>
            <p:ph idx="1"/>
          </p:nvPr>
        </p:nvSpPr>
        <p:spPr>
          <a:xfrm>
            <a:off x="8339328" y="1655065"/>
            <a:ext cx="3090672" cy="4224528"/>
          </a:xfrm>
        </p:spPr>
        <p:txBody>
          <a:bodyPr>
            <a:normAutofit/>
          </a:bodyPr>
          <a:lstStyle/>
          <a:p>
            <a:r>
              <a:rPr lang="nl-NL" sz="1600">
                <a:solidFill>
                  <a:schemeClr val="bg1"/>
                </a:solidFill>
              </a:rPr>
              <a:t>https://www.youtube.com/watch?v=9wxzsi-pLGM</a:t>
            </a:r>
          </a:p>
          <a:p>
            <a:endParaRPr lang="nl-NL" sz="1600">
              <a:solidFill>
                <a:schemeClr val="bg1"/>
              </a:solidFill>
            </a:endParaRPr>
          </a:p>
          <a:p>
            <a:endParaRPr lang="nl-NL" sz="1600">
              <a:solidFill>
                <a:schemeClr val="bg1"/>
              </a:solidFill>
            </a:endParaRPr>
          </a:p>
          <a:p>
            <a:endParaRPr lang="nl-NL" sz="1600">
              <a:solidFill>
                <a:schemeClr val="bg1"/>
              </a:solidFill>
            </a:endParaRPr>
          </a:p>
          <a:p>
            <a:endParaRPr lang="nl-NL" sz="1600">
              <a:solidFill>
                <a:schemeClr val="bg1"/>
              </a:solidFill>
            </a:endParaRPr>
          </a:p>
          <a:p>
            <a:pPr marL="0" indent="0">
              <a:buNone/>
            </a:pPr>
            <a:endParaRPr lang="nl-NL" sz="1600">
              <a:solidFill>
                <a:schemeClr val="bg1"/>
              </a:solidFill>
            </a:endParaRPr>
          </a:p>
          <a:p>
            <a:endParaRPr lang="nl-NL" sz="1600">
              <a:solidFill>
                <a:schemeClr val="bg1"/>
              </a:solidFill>
            </a:endParaRPr>
          </a:p>
          <a:p>
            <a:endParaRPr lang="nl-NL" sz="1600">
              <a:solidFill>
                <a:schemeClr val="bg1"/>
              </a:solidFill>
            </a:endParaRPr>
          </a:p>
          <a:p>
            <a:endParaRPr lang="nl-NL" sz="1600">
              <a:solidFill>
                <a:schemeClr val="bg1"/>
              </a:solidFill>
            </a:endParaRPr>
          </a:p>
          <a:p>
            <a:pPr marL="0" indent="0">
              <a:buNone/>
            </a:pPr>
            <a:endParaRPr lang="nl-NL" sz="1600">
              <a:solidFill>
                <a:schemeClr val="bg1"/>
              </a:solidFill>
            </a:endParaRPr>
          </a:p>
          <a:p>
            <a:endParaRPr lang="nl-NL" sz="1600">
              <a:solidFill>
                <a:schemeClr val="bg1"/>
              </a:solidFill>
            </a:endParaRPr>
          </a:p>
          <a:p>
            <a:endParaRPr lang="nl-NL" sz="1600">
              <a:solidFill>
                <a:schemeClr val="bg1"/>
              </a:solidFill>
            </a:endParaRPr>
          </a:p>
        </p:txBody>
      </p:sp>
    </p:spTree>
    <p:extLst>
      <p:ext uri="{BB962C8B-B14F-4D97-AF65-F5344CB8AC3E}">
        <p14:creationId xmlns:p14="http://schemas.microsoft.com/office/powerpoint/2010/main" val="3974273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1">
            <a:extLst>
              <a:ext uri="{FF2B5EF4-FFF2-40B4-BE49-F238E27FC236}">
                <a16:creationId xmlns:a16="http://schemas.microsoft.com/office/drawing/2014/main" id="{2D6CE9D5-28BB-4329-B5E2-B06131F27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Rectangle 13">
            <a:extLst>
              <a:ext uri="{FF2B5EF4-FFF2-40B4-BE49-F238E27FC236}">
                <a16:creationId xmlns:a16="http://schemas.microsoft.com/office/drawing/2014/main" id="{8D9F7D40-5D59-4F59-A331-D8F7710A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Freeform 11">
            <a:extLst>
              <a:ext uri="{FF2B5EF4-FFF2-40B4-BE49-F238E27FC236}">
                <a16:creationId xmlns:a16="http://schemas.microsoft.com/office/drawing/2014/main" id="{E2B1BC2F-AEBF-4990-A7F9-197AAF28B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7" name="Titel 6"/>
          <p:cNvSpPr>
            <a:spLocks noGrp="1"/>
          </p:cNvSpPr>
          <p:nvPr>
            <p:ph type="title"/>
          </p:nvPr>
        </p:nvSpPr>
        <p:spPr>
          <a:xfrm>
            <a:off x="8339328" y="457200"/>
            <a:ext cx="3090672" cy="1197864"/>
          </a:xfrm>
        </p:spPr>
        <p:txBody>
          <a:bodyPr anchor="b">
            <a:normAutofit/>
          </a:bodyPr>
          <a:lstStyle/>
          <a:p>
            <a:r>
              <a:rPr lang="nl-NL" sz="1900">
                <a:solidFill>
                  <a:schemeClr val="accent1"/>
                </a:solidFill>
              </a:rPr>
              <a:t>Cognitieve ontwikkeling</a:t>
            </a:r>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6927" y="1278411"/>
            <a:ext cx="5978273" cy="3990497"/>
          </a:xfrm>
          <a:prstGeom prst="rect">
            <a:avLst/>
          </a:prstGeom>
        </p:spPr>
      </p:pic>
      <p:sp>
        <p:nvSpPr>
          <p:cNvPr id="3" name="Tijdelijke aanduiding voor inhoud 2"/>
          <p:cNvSpPr>
            <a:spLocks noGrp="1"/>
          </p:cNvSpPr>
          <p:nvPr>
            <p:ph idx="1"/>
          </p:nvPr>
        </p:nvSpPr>
        <p:spPr>
          <a:xfrm>
            <a:off x="8339327" y="1655064"/>
            <a:ext cx="3512703" cy="4974335"/>
          </a:xfrm>
        </p:spPr>
        <p:txBody>
          <a:bodyPr>
            <a:noAutofit/>
          </a:bodyPr>
          <a:lstStyle/>
          <a:p>
            <a:pPr marL="0" indent="0">
              <a:lnSpc>
                <a:spcPct val="100000"/>
              </a:lnSpc>
              <a:buNone/>
            </a:pPr>
            <a:r>
              <a:rPr lang="nl-NL" sz="1400" dirty="0">
                <a:solidFill>
                  <a:schemeClr val="bg1"/>
                </a:solidFill>
              </a:rPr>
              <a:t>Ontwikkelingsdoel van een pasgeborene = vaardigheden en mogelijkheden ontwikkelen om de wereld te  verkennen en een overzicht te krijgen van de wereld om hem heen</a:t>
            </a:r>
          </a:p>
          <a:p>
            <a:pPr>
              <a:lnSpc>
                <a:spcPct val="100000"/>
              </a:lnSpc>
            </a:pPr>
            <a:r>
              <a:rPr lang="nl-NL" sz="1400" dirty="0">
                <a:solidFill>
                  <a:schemeClr val="bg1"/>
                </a:solidFill>
              </a:rPr>
              <a:t>  Zenuwcellen compleet </a:t>
            </a:r>
          </a:p>
          <a:p>
            <a:pPr marL="342900" indent="-342900">
              <a:lnSpc>
                <a:spcPct val="100000"/>
              </a:lnSpc>
            </a:pPr>
            <a:r>
              <a:rPr lang="nl-NL" sz="1400" dirty="0">
                <a:solidFill>
                  <a:schemeClr val="bg1"/>
                </a:solidFill>
              </a:rPr>
              <a:t>Ontwikkeling gaat razendsnel </a:t>
            </a:r>
          </a:p>
          <a:p>
            <a:pPr marL="342900" indent="-342900">
              <a:lnSpc>
                <a:spcPct val="100000"/>
              </a:lnSpc>
            </a:pPr>
            <a:r>
              <a:rPr lang="nl-NL" sz="1400" dirty="0">
                <a:solidFill>
                  <a:schemeClr val="bg1"/>
                </a:solidFill>
              </a:rPr>
              <a:t>Elke dag nieuwe neuroverbindingen</a:t>
            </a:r>
          </a:p>
          <a:p>
            <a:pPr marL="342900" indent="-342900">
              <a:lnSpc>
                <a:spcPct val="100000"/>
              </a:lnSpc>
            </a:pPr>
            <a:r>
              <a:rPr lang="nl-NL" sz="1400" dirty="0">
                <a:solidFill>
                  <a:schemeClr val="bg1"/>
                </a:solidFill>
              </a:rPr>
              <a:t>Baby gaat de wereld beter begrijpen</a:t>
            </a:r>
          </a:p>
          <a:p>
            <a:pPr marL="342900" indent="-342900">
              <a:lnSpc>
                <a:spcPct val="100000"/>
              </a:lnSpc>
            </a:pPr>
            <a:r>
              <a:rPr lang="nl-NL" sz="1400" dirty="0">
                <a:solidFill>
                  <a:schemeClr val="bg1"/>
                </a:solidFill>
              </a:rPr>
              <a:t>Leren gaat via zintuigen</a:t>
            </a:r>
          </a:p>
          <a:p>
            <a:pPr marL="342900" indent="-342900">
              <a:lnSpc>
                <a:spcPct val="100000"/>
              </a:lnSpc>
            </a:pPr>
            <a:r>
              <a:rPr lang="nl-NL" sz="1400" dirty="0">
                <a:solidFill>
                  <a:schemeClr val="bg1"/>
                </a:solidFill>
              </a:rPr>
              <a:t>Proeven, ruiken, voelen (orale fase)</a:t>
            </a:r>
          </a:p>
          <a:p>
            <a:pPr marL="342900" indent="-342900">
              <a:lnSpc>
                <a:spcPct val="100000"/>
              </a:lnSpc>
            </a:pPr>
            <a:endParaRPr lang="nl-NL" sz="1400" dirty="0">
              <a:solidFill>
                <a:schemeClr val="bg1"/>
              </a:solidFill>
            </a:endParaRPr>
          </a:p>
          <a:p>
            <a:pPr marL="0" indent="0">
              <a:lnSpc>
                <a:spcPct val="100000"/>
              </a:lnSpc>
              <a:buNone/>
            </a:pPr>
            <a:endParaRPr lang="nl-NL" sz="1400" dirty="0">
              <a:solidFill>
                <a:schemeClr val="bg1"/>
              </a:solidFill>
            </a:endParaRPr>
          </a:p>
          <a:p>
            <a:pPr>
              <a:lnSpc>
                <a:spcPct val="100000"/>
              </a:lnSpc>
            </a:pPr>
            <a:r>
              <a:rPr lang="nl-NL" sz="1400" dirty="0">
                <a:solidFill>
                  <a:schemeClr val="bg1"/>
                </a:solidFill>
              </a:rPr>
              <a:t> </a:t>
            </a:r>
            <a:r>
              <a:rPr lang="nl-NL" sz="1400" b="1" dirty="0">
                <a:solidFill>
                  <a:schemeClr val="bg1"/>
                </a:solidFill>
              </a:rPr>
              <a:t>Assimilatie</a:t>
            </a:r>
            <a:r>
              <a:rPr lang="nl-NL" sz="1400" dirty="0">
                <a:solidFill>
                  <a:schemeClr val="bg1"/>
                </a:solidFill>
              </a:rPr>
              <a:t>= het structureren van informatie</a:t>
            </a:r>
          </a:p>
          <a:p>
            <a:pPr>
              <a:lnSpc>
                <a:spcPct val="100000"/>
              </a:lnSpc>
            </a:pPr>
            <a:endParaRPr lang="nl-NL" sz="1400" dirty="0">
              <a:solidFill>
                <a:schemeClr val="bg1"/>
              </a:solidFill>
            </a:endParaRPr>
          </a:p>
          <a:p>
            <a:pPr>
              <a:lnSpc>
                <a:spcPct val="100000"/>
              </a:lnSpc>
            </a:pPr>
            <a:r>
              <a:rPr lang="nl-NL" sz="1400" dirty="0">
                <a:solidFill>
                  <a:schemeClr val="bg1"/>
                </a:solidFill>
              </a:rPr>
              <a:t> </a:t>
            </a:r>
            <a:r>
              <a:rPr lang="nl-NL" sz="1400" b="1" dirty="0">
                <a:solidFill>
                  <a:schemeClr val="bg1"/>
                </a:solidFill>
              </a:rPr>
              <a:t>Accommodatie</a:t>
            </a:r>
            <a:r>
              <a:rPr lang="nl-NL" sz="1400" dirty="0">
                <a:solidFill>
                  <a:schemeClr val="bg1"/>
                </a:solidFill>
              </a:rPr>
              <a:t>= het plaatsen van de informatie in de juiste context</a:t>
            </a: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marL="342900" indent="-342900">
              <a:lnSpc>
                <a:spcPct val="100000"/>
              </a:lnSpc>
            </a:pPr>
            <a:endParaRPr lang="nl-NL" sz="1400" dirty="0">
              <a:solidFill>
                <a:schemeClr val="bg1"/>
              </a:solidFill>
            </a:endParaRPr>
          </a:p>
          <a:p>
            <a:pPr marL="342900" indent="-342900">
              <a:lnSpc>
                <a:spcPct val="100000"/>
              </a:lnSpc>
            </a:pPr>
            <a:endParaRPr lang="nl-NL" sz="1400" b="1" dirty="0">
              <a:solidFill>
                <a:schemeClr val="bg1"/>
              </a:solidFill>
            </a:endParaRPr>
          </a:p>
          <a:p>
            <a:pPr>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a:lnSpc>
                <a:spcPct val="100000"/>
              </a:lnSpc>
            </a:pPr>
            <a:endParaRPr lang="nl-NL" sz="1400" b="1" dirty="0">
              <a:solidFill>
                <a:schemeClr val="bg1"/>
              </a:solidFill>
            </a:endParaRPr>
          </a:p>
          <a:p>
            <a:pPr marL="342900" indent="-342900">
              <a:lnSpc>
                <a:spcPct val="100000"/>
              </a:lnSpc>
            </a:pPr>
            <a:endParaRPr lang="nl-NL" sz="1400" b="1" dirty="0">
              <a:solidFill>
                <a:schemeClr val="bg1"/>
              </a:solidFill>
            </a:endParaRPr>
          </a:p>
          <a:p>
            <a:pPr>
              <a:lnSpc>
                <a:spcPct val="100000"/>
              </a:lnSpc>
            </a:pPr>
            <a:endParaRPr lang="nl-NL" sz="1400" b="1" dirty="0">
              <a:solidFill>
                <a:schemeClr val="bg1"/>
              </a:solidFill>
            </a:endParaRPr>
          </a:p>
          <a:p>
            <a:pPr>
              <a:lnSpc>
                <a:spcPct val="100000"/>
              </a:lnSpc>
            </a:pPr>
            <a:endParaRPr lang="nl-NL" sz="1400" b="1" dirty="0">
              <a:solidFill>
                <a:schemeClr val="bg1"/>
              </a:solidFill>
            </a:endParaRPr>
          </a:p>
          <a:p>
            <a:pPr>
              <a:lnSpc>
                <a:spcPct val="100000"/>
              </a:lnSpc>
            </a:pPr>
            <a:endParaRPr lang="nl-NL" sz="1400" b="1" dirty="0">
              <a:solidFill>
                <a:schemeClr val="bg1"/>
              </a:solidFill>
            </a:endParaRPr>
          </a:p>
          <a:p>
            <a:pPr>
              <a:lnSpc>
                <a:spcPct val="100000"/>
              </a:lnSpc>
            </a:pPr>
            <a:endParaRPr lang="nl-NL" sz="1400" b="1"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dirty="0">
              <a:solidFill>
                <a:schemeClr val="bg1"/>
              </a:solidFill>
            </a:endParaRPr>
          </a:p>
          <a:p>
            <a:pPr>
              <a:lnSpc>
                <a:spcPct val="100000"/>
              </a:lnSpc>
            </a:pPr>
            <a:endParaRPr lang="nl-NL" sz="1400" b="1" dirty="0">
              <a:solidFill>
                <a:schemeClr val="bg1"/>
              </a:solidFill>
            </a:endParaRPr>
          </a:p>
          <a:p>
            <a:pPr>
              <a:lnSpc>
                <a:spcPct val="100000"/>
              </a:lnSpc>
            </a:pPr>
            <a:endParaRPr lang="nl-NL" sz="1400" b="1" dirty="0">
              <a:solidFill>
                <a:schemeClr val="bg1"/>
              </a:solidFill>
            </a:endParaRPr>
          </a:p>
          <a:p>
            <a:pPr marL="342900" indent="-342900">
              <a:lnSpc>
                <a:spcPct val="100000"/>
              </a:lnSpc>
            </a:pPr>
            <a:endParaRPr lang="nl-NL" sz="1400" dirty="0">
              <a:solidFill>
                <a:schemeClr val="bg1"/>
              </a:solidFill>
            </a:endParaRPr>
          </a:p>
          <a:p>
            <a:pPr marL="342900" indent="-342900">
              <a:lnSpc>
                <a:spcPct val="100000"/>
              </a:lnSpc>
            </a:pPr>
            <a:endParaRPr lang="nl-NL" sz="1400" dirty="0">
              <a:solidFill>
                <a:schemeClr val="bg1"/>
              </a:solidFill>
            </a:endParaRPr>
          </a:p>
          <a:p>
            <a:pPr marL="342900" indent="-342900">
              <a:lnSpc>
                <a:spcPct val="100000"/>
              </a:lnSpc>
            </a:pPr>
            <a:endParaRPr lang="nl-NL" sz="1400" dirty="0">
              <a:solidFill>
                <a:schemeClr val="bg1"/>
              </a:solidFill>
            </a:endParaRPr>
          </a:p>
          <a:p>
            <a:pPr>
              <a:lnSpc>
                <a:spcPct val="100000"/>
              </a:lnSpc>
            </a:pPr>
            <a:endParaRPr lang="nl-NL" sz="1400" dirty="0">
              <a:solidFill>
                <a:schemeClr val="bg1"/>
              </a:solidFill>
            </a:endParaRPr>
          </a:p>
        </p:txBody>
      </p:sp>
    </p:spTree>
    <p:extLst>
      <p:ext uri="{BB962C8B-B14F-4D97-AF65-F5344CB8AC3E}">
        <p14:creationId xmlns:p14="http://schemas.microsoft.com/office/powerpoint/2010/main" val="679932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Afbeelding 1"/>
          <p:cNvPicPr>
            <a:picLocks noChangeAspect="1"/>
          </p:cNvPicPr>
          <p:nvPr/>
        </p:nvPicPr>
        <p:blipFill rotWithShape="1">
          <a:blip r:embed="rId2">
            <a:extLst>
              <a:ext uri="{28A0092B-C50C-407E-A947-70E740481C1C}">
                <a14:useLocalDpi xmlns:a14="http://schemas.microsoft.com/office/drawing/2010/main" val="0"/>
              </a:ext>
            </a:extLst>
          </a:blip>
          <a:srcRect l="17072" r="29321" b="2"/>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id="{E1CE536E-134A-4A35-900B-30F927D5B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5" name="Titel 4"/>
          <p:cNvSpPr>
            <a:spLocks noGrp="1"/>
          </p:cNvSpPr>
          <p:nvPr>
            <p:ph type="title"/>
          </p:nvPr>
        </p:nvSpPr>
        <p:spPr>
          <a:xfrm>
            <a:off x="765051" y="382385"/>
            <a:ext cx="6015897" cy="1492132"/>
          </a:xfrm>
        </p:spPr>
        <p:txBody>
          <a:bodyPr>
            <a:normAutofit/>
          </a:bodyPr>
          <a:lstStyle/>
          <a:p>
            <a:r>
              <a:rPr lang="nl-NL" sz="4700"/>
              <a:t>Sociaal-emotionele ontwikkeling</a:t>
            </a:r>
          </a:p>
        </p:txBody>
      </p:sp>
      <p:sp>
        <p:nvSpPr>
          <p:cNvPr id="12" name="Rectangle 11">
            <a:extLst>
              <a:ext uri="{FF2B5EF4-FFF2-40B4-BE49-F238E27FC236}">
                <a16:creationId xmlns:a16="http://schemas.microsoft.com/office/drawing/2014/main" id="{FA0382D1-1594-4E3D-842E-04E1E5E75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765051" y="2286001"/>
            <a:ext cx="6015897" cy="3593591"/>
          </a:xfrm>
        </p:spPr>
        <p:txBody>
          <a:bodyPr>
            <a:normAutofit/>
          </a:bodyPr>
          <a:lstStyle/>
          <a:p>
            <a:endParaRPr lang="nl-NL" b="1"/>
          </a:p>
          <a:p>
            <a:pPr marL="0" indent="0">
              <a:buNone/>
            </a:pPr>
            <a:endParaRPr lang="nl-NL" b="1"/>
          </a:p>
          <a:p>
            <a:pPr marL="342900" indent="-342900"/>
            <a:r>
              <a:rPr lang="nl-NL"/>
              <a:t>In een veilige situatie hecht de baby zich aan de primaire verzorgers</a:t>
            </a:r>
          </a:p>
          <a:p>
            <a:pPr marL="342900" indent="-342900"/>
            <a:r>
              <a:rPr lang="nl-NL"/>
              <a:t>In deze band ligt de basis voor onze sociale omgang met anderen.</a:t>
            </a:r>
          </a:p>
          <a:p>
            <a:pPr marL="342900" indent="-342900"/>
            <a:r>
              <a:rPr lang="nl-NL"/>
              <a:t>Zonder veilige hechting: een groot risico op ontwikkelingsstoornissen</a:t>
            </a:r>
          </a:p>
          <a:p>
            <a:pPr marL="342900" indent="-342900"/>
            <a:endParaRPr lang="nl-NL"/>
          </a:p>
          <a:p>
            <a:pPr marL="342900" indent="-342900"/>
            <a:endParaRPr lang="nl-NL"/>
          </a:p>
          <a:p>
            <a:pPr marL="342900" indent="-342900"/>
            <a:endParaRPr lang="nl-NL"/>
          </a:p>
          <a:p>
            <a:pPr marL="0" indent="0">
              <a:buNone/>
            </a:pPr>
            <a:endParaRPr lang="nl-NL"/>
          </a:p>
          <a:p>
            <a:endParaRPr lang="nl-NL"/>
          </a:p>
          <a:p>
            <a:endParaRPr lang="nl-NL"/>
          </a:p>
          <a:p>
            <a:endParaRPr lang="nl-NL"/>
          </a:p>
          <a:p>
            <a:endParaRPr lang="nl-NL"/>
          </a:p>
          <a:p>
            <a:endParaRPr lang="nl-NL"/>
          </a:p>
          <a:p>
            <a:pPr marL="342900" indent="-342900"/>
            <a:endParaRPr lang="nl-NL"/>
          </a:p>
          <a:p>
            <a:pPr marL="342900" indent="-342900"/>
            <a:endParaRPr lang="nl-NL" b="1"/>
          </a:p>
          <a:p>
            <a:endParaRPr lang="nl-NL" b="1"/>
          </a:p>
          <a:p>
            <a:pPr marL="342900" indent="-342900"/>
            <a:endParaRPr lang="nl-NL" b="1"/>
          </a:p>
          <a:p>
            <a:pPr marL="342900" indent="-342900"/>
            <a:endParaRPr lang="nl-NL" b="1"/>
          </a:p>
          <a:p>
            <a:pPr marL="342900" indent="-342900"/>
            <a:endParaRPr lang="nl-NL" b="1"/>
          </a:p>
          <a:p>
            <a:pPr marL="342900" indent="-342900"/>
            <a:endParaRPr lang="nl-NL" b="1"/>
          </a:p>
          <a:p>
            <a:pPr marL="342900" indent="-342900"/>
            <a:endParaRPr lang="nl-NL" b="1"/>
          </a:p>
          <a:p>
            <a:pPr marL="342900" indent="-342900"/>
            <a:endParaRPr lang="nl-NL" b="1"/>
          </a:p>
          <a:p>
            <a:pPr marL="342900" indent="-342900"/>
            <a:endParaRPr lang="nl-NL" b="1"/>
          </a:p>
          <a:p>
            <a:endParaRPr lang="nl-NL" b="1"/>
          </a:p>
          <a:p>
            <a:pPr marL="342900" indent="-342900"/>
            <a:endParaRPr lang="nl-NL" b="1"/>
          </a:p>
          <a:p>
            <a:endParaRPr lang="nl-NL" b="1"/>
          </a:p>
          <a:p>
            <a:pPr marL="342900" indent="-342900"/>
            <a:endParaRPr lang="nl-NL" b="1"/>
          </a:p>
          <a:p>
            <a:endParaRPr lang="nl-NL" b="1"/>
          </a:p>
          <a:p>
            <a:endParaRPr lang="nl-NL" b="1"/>
          </a:p>
          <a:p>
            <a:endParaRPr lang="nl-NL" b="1"/>
          </a:p>
          <a:p>
            <a:endParaRPr lang="nl-NL" b="1"/>
          </a:p>
          <a:p>
            <a:endParaRPr lang="nl-NL"/>
          </a:p>
          <a:p>
            <a:endParaRPr lang="nl-NL"/>
          </a:p>
          <a:p>
            <a:endParaRPr lang="nl-NL"/>
          </a:p>
          <a:p>
            <a:endParaRPr lang="nl-NL"/>
          </a:p>
          <a:p>
            <a:endParaRPr lang="nl-NL"/>
          </a:p>
          <a:p>
            <a:endParaRPr lang="nl-NL"/>
          </a:p>
          <a:p>
            <a:endParaRPr lang="nl-NL" b="1"/>
          </a:p>
          <a:p>
            <a:endParaRPr lang="nl-NL" b="1"/>
          </a:p>
          <a:p>
            <a:pPr marL="342900" indent="-342900"/>
            <a:endParaRPr lang="nl-NL" dirty="0"/>
          </a:p>
          <a:p>
            <a:pPr marL="342900" indent="-342900"/>
            <a:endParaRPr lang="nl-NL" dirty="0"/>
          </a:p>
          <a:p>
            <a:pPr marL="342900" indent="-342900"/>
            <a:endParaRPr lang="nl-NL" dirty="0"/>
          </a:p>
          <a:p>
            <a:endParaRPr lang="nl-NL" dirty="0"/>
          </a:p>
        </p:txBody>
      </p:sp>
    </p:spTree>
    <p:extLst>
      <p:ext uri="{BB962C8B-B14F-4D97-AF65-F5344CB8AC3E}">
        <p14:creationId xmlns:p14="http://schemas.microsoft.com/office/powerpoint/2010/main" val="3463683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AB420BE-11AE-4EF1-9F7A-55DB34FAA0E5}"/>
              </a:ext>
            </a:extLst>
          </p:cNvPr>
          <p:cNvSpPr>
            <a:spLocks noGrp="1"/>
          </p:cNvSpPr>
          <p:nvPr>
            <p:ph type="title"/>
          </p:nvPr>
        </p:nvSpPr>
        <p:spPr>
          <a:xfrm>
            <a:off x="761996" y="382385"/>
            <a:ext cx="10668004" cy="1113295"/>
          </a:xfrm>
        </p:spPr>
        <p:txBody>
          <a:bodyPr anchor="b">
            <a:normAutofit/>
          </a:bodyPr>
          <a:lstStyle/>
          <a:p>
            <a:pPr algn="ctr"/>
            <a:r>
              <a:rPr lang="nl-NL" dirty="0"/>
              <a:t>Casus opdracht</a:t>
            </a:r>
            <a:endParaRPr lang="nl-NL"/>
          </a:p>
        </p:txBody>
      </p:sp>
      <p:sp>
        <p:nvSpPr>
          <p:cNvPr id="3" name="Tijdelijke aanduiding voor inhoud 2">
            <a:extLst>
              <a:ext uri="{FF2B5EF4-FFF2-40B4-BE49-F238E27FC236}">
                <a16:creationId xmlns:a16="http://schemas.microsoft.com/office/drawing/2014/main" id="{C9E60707-7744-4CB1-B6BA-57DC2CE9B207}"/>
              </a:ext>
            </a:extLst>
          </p:cNvPr>
          <p:cNvSpPr>
            <a:spLocks noGrp="1"/>
          </p:cNvSpPr>
          <p:nvPr>
            <p:ph idx="1"/>
          </p:nvPr>
        </p:nvSpPr>
        <p:spPr>
          <a:xfrm>
            <a:off x="761996" y="1785257"/>
            <a:ext cx="10668004" cy="3440539"/>
          </a:xfrm>
        </p:spPr>
        <p:txBody>
          <a:bodyPr>
            <a:normAutofit/>
          </a:bodyPr>
          <a:lstStyle/>
          <a:p>
            <a:pPr>
              <a:lnSpc>
                <a:spcPct val="100000"/>
              </a:lnSpc>
            </a:pPr>
            <a:r>
              <a:rPr lang="nl-NL" sz="1500"/>
              <a:t>De moeders van Wesley en Manon (beide 10 maanden oud) gaan voor het eerst sporten in de sportschool. Bij de sportschool is een crèche, waar de kinderen een uurtje worden opgevangen tijdens de sportles. De moeder van Manon heeft moeite moeten doen om Wesley’s moeder over te halen. Die zag het niet zitten om Wesley achter te laten, want ‘het is immers altijd zo’n moeilijk kind met dat soort dingen’.</a:t>
            </a:r>
            <a:br>
              <a:rPr lang="nl-NL" sz="1500"/>
            </a:br>
            <a:r>
              <a:rPr lang="nl-NL" sz="1500"/>
              <a:t>Wesley en Manon worden beiden in de onbekende speelruimte gebracht en bij een voor hen onbekend persoon achtergelaten. Allebei huilen ze als hun moeder de kamer verlaat. Manon laat zich troosten door de crècheleidster en zit even later lekker te spelen. Wesley blijft lang hard huilen, maar geeft het na een tijdje op. Hij zit wat om zich heen te kijken en komt niet van zijn plaats, heeft geen interesse voor het speelgoed. </a:t>
            </a:r>
            <a:br>
              <a:rPr lang="nl-NL" sz="1500"/>
            </a:br>
            <a:r>
              <a:rPr lang="nl-NL" sz="1500"/>
              <a:t>Als de moeders terugkomen, reageren ze opvallend anders. Manon kruipt snel naar haar moeder toe en is duidelijk blij haar te zien. Wesley reageert verward als zijn moeder weer binnenkomt en kruipt niet naar haar toe, maar juist van haar weg. Hij wil zich niet laten knuffelen en blijft onrustig, gaat zelfs opnieuw huilen.</a:t>
            </a:r>
          </a:p>
          <a:p>
            <a:pPr>
              <a:lnSpc>
                <a:spcPct val="100000"/>
              </a:lnSpc>
            </a:pPr>
            <a:r>
              <a:rPr lang="nl-NL" sz="1500"/>
              <a:t> Hoe zouden we deze verschillende reacties kunnen verklaren?</a:t>
            </a:r>
          </a:p>
          <a:p>
            <a:pPr>
              <a:lnSpc>
                <a:spcPct val="100000"/>
              </a:lnSpc>
            </a:pPr>
            <a:r>
              <a:rPr lang="nl-NL" sz="1500"/>
              <a:t>Wat weten jullie van hechting? </a:t>
            </a:r>
          </a:p>
        </p:txBody>
      </p:sp>
      <p:sp>
        <p:nvSpPr>
          <p:cNvPr id="10" name="Freeform: Shape 9">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06736"/>
            <a:ext cx="12191998"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43230174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859</Words>
  <Application>Microsoft Office PowerPoint</Application>
  <PresentationFormat>Breedbeeld</PresentationFormat>
  <Paragraphs>208</Paragraphs>
  <Slides>17</Slides>
  <Notes>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Arial</vt:lpstr>
      <vt:lpstr>Calibri</vt:lpstr>
      <vt:lpstr>Gill Sans MT</vt:lpstr>
      <vt:lpstr>Impact</vt:lpstr>
      <vt:lpstr>Wingdings</vt:lpstr>
      <vt:lpstr>Badge</vt:lpstr>
      <vt:lpstr>Ontwikkelingspsychologie</vt:lpstr>
      <vt:lpstr>Vandaag</vt:lpstr>
      <vt:lpstr>Vorige week</vt:lpstr>
      <vt:lpstr>BABY</vt:lpstr>
      <vt:lpstr>ontwikkelingstaken</vt:lpstr>
      <vt:lpstr>Motorische ontwikkeling</vt:lpstr>
      <vt:lpstr>Cognitieve ontwikkeling</vt:lpstr>
      <vt:lpstr>Sociaal-emotionele ontwikkeling</vt:lpstr>
      <vt:lpstr>Casus opdracht</vt:lpstr>
      <vt:lpstr>Levensbehoeften</vt:lpstr>
      <vt:lpstr>Hechting</vt:lpstr>
      <vt:lpstr>Hechting</vt:lpstr>
      <vt:lpstr>Hechtingsgedrag</vt:lpstr>
      <vt:lpstr>Bowlby – attachment theory</vt:lpstr>
      <vt:lpstr>Opdracht</vt:lpstr>
      <vt:lpstr>Mis in de hechting</vt:lpstr>
      <vt:lpstr>Vooruitblik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Ontwikkelingspsychologie</dc:title>
  <dc:creator>Tessa Boer</dc:creator>
  <cp:lastModifiedBy>Tessa Heeringa - Boer</cp:lastModifiedBy>
  <cp:revision>1</cp:revision>
  <dcterms:created xsi:type="dcterms:W3CDTF">2019-04-05T08:51:20Z</dcterms:created>
  <dcterms:modified xsi:type="dcterms:W3CDTF">2019-10-21T10:52:33Z</dcterms:modified>
</cp:coreProperties>
</file>