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3" r:id="rId3"/>
    <p:sldId id="260" r:id="rId4"/>
    <p:sldId id="262" r:id="rId5"/>
    <p:sldId id="265" r:id="rId6"/>
    <p:sldId id="266" r:id="rId7"/>
    <p:sldId id="261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35BE33-42C9-4BCC-950B-453F0F4CEF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333358D-5FF7-4848-B018-7E10F606D8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06E5D7-A894-4D73-9EFC-CFA6EF9C9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DDDAC-5F54-45C0-A04F-FBCC2DD41D5A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6FC12A0-E7DD-40C5-9452-2F0C20A49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32126C5-C669-4C58-946A-EEDDBB1E8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9C6F6-5A0D-42FA-B7DE-FA18C0FA9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2920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803A1A-43C6-4F9D-8ED1-5549A1BE8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3071577-9BA8-4E1B-B8C9-CC70C23359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56520D0-0780-46F2-BB8C-3A9312ED0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DDDAC-5F54-45C0-A04F-FBCC2DD41D5A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2804F9C-7668-444A-BA3F-FBA1CF905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0DAC58D-580F-4721-9A83-B214F681E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9C6F6-5A0D-42FA-B7DE-FA18C0FA9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5023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6FF70E1-6835-41F0-995A-29781DBA70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C10DEBC-99D9-46B9-909D-D82F626BEC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F516FAB-FA33-413A-9D28-B701C1FE0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DDDAC-5F54-45C0-A04F-FBCC2DD41D5A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F429F8D-10B1-4CD6-B6BE-73D3C1E78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FCFC62F-E2CE-479D-BC33-284C6A0FF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9C6F6-5A0D-42FA-B7DE-FA18C0FA9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868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A84C71-3C13-4F7A-93A6-6ECD8700C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8B81E93-CA58-440F-AC52-312028230B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FAFE1E8-EBE0-47A8-B919-129F24062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DDDAC-5F54-45C0-A04F-FBCC2DD41D5A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1B1B804-84B7-4352-8363-D6ACBA83C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900E45-036E-447C-9FB4-B9F6606FF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9C6F6-5A0D-42FA-B7DE-FA18C0FA9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6173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8C5AB6-5E8B-4F8B-9E06-8FE35BF95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F7C7229-FCAC-40CB-90FE-0847057FB8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5F5D724-DB65-49F5-BB01-6227DD224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DDDAC-5F54-45C0-A04F-FBCC2DD41D5A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1ED3A0A-7EF2-410A-BEE0-E1F639501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2D1F1C7-B3B7-48FE-A9EF-EF4D6BBE6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9C6F6-5A0D-42FA-B7DE-FA18C0FA9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9967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246BC-0C9C-4761-BBE8-FB264BE91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B476A4-1967-4958-8CEE-2B818160B5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D955D26-2468-45E6-8B25-17B77C434F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028AC10-18D2-422C-B313-368198783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DDDAC-5F54-45C0-A04F-FBCC2DD41D5A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0277D73-C556-4F5C-BDB4-CBA7ABA07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424155D-5141-4C9D-9F63-3390C74CE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9C6F6-5A0D-42FA-B7DE-FA18C0FA9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2867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E3C1DD-4A39-4713-B123-61415D8D32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510FE7D-FCA3-487A-9DE7-9C7CB648F9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526B538-1323-411B-8CF5-DD5F82A41E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C702062-4B4E-4107-A6B1-D08F533972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06DFB64-8C1F-47A9-9224-AADD9EBFFC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E50F664-9CB3-4737-A995-B49C8B5B3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DDDAC-5F54-45C0-A04F-FBCC2DD41D5A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4F4C5F6-9179-4469-B4CC-0C00EF63E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457A9D10-4ED1-4D02-AEEF-51CFFA527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9C6F6-5A0D-42FA-B7DE-FA18C0FA9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7216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9EE90A-9E13-4A34-AB47-716A0FA73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95FEEFD-4FF0-49EB-926B-21855BD1F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DDDAC-5F54-45C0-A04F-FBCC2DD41D5A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3CB2F8E-A5F0-4E1F-9E86-47D44F966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4635DAF-B0C3-460C-A012-675168099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9C6F6-5A0D-42FA-B7DE-FA18C0FA9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7964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DF75803-EAEF-4084-9A58-DBA385C1D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DDDAC-5F54-45C0-A04F-FBCC2DD41D5A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20BE10B-9F79-4871-889E-DB96B8420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C89B241-29B6-431B-9A9A-E24935489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9C6F6-5A0D-42FA-B7DE-FA18C0FA9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7317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FCE854-857D-425C-B743-9682C687A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880323-6DF1-427E-B04F-5BE1DECE4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B87A204-C8CA-4F46-A192-E8ADEF2AF1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45453D9-B73F-4CC5-8DF4-E68C2B38A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DDDAC-5F54-45C0-A04F-FBCC2DD41D5A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41E8861-A6D9-4E6F-93ED-E0E61AC04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5AFE66E-CF07-4E0E-9E1A-747B0DE85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9C6F6-5A0D-42FA-B7DE-FA18C0FA9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8895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BC505-427A-424A-80D8-908279D5D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3C52B40-DE99-484E-9C86-C41A775280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DC2C0B7-0CB0-44D3-9A37-069B0F13D7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2101DD2-D42F-4FE9-A00E-E1E48FAE4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DDDAC-5F54-45C0-A04F-FBCC2DD41D5A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9D1D7FD-8EEB-4C92-8907-288F7EE21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260F1C5-1249-4AFB-9ECE-20A2455DD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9C6F6-5A0D-42FA-B7DE-FA18C0FA9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5309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3C31C50-4D1F-4167-836F-024F9D6AB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CE9DC70-BCEA-4ED2-88F9-60CCD0B25A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E77B66B-15B2-4F92-BFBD-4BB581E2DB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DDDAC-5F54-45C0-A04F-FBCC2DD41D5A}" type="datetimeFigureOut">
              <a:rPr lang="nl-NL" smtClean="0"/>
              <a:t>9-3-2019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17ADF0-7FF8-4ABF-B718-E9F601D2A9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AF292D0-001E-4B97-BD92-84A24CA8AC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9C6F6-5A0D-42FA-B7DE-FA18C0FA942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9121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CA06CD6-90CA-4C45-856C-6771339E1E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10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12FC28-6E69-462C-BFB9-2E0253BB4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507"/>
            <a:ext cx="3494362" cy="4930986"/>
          </a:xfrm>
        </p:spPr>
        <p:txBody>
          <a:bodyPr>
            <a:normAutofit/>
          </a:bodyPr>
          <a:lstStyle/>
          <a:p>
            <a:pPr algn="ctr"/>
            <a:r>
              <a:rPr lang="en-GB" sz="4000" dirty="0">
                <a:solidFill>
                  <a:schemeClr val="accent1"/>
                </a:solidFill>
              </a:rPr>
              <a:t>ABCD-</a:t>
            </a:r>
            <a:r>
              <a:rPr lang="en-GB" sz="4000" dirty="0" err="1">
                <a:solidFill>
                  <a:schemeClr val="accent1"/>
                </a:solidFill>
              </a:rPr>
              <a:t>Frage</a:t>
            </a:r>
            <a:endParaRPr lang="nl-NL" sz="4000" dirty="0">
              <a:solidFill>
                <a:schemeClr val="accent1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021601D-2758-4B15-A31C-FDA184C51B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0019381-B535-4A43-B0A3-BE0559159C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6896" y="2437552"/>
            <a:ext cx="6250940" cy="2304627"/>
          </a:xfrm>
        </p:spPr>
        <p:txBody>
          <a:bodyPr>
            <a:normAutofit fontScale="77500" lnSpcReduction="20000"/>
          </a:bodyPr>
          <a:lstStyle/>
          <a:p>
            <a:r>
              <a:rPr lang="en-GB" sz="2400" dirty="0">
                <a:solidFill>
                  <a:srgbClr val="000000"/>
                </a:solidFill>
              </a:rPr>
              <a:t>Plan van </a:t>
            </a:r>
            <a:r>
              <a:rPr lang="en-GB" sz="2400" dirty="0" err="1">
                <a:solidFill>
                  <a:srgbClr val="000000"/>
                </a:solidFill>
              </a:rPr>
              <a:t>aanpak</a:t>
            </a:r>
            <a:r>
              <a:rPr lang="en-GB" sz="2400" dirty="0">
                <a:solidFill>
                  <a:srgbClr val="000000"/>
                </a:solidFill>
              </a:rPr>
              <a:t>: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err="1">
                <a:solidFill>
                  <a:srgbClr val="000000"/>
                </a:solidFill>
              </a:rPr>
              <a:t>Eerst</a:t>
            </a:r>
            <a:r>
              <a:rPr lang="en-GB" dirty="0">
                <a:solidFill>
                  <a:srgbClr val="000000"/>
                </a:solidFill>
              </a:rPr>
              <a:t> de </a:t>
            </a:r>
            <a:r>
              <a:rPr lang="en-GB" dirty="0" err="1">
                <a:solidFill>
                  <a:srgbClr val="000000"/>
                </a:solidFill>
              </a:rPr>
              <a:t>grote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lijn</a:t>
            </a:r>
            <a:r>
              <a:rPr lang="en-GB" dirty="0">
                <a:solidFill>
                  <a:srgbClr val="000000"/>
                </a:solidFill>
              </a:rPr>
              <a:t> van de </a:t>
            </a:r>
            <a:r>
              <a:rPr lang="en-GB" dirty="0" err="1">
                <a:solidFill>
                  <a:srgbClr val="000000"/>
                </a:solidFill>
              </a:rPr>
              <a:t>tekst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lezen</a:t>
            </a:r>
            <a:r>
              <a:rPr lang="en-GB" dirty="0">
                <a:solidFill>
                  <a:srgbClr val="000000"/>
                </a:solidFill>
              </a:rPr>
              <a:t> (</a:t>
            </a:r>
            <a:r>
              <a:rPr lang="en-GB" dirty="0" err="1">
                <a:solidFill>
                  <a:srgbClr val="000000"/>
                </a:solidFill>
              </a:rPr>
              <a:t>titel</a:t>
            </a:r>
            <a:r>
              <a:rPr lang="en-GB" dirty="0">
                <a:solidFill>
                  <a:srgbClr val="000000"/>
                </a:solidFill>
              </a:rPr>
              <a:t>, intro, </a:t>
            </a:r>
            <a:r>
              <a:rPr lang="en-GB" dirty="0" err="1">
                <a:solidFill>
                  <a:srgbClr val="000000"/>
                </a:solidFill>
              </a:rPr>
              <a:t>plaatjes</a:t>
            </a:r>
            <a:r>
              <a:rPr lang="en-GB" dirty="0">
                <a:solidFill>
                  <a:srgbClr val="000000"/>
                </a:solidFill>
              </a:rPr>
              <a:t>, etc)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Lees de </a:t>
            </a:r>
            <a:r>
              <a:rPr lang="en-GB" dirty="0" err="1">
                <a:solidFill>
                  <a:srgbClr val="000000"/>
                </a:solidFill>
              </a:rPr>
              <a:t>vraag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en</a:t>
            </a:r>
            <a:r>
              <a:rPr lang="en-GB" dirty="0">
                <a:solidFill>
                  <a:srgbClr val="000000"/>
                </a:solidFill>
              </a:rPr>
              <a:t> dan het </a:t>
            </a:r>
            <a:r>
              <a:rPr lang="en-GB" dirty="0" err="1">
                <a:solidFill>
                  <a:srgbClr val="000000"/>
                </a:solidFill>
              </a:rPr>
              <a:t>stuk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tekst</a:t>
            </a:r>
            <a:r>
              <a:rPr lang="en-GB" dirty="0">
                <a:solidFill>
                  <a:srgbClr val="000000"/>
                </a:solidFill>
              </a:rPr>
              <a:t>/de </a:t>
            </a:r>
            <a:r>
              <a:rPr lang="en-GB" dirty="0" err="1">
                <a:solidFill>
                  <a:srgbClr val="000000"/>
                </a:solidFill>
              </a:rPr>
              <a:t>alinea</a:t>
            </a:r>
            <a:endParaRPr lang="en-GB" dirty="0">
              <a:solidFill>
                <a:srgbClr val="000000"/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Wat </a:t>
            </a:r>
            <a:r>
              <a:rPr lang="en-GB" dirty="0" err="1">
                <a:solidFill>
                  <a:srgbClr val="000000"/>
                </a:solidFill>
              </a:rPr>
              <a:t>moet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ik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weten</a:t>
            </a:r>
            <a:r>
              <a:rPr lang="en-GB" dirty="0">
                <a:solidFill>
                  <a:srgbClr val="000000"/>
                </a:solidFill>
              </a:rPr>
              <a:t>: </a:t>
            </a:r>
            <a:r>
              <a:rPr lang="en-GB" dirty="0" err="1">
                <a:solidFill>
                  <a:srgbClr val="000000"/>
                </a:solidFill>
              </a:rPr>
              <a:t>grote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lijn</a:t>
            </a:r>
            <a:r>
              <a:rPr lang="en-GB" dirty="0">
                <a:solidFill>
                  <a:srgbClr val="000000"/>
                </a:solidFill>
              </a:rPr>
              <a:t>, </a:t>
            </a:r>
            <a:r>
              <a:rPr lang="en-GB" dirty="0" err="1">
                <a:solidFill>
                  <a:srgbClr val="000000"/>
                </a:solidFill>
              </a:rPr>
              <a:t>mening</a:t>
            </a:r>
            <a:r>
              <a:rPr lang="en-GB" dirty="0">
                <a:solidFill>
                  <a:srgbClr val="000000"/>
                </a:solidFill>
              </a:rPr>
              <a:t>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2 van de 4 </a:t>
            </a:r>
            <a:r>
              <a:rPr lang="en-GB" dirty="0" err="1">
                <a:solidFill>
                  <a:srgbClr val="000000"/>
                </a:solidFill>
              </a:rPr>
              <a:t>antwoorden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zijn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onzin</a:t>
            </a:r>
            <a:r>
              <a:rPr lang="en-GB" dirty="0">
                <a:solidFill>
                  <a:srgbClr val="000000"/>
                </a:solidFill>
              </a:rPr>
              <a:t>, </a:t>
            </a:r>
            <a:r>
              <a:rPr lang="en-GB" dirty="0" err="1">
                <a:solidFill>
                  <a:srgbClr val="000000"/>
                </a:solidFill>
              </a:rPr>
              <a:t>streep</a:t>
            </a:r>
            <a:r>
              <a:rPr lang="en-GB" dirty="0">
                <a:solidFill>
                  <a:srgbClr val="000000"/>
                </a:solidFill>
              </a:rPr>
              <a:t> die </a:t>
            </a:r>
            <a:r>
              <a:rPr lang="en-GB" dirty="0" err="1">
                <a:solidFill>
                  <a:srgbClr val="000000"/>
                </a:solidFill>
              </a:rPr>
              <a:t>weg</a:t>
            </a:r>
            <a:r>
              <a:rPr lang="en-GB" dirty="0">
                <a:solidFill>
                  <a:srgbClr val="000000"/>
                </a:solidFill>
              </a:rPr>
              <a:t>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 err="1">
                <a:solidFill>
                  <a:srgbClr val="000000"/>
                </a:solidFill>
              </a:rPr>
              <a:t>Vraag</a:t>
            </a:r>
            <a:r>
              <a:rPr lang="en-GB" dirty="0">
                <a:solidFill>
                  <a:srgbClr val="000000"/>
                </a:solidFill>
              </a:rPr>
              <a:t> je dan </a:t>
            </a:r>
            <a:r>
              <a:rPr lang="en-GB" dirty="0" err="1">
                <a:solidFill>
                  <a:srgbClr val="000000"/>
                </a:solidFill>
              </a:rPr>
              <a:t>af</a:t>
            </a:r>
            <a:r>
              <a:rPr lang="en-GB" dirty="0">
                <a:solidFill>
                  <a:srgbClr val="000000"/>
                </a:solidFill>
              </a:rPr>
              <a:t>: past het </a:t>
            </a:r>
            <a:r>
              <a:rPr lang="en-GB" dirty="0" err="1">
                <a:solidFill>
                  <a:srgbClr val="000000"/>
                </a:solidFill>
              </a:rPr>
              <a:t>antwoord</a:t>
            </a:r>
            <a:r>
              <a:rPr lang="en-GB" dirty="0">
                <a:solidFill>
                  <a:srgbClr val="000000"/>
                </a:solidFill>
              </a:rPr>
              <a:t> in de </a:t>
            </a:r>
            <a:r>
              <a:rPr lang="en-GB" dirty="0" err="1">
                <a:solidFill>
                  <a:srgbClr val="000000"/>
                </a:solidFill>
              </a:rPr>
              <a:t>grote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err="1">
                <a:solidFill>
                  <a:srgbClr val="000000"/>
                </a:solidFill>
              </a:rPr>
              <a:t>lijn</a:t>
            </a:r>
            <a:r>
              <a:rPr lang="en-GB" dirty="0">
                <a:solidFill>
                  <a:srgbClr val="000000"/>
                </a:solidFill>
              </a:rPr>
              <a:t>?</a:t>
            </a:r>
            <a:endParaRPr lang="nl-NL" dirty="0">
              <a:solidFill>
                <a:srgbClr val="000000"/>
              </a:solidFill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GB" dirty="0" err="1">
                <a:solidFill>
                  <a:srgbClr val="000000"/>
                </a:solidFill>
              </a:rPr>
              <a:t>Kies</a:t>
            </a:r>
            <a:r>
              <a:rPr lang="en-GB" dirty="0">
                <a:solidFill>
                  <a:srgbClr val="000000"/>
                </a:solidFill>
              </a:rPr>
              <a:t> het </a:t>
            </a:r>
            <a:r>
              <a:rPr lang="en-GB" dirty="0" err="1">
                <a:solidFill>
                  <a:srgbClr val="000000"/>
                </a:solidFill>
              </a:rPr>
              <a:t>antw</a:t>
            </a:r>
            <a:r>
              <a:rPr lang="en-GB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37A86B0-0FC3-430F-9282-A795149FEFD2}"/>
              </a:ext>
            </a:extLst>
          </p:cNvPr>
          <p:cNvSpPr txBox="1"/>
          <p:nvPr/>
        </p:nvSpPr>
        <p:spPr>
          <a:xfrm>
            <a:off x="4976030" y="3589866"/>
            <a:ext cx="6250940" cy="2304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8689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726FE8-387E-4316-9D85-4D3CCA86B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en-GB" dirty="0" err="1">
                <a:solidFill>
                  <a:schemeClr val="accent1"/>
                </a:solidFill>
              </a:rPr>
              <a:t>Lückenfrage</a:t>
            </a:r>
            <a:endParaRPr lang="nl-NL" dirty="0">
              <a:solidFill>
                <a:schemeClr val="accent1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FB227C-C8FA-4855-99A7-68C492334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r>
              <a:rPr lang="en-GB" sz="2400"/>
              <a:t>Plan van aanpak: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/>
              <a:t>Lees de tekst globaal, grote lijn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/>
              <a:t>Lees tot het gat en een zin verder, synoniem/woord uit de antw. Zoeken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/>
              <a:t>Zoek signaalwoorden of dubbele punt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/>
              <a:t>Moet het antw. positief of negatief zijn?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/>
              <a:t>Staat er een tegenstelling? Dan is een van deze meestal het antw.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/>
              <a:t>Kies het antw.</a:t>
            </a:r>
          </a:p>
          <a:p>
            <a:pPr marL="914400" lvl="1" indent="-457200">
              <a:buFont typeface="+mj-lt"/>
              <a:buAutoNum type="arabicPeriod"/>
            </a:pPr>
            <a:endParaRPr lang="nl-NL"/>
          </a:p>
          <a:p>
            <a:pPr marL="914400" lvl="1" indent="-457200">
              <a:buFont typeface="+mj-lt"/>
              <a:buAutoNum type="arabicPeriod"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396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3C485-42DE-4D09-9CC6-9158577B4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31" y="963877"/>
            <a:ext cx="4428283" cy="4930246"/>
          </a:xfrm>
        </p:spPr>
        <p:txBody>
          <a:bodyPr>
            <a:normAutofit/>
          </a:bodyPr>
          <a:lstStyle/>
          <a:p>
            <a:pPr algn="r"/>
            <a:r>
              <a:rPr lang="en-GB" sz="3200" dirty="0">
                <a:solidFill>
                  <a:schemeClr val="accent1"/>
                </a:solidFill>
              </a:rPr>
              <a:t>Frei </a:t>
            </a:r>
            <a:r>
              <a:rPr lang="en-GB" sz="3200" dirty="0" err="1">
                <a:solidFill>
                  <a:schemeClr val="accent1"/>
                </a:solidFill>
              </a:rPr>
              <a:t>beantwortbare</a:t>
            </a:r>
            <a:r>
              <a:rPr lang="en-GB" sz="3200" dirty="0">
                <a:solidFill>
                  <a:schemeClr val="accent1"/>
                </a:solidFill>
              </a:rPr>
              <a:t> </a:t>
            </a:r>
            <a:r>
              <a:rPr lang="en-GB" sz="3200" dirty="0" err="1">
                <a:solidFill>
                  <a:schemeClr val="accent1"/>
                </a:solidFill>
              </a:rPr>
              <a:t>Frage</a:t>
            </a:r>
            <a:endParaRPr lang="nl-NL" sz="3200" dirty="0">
              <a:solidFill>
                <a:schemeClr val="accent1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398C29-2C57-44A6-9D5F-861642B3C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r>
              <a:rPr lang="en-GB" sz="2400"/>
              <a:t>Je moet informatie uit de tekst herformuleren. </a:t>
            </a:r>
          </a:p>
          <a:p>
            <a:r>
              <a:rPr lang="en-GB" sz="2400"/>
              <a:t>Plan van aanpak: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/>
              <a:t>Globaal lezen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/>
              <a:t>Vraag + tekst lezen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/>
              <a:t>Intensief lezen (detailvraag!)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/>
              <a:t>Onderstreep de signaalwoorden!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/>
              <a:t>Formuleer je antw. kort en bondig; toelichting!</a:t>
            </a:r>
          </a:p>
          <a:p>
            <a:r>
              <a:rPr lang="nl-NL" sz="2400"/>
              <a:t>Vraag beantwoorden? </a:t>
            </a:r>
            <a:r>
              <a:rPr lang="nl-NL" sz="2400" b="1"/>
              <a:t>Altijd Duits! Behalve als anders aangegeven</a:t>
            </a:r>
          </a:p>
        </p:txBody>
      </p:sp>
    </p:spTree>
    <p:extLst>
      <p:ext uri="{BB962C8B-B14F-4D97-AF65-F5344CB8AC3E}">
        <p14:creationId xmlns:p14="http://schemas.microsoft.com/office/powerpoint/2010/main" val="3577187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D70B121-56F4-4848-B38B-182089D909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tx1">
              <a:alpha val="8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2150A4A-0317-4CAD-8F2D-E3C1265B1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en-GB" sz="3700" dirty="0" err="1">
                <a:solidFill>
                  <a:schemeClr val="accent1"/>
                </a:solidFill>
              </a:rPr>
              <a:t>Stimmt</a:t>
            </a:r>
            <a:r>
              <a:rPr lang="en-GB" sz="3700" dirty="0">
                <a:solidFill>
                  <a:schemeClr val="accent1"/>
                </a:solidFill>
              </a:rPr>
              <a:t>/</a:t>
            </a:r>
            <a:r>
              <a:rPr lang="en-GB" sz="3700" dirty="0" err="1">
                <a:solidFill>
                  <a:schemeClr val="accent1"/>
                </a:solidFill>
              </a:rPr>
              <a:t>stimmt-nicht</a:t>
            </a:r>
            <a:r>
              <a:rPr lang="en-GB" sz="3700" dirty="0">
                <a:solidFill>
                  <a:schemeClr val="accent1"/>
                </a:solidFill>
              </a:rPr>
              <a:t> </a:t>
            </a:r>
            <a:r>
              <a:rPr lang="en-GB" sz="3700" dirty="0" err="1">
                <a:solidFill>
                  <a:schemeClr val="accent1"/>
                </a:solidFill>
              </a:rPr>
              <a:t>Frage</a:t>
            </a:r>
            <a:endParaRPr lang="nl-NL" sz="3700" dirty="0">
              <a:solidFill>
                <a:schemeClr val="accent1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D72A2C9-F3CA-4216-8BAD-FA4C970C3C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2057400"/>
            <a:ext cx="0" cy="27432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31112A-3A63-45CD-896D-F0BB1A3C2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r>
              <a:rPr lang="en-GB" sz="2400" dirty="0"/>
              <a:t>Je </a:t>
            </a:r>
            <a:r>
              <a:rPr lang="en-GB" sz="2400"/>
              <a:t>moet</a:t>
            </a:r>
            <a:r>
              <a:rPr lang="en-GB" sz="2400" dirty="0"/>
              <a:t> </a:t>
            </a:r>
            <a:r>
              <a:rPr lang="en-GB" sz="2400"/>
              <a:t>aangeven</a:t>
            </a:r>
            <a:r>
              <a:rPr lang="en-GB" sz="2400" dirty="0"/>
              <a:t>, of de </a:t>
            </a:r>
            <a:r>
              <a:rPr lang="en-GB" sz="2400"/>
              <a:t>beweringen</a:t>
            </a:r>
            <a:r>
              <a:rPr lang="en-GB" sz="2400" dirty="0"/>
              <a:t> over de </a:t>
            </a:r>
            <a:r>
              <a:rPr lang="en-GB" sz="2400"/>
              <a:t>tekst</a:t>
            </a:r>
            <a:r>
              <a:rPr lang="en-GB" sz="2400" dirty="0"/>
              <a:t> </a:t>
            </a:r>
            <a:r>
              <a:rPr lang="en-GB" sz="2400"/>
              <a:t>kloppen</a:t>
            </a:r>
            <a:r>
              <a:rPr lang="en-GB" sz="2400" dirty="0"/>
              <a:t>. </a:t>
            </a:r>
            <a:endParaRPr lang="nl-NL" sz="2400" dirty="0"/>
          </a:p>
          <a:p>
            <a:r>
              <a:rPr lang="nl-NL" sz="2400" dirty="0"/>
              <a:t>Plan van aanpak: 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Thema van de tekst ontdekken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Lees de </a:t>
            </a:r>
            <a:r>
              <a:rPr lang="en-GB"/>
              <a:t>opties</a:t>
            </a:r>
            <a:r>
              <a:rPr lang="en-GB" dirty="0"/>
              <a:t>/</a:t>
            </a:r>
            <a:r>
              <a:rPr lang="en-GB"/>
              <a:t>tekst</a:t>
            </a:r>
            <a:endParaRPr lang="en-GB" dirty="0"/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Streep “pindakaas” antw. weg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Lees de tekst gedetailleerd door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Bepaal, welke antw. overeenkomen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Schrijf de antw. op (wel/niet!)</a:t>
            </a:r>
          </a:p>
          <a:p>
            <a:pPr marL="914400" lvl="1" indent="-45720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0640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6B332A4-D438-4773-A77F-5ED49A448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3768" y="0"/>
            <a:ext cx="8284464" cy="6858000"/>
          </a:xfrm>
          <a:custGeom>
            <a:avLst/>
            <a:gdLst>
              <a:gd name="connsiteX0" fmla="*/ 1818109 w 8284464"/>
              <a:gd name="connsiteY0" fmla="*/ 0 h 6858000"/>
              <a:gd name="connsiteX1" fmla="*/ 6466355 w 8284464"/>
              <a:gd name="connsiteY1" fmla="*/ 0 h 6858000"/>
              <a:gd name="connsiteX2" fmla="*/ 6620596 w 8284464"/>
              <a:gd name="connsiteY2" fmla="*/ 109683 h 6858000"/>
              <a:gd name="connsiteX3" fmla="*/ 8284464 w 8284464"/>
              <a:gd name="connsiteY3" fmla="*/ 3429000 h 6858000"/>
              <a:gd name="connsiteX4" fmla="*/ 6620596 w 8284464"/>
              <a:gd name="connsiteY4" fmla="*/ 6748318 h 6858000"/>
              <a:gd name="connsiteX5" fmla="*/ 6466355 w 8284464"/>
              <a:gd name="connsiteY5" fmla="*/ 6858000 h 6858000"/>
              <a:gd name="connsiteX6" fmla="*/ 1818109 w 8284464"/>
              <a:gd name="connsiteY6" fmla="*/ 6858000 h 6858000"/>
              <a:gd name="connsiteX7" fmla="*/ 1663869 w 8284464"/>
              <a:gd name="connsiteY7" fmla="*/ 6748318 h 6858000"/>
              <a:gd name="connsiteX8" fmla="*/ 0 w 8284464"/>
              <a:gd name="connsiteY8" fmla="*/ 3429000 h 6858000"/>
              <a:gd name="connsiteX9" fmla="*/ 1663869 w 8284464"/>
              <a:gd name="connsiteY9" fmla="*/ 1096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84464" h="6858000">
                <a:moveTo>
                  <a:pt x="1818109" y="0"/>
                </a:moveTo>
                <a:lnTo>
                  <a:pt x="6466355" y="0"/>
                </a:lnTo>
                <a:lnTo>
                  <a:pt x="6620596" y="109683"/>
                </a:lnTo>
                <a:cubicBezTo>
                  <a:pt x="7630666" y="865069"/>
                  <a:pt x="8284464" y="2070683"/>
                  <a:pt x="8284464" y="3429000"/>
                </a:cubicBezTo>
                <a:cubicBezTo>
                  <a:pt x="8284464" y="4787317"/>
                  <a:pt x="7630666" y="5992931"/>
                  <a:pt x="6620596" y="6748318"/>
                </a:cubicBezTo>
                <a:lnTo>
                  <a:pt x="6466355" y="6858000"/>
                </a:lnTo>
                <a:lnTo>
                  <a:pt x="1818109" y="6858000"/>
                </a:lnTo>
                <a:lnTo>
                  <a:pt x="1663869" y="6748318"/>
                </a:lnTo>
                <a:cubicBezTo>
                  <a:pt x="653798" y="5992931"/>
                  <a:pt x="0" y="4787317"/>
                  <a:pt x="0" y="3429000"/>
                </a:cubicBezTo>
                <a:cubicBezTo>
                  <a:pt x="0" y="2070683"/>
                  <a:pt x="653798" y="865069"/>
                  <a:pt x="1663869" y="1096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F9AD32D-FF05-44F4-BD4D-9CEE89B71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18360" y="0"/>
            <a:ext cx="7955280" cy="6858000"/>
          </a:xfrm>
          <a:custGeom>
            <a:avLst/>
            <a:gdLst>
              <a:gd name="connsiteX0" fmla="*/ 1962423 w 7955280"/>
              <a:gd name="connsiteY0" fmla="*/ 0 h 6858000"/>
              <a:gd name="connsiteX1" fmla="*/ 5992858 w 7955280"/>
              <a:gd name="connsiteY1" fmla="*/ 0 h 6858000"/>
              <a:gd name="connsiteX2" fmla="*/ 6040191 w 7955280"/>
              <a:gd name="connsiteY2" fmla="*/ 27216 h 6858000"/>
              <a:gd name="connsiteX3" fmla="*/ 7955280 w 7955280"/>
              <a:gd name="connsiteY3" fmla="*/ 3429000 h 6858000"/>
              <a:gd name="connsiteX4" fmla="*/ 6040191 w 7955280"/>
              <a:gd name="connsiteY4" fmla="*/ 6830784 h 6858000"/>
              <a:gd name="connsiteX5" fmla="*/ 5992858 w 7955280"/>
              <a:gd name="connsiteY5" fmla="*/ 6858000 h 6858000"/>
              <a:gd name="connsiteX6" fmla="*/ 1962423 w 7955280"/>
              <a:gd name="connsiteY6" fmla="*/ 6858000 h 6858000"/>
              <a:gd name="connsiteX7" fmla="*/ 1915089 w 7955280"/>
              <a:gd name="connsiteY7" fmla="*/ 6830784 h 6858000"/>
              <a:gd name="connsiteX8" fmla="*/ 0 w 7955280"/>
              <a:gd name="connsiteY8" fmla="*/ 3429000 h 6858000"/>
              <a:gd name="connsiteX9" fmla="*/ 1915089 w 7955280"/>
              <a:gd name="connsiteY9" fmla="*/ 272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55280" h="6858000">
                <a:moveTo>
                  <a:pt x="1962423" y="0"/>
                </a:moveTo>
                <a:lnTo>
                  <a:pt x="5992858" y="0"/>
                </a:lnTo>
                <a:lnTo>
                  <a:pt x="6040191" y="27216"/>
                </a:lnTo>
                <a:cubicBezTo>
                  <a:pt x="7188332" y="724844"/>
                  <a:pt x="7955280" y="1987357"/>
                  <a:pt x="7955280" y="3429000"/>
                </a:cubicBezTo>
                <a:cubicBezTo>
                  <a:pt x="7955280" y="4870644"/>
                  <a:pt x="7188332" y="6133157"/>
                  <a:pt x="6040191" y="6830784"/>
                </a:cubicBezTo>
                <a:lnTo>
                  <a:pt x="5992858" y="6858000"/>
                </a:lnTo>
                <a:lnTo>
                  <a:pt x="1962423" y="6858000"/>
                </a:lnTo>
                <a:lnTo>
                  <a:pt x="1915089" y="6830784"/>
                </a:lnTo>
                <a:cubicBezTo>
                  <a:pt x="766948" y="6133157"/>
                  <a:pt x="0" y="4870644"/>
                  <a:pt x="0" y="3429000"/>
                </a:cubicBezTo>
                <a:cubicBezTo>
                  <a:pt x="0" y="1987357"/>
                  <a:pt x="766948" y="724844"/>
                  <a:pt x="1915089" y="272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97EB186-9DB3-4A5D-B398-D9C3BE65C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631" y="1441938"/>
            <a:ext cx="7080738" cy="39741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400">
                <a:solidFill>
                  <a:schemeClr val="bg1">
                    <a:lumMod val="95000"/>
                    <a:lumOff val="5000"/>
                  </a:schemeClr>
                </a:solidFill>
              </a:rPr>
              <a:t>Beispiele</a:t>
            </a:r>
          </a:p>
        </p:txBody>
      </p:sp>
    </p:spTree>
    <p:extLst>
      <p:ext uri="{BB962C8B-B14F-4D97-AF65-F5344CB8AC3E}">
        <p14:creationId xmlns:p14="http://schemas.microsoft.com/office/powerpoint/2010/main" val="37051161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B2BFA51A-104F-4AF8-87AE-25959008F3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099" y="739426"/>
            <a:ext cx="7585983" cy="2574018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C6B36BEF-F1CE-48DF-A361-A770387B2E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0146" y="3843496"/>
            <a:ext cx="9919914" cy="1818651"/>
          </a:xfrm>
          <a:prstGeom prst="rect">
            <a:avLst/>
          </a:prstGeom>
        </p:spPr>
      </p:pic>
      <p:sp>
        <p:nvSpPr>
          <p:cNvPr id="11" name="Tekstvak 10">
            <a:extLst>
              <a:ext uri="{FF2B5EF4-FFF2-40B4-BE49-F238E27FC236}">
                <a16:creationId xmlns:a16="http://schemas.microsoft.com/office/drawing/2014/main" id="{A6A98454-E75B-426E-B544-3489C6C15EE9}"/>
              </a:ext>
            </a:extLst>
          </p:cNvPr>
          <p:cNvSpPr txBox="1"/>
          <p:nvPr/>
        </p:nvSpPr>
        <p:spPr>
          <a:xfrm>
            <a:off x="595604" y="761312"/>
            <a:ext cx="8200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1.</a:t>
            </a:r>
            <a:endParaRPr lang="nl-NL" sz="3200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98D5B7B6-9A0D-49F8-B13C-0A5009ABCA86}"/>
              </a:ext>
            </a:extLst>
          </p:cNvPr>
          <p:cNvSpPr txBox="1"/>
          <p:nvPr/>
        </p:nvSpPr>
        <p:spPr>
          <a:xfrm>
            <a:off x="1415695" y="3843496"/>
            <a:ext cx="8200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2.</a:t>
            </a:r>
            <a:endParaRPr lang="nl-NL" sz="3200" dirty="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8FD98E5A-CE2D-4EF9-8B4E-285C82F88284}"/>
              </a:ext>
            </a:extLst>
          </p:cNvPr>
          <p:cNvSpPr/>
          <p:nvPr/>
        </p:nvSpPr>
        <p:spPr>
          <a:xfrm>
            <a:off x="6193410" y="361434"/>
            <a:ext cx="19087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chemeClr val="accent1"/>
                </a:solidFill>
              </a:rPr>
              <a:t>ABCD-</a:t>
            </a:r>
            <a:r>
              <a:rPr lang="en-GB" sz="2800" dirty="0" err="1">
                <a:solidFill>
                  <a:schemeClr val="accent1"/>
                </a:solidFill>
              </a:rPr>
              <a:t>Frage</a:t>
            </a:r>
            <a:endParaRPr lang="nl-NL" sz="2800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8904C611-62E3-4C95-AA34-1610F8FC74E8}"/>
              </a:ext>
            </a:extLst>
          </p:cNvPr>
          <p:cNvSpPr/>
          <p:nvPr/>
        </p:nvSpPr>
        <p:spPr>
          <a:xfrm>
            <a:off x="8508602" y="3429826"/>
            <a:ext cx="19307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err="1">
                <a:solidFill>
                  <a:schemeClr val="accent1"/>
                </a:solidFill>
              </a:rPr>
              <a:t>Lückenfrage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689379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4B239C68-8727-4B62-8396-2F9D5E0C5C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359" y="839350"/>
            <a:ext cx="8354289" cy="2853629"/>
          </a:xfrm>
          <a:prstGeom prst="rect">
            <a:avLst/>
          </a:prstGeom>
        </p:spPr>
      </p:pic>
      <p:pic>
        <p:nvPicPr>
          <p:cNvPr id="6" name="Tijdelijke aanduiding voor inhoud 4">
            <a:extLst>
              <a:ext uri="{FF2B5EF4-FFF2-40B4-BE49-F238E27FC236}">
                <a16:creationId xmlns:a16="http://schemas.microsoft.com/office/drawing/2014/main" id="{078785E1-5A35-4CD6-A9F2-7019BDFF61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1945" y="4133768"/>
            <a:ext cx="9414740" cy="1950196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1BE0F0D1-4C36-43E8-819D-A8E1BB7F0135}"/>
              </a:ext>
            </a:extLst>
          </p:cNvPr>
          <p:cNvSpPr txBox="1"/>
          <p:nvPr/>
        </p:nvSpPr>
        <p:spPr>
          <a:xfrm>
            <a:off x="536234" y="834243"/>
            <a:ext cx="8200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3.</a:t>
            </a:r>
            <a:endParaRPr lang="nl-NL" sz="3200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C1DD6575-D3D2-4E37-9C4D-466163510689}"/>
              </a:ext>
            </a:extLst>
          </p:cNvPr>
          <p:cNvSpPr txBox="1"/>
          <p:nvPr/>
        </p:nvSpPr>
        <p:spPr>
          <a:xfrm>
            <a:off x="2097833" y="4057808"/>
            <a:ext cx="8200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4.</a:t>
            </a:r>
            <a:endParaRPr lang="nl-NL" sz="3200" dirty="0"/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FC4D8CDE-1AD1-4717-8F70-1A75A6457F81}"/>
              </a:ext>
            </a:extLst>
          </p:cNvPr>
          <p:cNvSpPr/>
          <p:nvPr/>
        </p:nvSpPr>
        <p:spPr>
          <a:xfrm>
            <a:off x="8532450" y="3750047"/>
            <a:ext cx="38819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chemeClr val="accent1"/>
                </a:solidFill>
              </a:rPr>
              <a:t>Frei </a:t>
            </a:r>
            <a:r>
              <a:rPr lang="en-GB" sz="2800" dirty="0" err="1">
                <a:solidFill>
                  <a:schemeClr val="accent1"/>
                </a:solidFill>
              </a:rPr>
              <a:t>beantwortbare</a:t>
            </a:r>
            <a:r>
              <a:rPr lang="en-GB" sz="2800" dirty="0">
                <a:solidFill>
                  <a:schemeClr val="accent1"/>
                </a:solidFill>
              </a:rPr>
              <a:t> </a:t>
            </a:r>
            <a:r>
              <a:rPr lang="en-GB" sz="2800" dirty="0" err="1">
                <a:solidFill>
                  <a:schemeClr val="accent1"/>
                </a:solidFill>
              </a:rPr>
              <a:t>Frage</a:t>
            </a:r>
            <a:endParaRPr lang="nl-NL" sz="2800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6D388CD7-DF7C-4A02-B5D4-C9A14908758C}"/>
              </a:ext>
            </a:extLst>
          </p:cNvPr>
          <p:cNvSpPr/>
          <p:nvPr/>
        </p:nvSpPr>
        <p:spPr>
          <a:xfrm>
            <a:off x="6692007" y="474521"/>
            <a:ext cx="41240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err="1">
                <a:solidFill>
                  <a:schemeClr val="accent1"/>
                </a:solidFill>
              </a:rPr>
              <a:t>Stimmt</a:t>
            </a:r>
            <a:r>
              <a:rPr lang="en-GB" sz="2800" dirty="0">
                <a:solidFill>
                  <a:schemeClr val="accent1"/>
                </a:solidFill>
              </a:rPr>
              <a:t>/</a:t>
            </a:r>
            <a:r>
              <a:rPr lang="en-GB" sz="2800" dirty="0" err="1">
                <a:solidFill>
                  <a:schemeClr val="accent1"/>
                </a:solidFill>
              </a:rPr>
              <a:t>stimmt-nicht</a:t>
            </a:r>
            <a:r>
              <a:rPr lang="en-GB" sz="2800" dirty="0">
                <a:solidFill>
                  <a:schemeClr val="accent1"/>
                </a:solidFill>
              </a:rPr>
              <a:t> </a:t>
            </a:r>
            <a:r>
              <a:rPr lang="en-GB" sz="2800" dirty="0" err="1">
                <a:solidFill>
                  <a:schemeClr val="accent1"/>
                </a:solidFill>
              </a:rPr>
              <a:t>Frage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08402870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Aangepast 3">
      <a:dk1>
        <a:srgbClr val="2F2B20"/>
      </a:dk1>
      <a:lt1>
        <a:srgbClr val="EDEBE5"/>
      </a:lt1>
      <a:dk2>
        <a:srgbClr val="525252"/>
      </a:dk2>
      <a:lt2>
        <a:srgbClr val="DFDCB7"/>
      </a:lt2>
      <a:accent1>
        <a:srgbClr val="D2B6E7"/>
      </a:accent1>
      <a:accent2>
        <a:srgbClr val="C1B8D9"/>
      </a:accent2>
      <a:accent3>
        <a:srgbClr val="6B44FA"/>
      </a:accent3>
      <a:accent4>
        <a:srgbClr val="7030A0"/>
      </a:accent4>
      <a:accent5>
        <a:srgbClr val="2F2B20"/>
      </a:accent5>
      <a:accent6>
        <a:srgbClr val="A197EF"/>
      </a:accent6>
      <a:hlink>
        <a:srgbClr val="2093C6"/>
      </a:hlink>
      <a:folHlink>
        <a:srgbClr val="5A686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260</Words>
  <Application>Microsoft Office PowerPoint</Application>
  <PresentationFormat>Breedbeeld</PresentationFormat>
  <Paragraphs>44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ABCD-Frage</vt:lpstr>
      <vt:lpstr>Lückenfrage</vt:lpstr>
      <vt:lpstr>Frei beantwortbare Frage</vt:lpstr>
      <vt:lpstr>Stimmt/stimmt-nicht Frage</vt:lpstr>
      <vt:lpstr>Beispiele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ABCD-Frage</dc:title>
  <dc:creator>Vera van Papeveld</dc:creator>
  <cp:lastModifiedBy>Vera van Papeveld</cp:lastModifiedBy>
  <cp:revision>2</cp:revision>
  <dcterms:created xsi:type="dcterms:W3CDTF">2019-03-09T13:53:11Z</dcterms:created>
  <dcterms:modified xsi:type="dcterms:W3CDTF">2019-03-09T13:56:17Z</dcterms:modified>
</cp:coreProperties>
</file>