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62" r:id="rId5"/>
    <p:sldId id="264" r:id="rId6"/>
    <p:sldId id="263" r:id="rId7"/>
    <p:sldId id="265" r:id="rId8"/>
    <p:sldId id="259" r:id="rId9"/>
    <p:sldId id="260" r:id="rId10"/>
    <p:sldId id="261" r:id="rId1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115" d="100"/>
          <a:sy n="115" d="100"/>
        </p:scale>
        <p:origin x="432" y="1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2417779" y="802298"/>
            <a:ext cx="8637073" cy="2541431"/>
          </a:xfrm>
        </p:spPr>
        <p:txBody>
          <a:bodyPr bIns="0" anchor="b">
            <a:normAutofit/>
          </a:bodyPr>
          <a:lstStyle>
            <a:lvl1pPr algn="l">
              <a:defRPr sz="6600"/>
            </a:lvl1pPr>
          </a:lstStyle>
          <a:p>
            <a:r>
              <a:rPr lang="nl-NL" smtClean="0"/>
              <a:t>Klik om de stijl te bewerken</a:t>
            </a:r>
            <a:endParaRPr lang="en-US" dirty="0"/>
          </a:p>
        </p:txBody>
      </p:sp>
      <p:sp>
        <p:nvSpPr>
          <p:cNvPr id="3" name="Subtitle 2"/>
          <p:cNvSpPr>
            <a:spLocks noGrp="1"/>
          </p:cNvSpPr>
          <p:nvPr>
            <p:ph type="subTitle" idx="1"/>
          </p:nvPr>
        </p:nvSpPr>
        <p:spPr>
          <a:xfrm>
            <a:off x="2417780" y="3531204"/>
            <a:ext cx="8637072" cy="977621"/>
          </a:xfrm>
        </p:spPr>
        <p:txBody>
          <a:bodyPr tIns="91440" bIns="91440">
            <a:normAutofit/>
          </a:bodyPr>
          <a:lstStyle>
            <a:lvl1pPr marL="0" indent="0" algn="l">
              <a:buNone/>
              <a:defRPr sz="1800" b="0" cap="all" baseline="0">
                <a:solidFill>
                  <a:schemeClr val="tx1"/>
                </a:solidFill>
              </a:defRPr>
            </a:lvl1pPr>
            <a:lvl2pPr marL="457200" indent="0" algn="ctr">
              <a:buNone/>
              <a:defRPr sz="18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4/9/2019</a:t>
            </a:fld>
            <a:endParaRPr lang="en-US" dirty="0"/>
          </a:p>
        </p:txBody>
      </p:sp>
      <p:sp>
        <p:nvSpPr>
          <p:cNvPr id="5" name="Footer Placeholder 4"/>
          <p:cNvSpPr>
            <a:spLocks noGrp="1"/>
          </p:cNvSpPr>
          <p:nvPr>
            <p:ph type="ftr" sz="quarter" idx="11"/>
          </p:nvPr>
        </p:nvSpPr>
        <p:spPr>
          <a:xfrm>
            <a:off x="2416500" y="329307"/>
            <a:ext cx="4973915" cy="309201"/>
          </a:xfrm>
        </p:spPr>
        <p:txBody>
          <a:bodyPr/>
          <a:lstStyle/>
          <a:p>
            <a:endParaRPr lang="en-US" dirty="0"/>
          </a:p>
        </p:txBody>
      </p:sp>
      <p:sp>
        <p:nvSpPr>
          <p:cNvPr id="6" name="Slide Number Placeholder 5"/>
          <p:cNvSpPr>
            <a:spLocks noGrp="1"/>
          </p:cNvSpPr>
          <p:nvPr>
            <p:ph type="sldNum" sz="quarter" idx="12"/>
          </p:nvPr>
        </p:nvSpPr>
        <p:spPr>
          <a:xfrm>
            <a:off x="1437664" y="798973"/>
            <a:ext cx="811019" cy="503578"/>
          </a:xfrm>
        </p:spPr>
        <p:txBody>
          <a:bodyPr/>
          <a:lstStyle/>
          <a:p>
            <a:fld id="{6D22F896-40B5-4ADD-8801-0D06FADFA095}" type="slidenum">
              <a:rPr lang="en-US" dirty="0"/>
              <a:t>‹nr.›</a:t>
            </a:fld>
            <a:endParaRPr lang="en-US" dirty="0"/>
          </a:p>
        </p:txBody>
      </p:sp>
      <p:cxnSp>
        <p:nvCxnSpPr>
          <p:cNvPr id="15" name="Straight Connector 14"/>
          <p:cNvCxnSpPr/>
          <p:nvPr/>
        </p:nvCxnSpPr>
        <p:spPr>
          <a:xfrm>
            <a:off x="2417780" y="3528542"/>
            <a:ext cx="863707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4/9/2019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cxnSp>
        <p:nvCxnSpPr>
          <p:cNvPr id="26" name="Straight Connector 25"/>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39111" y="798973"/>
            <a:ext cx="1615742" cy="4659889"/>
          </a:xfrm>
        </p:spPr>
        <p:txBody>
          <a:bodyPr vert="eaVert"/>
          <a:lstStyle>
            <a:lvl1pPr algn="l">
              <a:defRPr/>
            </a:lvl1pPr>
          </a:lstStyle>
          <a:p>
            <a:r>
              <a:rPr lang="nl-NL" smtClean="0"/>
              <a:t>Klik om de stijl te bewerken</a:t>
            </a:r>
            <a:endParaRPr lang="en-US" dirty="0"/>
          </a:p>
        </p:txBody>
      </p:sp>
      <p:sp>
        <p:nvSpPr>
          <p:cNvPr id="3" name="Vertical Text Placeholder 2"/>
          <p:cNvSpPr>
            <a:spLocks noGrp="1"/>
          </p:cNvSpPr>
          <p:nvPr>
            <p:ph type="body" orient="vert" idx="1"/>
          </p:nvPr>
        </p:nvSpPr>
        <p:spPr>
          <a:xfrm>
            <a:off x="1444672" y="798973"/>
            <a:ext cx="7828830" cy="4659889"/>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4/9/2019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cxnSp>
        <p:nvCxnSpPr>
          <p:cNvPr id="15" name="Straight Connector 14"/>
          <p:cNvCxnSpPr/>
          <p:nvPr/>
        </p:nvCxnSpPr>
        <p:spPr>
          <a:xfrm>
            <a:off x="9439111" y="798973"/>
            <a:ext cx="0" cy="4659889"/>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ncho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4/9/2019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cxnSp>
        <p:nvCxnSpPr>
          <p:cNvPr id="33" name="Straight Connector 32"/>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1454239" y="1756130"/>
            <a:ext cx="8643154" cy="1887950"/>
          </a:xfrm>
        </p:spPr>
        <p:txBody>
          <a:bodyPr anchor="b">
            <a:normAutofit/>
          </a:bodyPr>
          <a:lstStyle>
            <a:lvl1pPr algn="l">
              <a:defRPr sz="3600"/>
            </a:lvl1pPr>
          </a:lstStyle>
          <a:p>
            <a:r>
              <a:rPr lang="nl-NL" smtClean="0"/>
              <a:t>Klik om de stijl te bewerken</a:t>
            </a:r>
            <a:endParaRPr lang="en-US" dirty="0"/>
          </a:p>
        </p:txBody>
      </p:sp>
      <p:sp>
        <p:nvSpPr>
          <p:cNvPr id="3" name="Text Placeholder 2"/>
          <p:cNvSpPr>
            <a:spLocks noGrp="1"/>
          </p:cNvSpPr>
          <p:nvPr>
            <p:ph type="body" idx="1"/>
          </p:nvPr>
        </p:nvSpPr>
        <p:spPr>
          <a:xfrm>
            <a:off x="1454239" y="3806195"/>
            <a:ext cx="8630446" cy="1012929"/>
          </a:xfrm>
        </p:spPr>
        <p:txBody>
          <a:bodyPr tIns="91440">
            <a:norm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48A87A34-81AB-432B-8DAE-1953F412C126}" type="datetimeFigureOut">
              <a:rPr lang="en-US" dirty="0"/>
              <a:t>4/9/2019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cxnSp>
        <p:nvCxnSpPr>
          <p:cNvPr id="15" name="Straight Connector 14"/>
          <p:cNvCxnSpPr/>
          <p:nvPr/>
        </p:nvCxnSpPr>
        <p:spPr>
          <a:xfrm>
            <a:off x="1454239" y="3804985"/>
            <a:ext cx="8630446"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a:xfrm>
            <a:off x="1449217" y="804889"/>
            <a:ext cx="9605635" cy="1059305"/>
          </a:xfrm>
        </p:spPr>
        <p:txBody>
          <a:bodyPr/>
          <a:lstStyle/>
          <a:p>
            <a:r>
              <a:rPr lang="nl-NL" smtClean="0"/>
              <a:t>Klik om de stijl te bewerken</a:t>
            </a:r>
            <a:endParaRPr lang="en-US" dirty="0"/>
          </a:p>
        </p:txBody>
      </p:sp>
      <p:sp>
        <p:nvSpPr>
          <p:cNvPr id="3" name="Content Placeholder 2"/>
          <p:cNvSpPr>
            <a:spLocks noGrp="1"/>
          </p:cNvSpPr>
          <p:nvPr>
            <p:ph sz="half" idx="1"/>
          </p:nvPr>
        </p:nvSpPr>
        <p:spPr>
          <a:xfrm>
            <a:off x="1447331" y="2010878"/>
            <a:ext cx="4645152" cy="3448595"/>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6413771" y="2017343"/>
            <a:ext cx="4645152" cy="3441520"/>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8A87A34-81AB-432B-8DAE-1953F412C126}" type="datetimeFigureOut">
              <a:rPr lang="en-US" dirty="0"/>
              <a:t>4/9/2019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cxnSp>
        <p:nvCxnSpPr>
          <p:cNvPr id="35" name="Straight Connector 3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447191" y="804163"/>
            <a:ext cx="9607661" cy="1056319"/>
          </a:xfrm>
        </p:spPr>
        <p:txBody>
          <a:bodyPr/>
          <a:lstStyle/>
          <a:p>
            <a:r>
              <a:rPr lang="nl-NL" smtClean="0"/>
              <a:t>Klik om de stijl te bewerken</a:t>
            </a:r>
            <a:endParaRPr lang="en-US" dirty="0"/>
          </a:p>
        </p:txBody>
      </p:sp>
      <p:sp>
        <p:nvSpPr>
          <p:cNvPr id="3" name="Text Placeholder 2"/>
          <p:cNvSpPr>
            <a:spLocks noGrp="1"/>
          </p:cNvSpPr>
          <p:nvPr>
            <p:ph type="body" idx="1"/>
          </p:nvPr>
        </p:nvSpPr>
        <p:spPr>
          <a:xfrm>
            <a:off x="1447191" y="2019549"/>
            <a:ext cx="4645152" cy="801943"/>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1447191" y="2824269"/>
            <a:ext cx="4645152" cy="2644457"/>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6412362" y="2023003"/>
            <a:ext cx="4645152" cy="802237"/>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6412362" y="2821491"/>
            <a:ext cx="4645152" cy="2637371"/>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48A87A34-81AB-432B-8DAE-1953F412C126}" type="datetimeFigureOut">
              <a:rPr lang="en-US" dirty="0"/>
              <a:t>4/9/2019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t>‹nr.›</a:t>
            </a:fld>
            <a:endParaRPr lang="en-US" dirty="0"/>
          </a:p>
        </p:txBody>
      </p:sp>
      <p:cxnSp>
        <p:nvCxnSpPr>
          <p:cNvPr id="29" name="Straight Connector 28"/>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48A87A34-81AB-432B-8DAE-1953F412C126}" type="datetimeFigureOut">
              <a:rPr lang="en-US" dirty="0"/>
              <a:t>4/9/2019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cxnSp>
        <p:nvCxnSpPr>
          <p:cNvPr id="25" name="Straight Connector 2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A87A34-81AB-432B-8DAE-1953F412C126}" type="datetimeFigureOut">
              <a:rPr lang="en-US" dirty="0"/>
              <a:t>4/9/2019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444671" y="798973"/>
            <a:ext cx="3273099" cy="2247117"/>
          </a:xfrm>
        </p:spPr>
        <p:txBody>
          <a:bodyPr anchor="b">
            <a:normAutofit/>
          </a:bodyPr>
          <a:lstStyle>
            <a:lvl1pPr algn="l">
              <a:defRPr sz="2400"/>
            </a:lvl1pPr>
          </a:lstStyle>
          <a:p>
            <a:r>
              <a:rPr lang="nl-NL" smtClean="0"/>
              <a:t>Klik om de stijl te bewerken</a:t>
            </a:r>
            <a:endParaRPr lang="en-US" dirty="0"/>
          </a:p>
        </p:txBody>
      </p:sp>
      <p:sp>
        <p:nvSpPr>
          <p:cNvPr id="3" name="Content Placeholder 2"/>
          <p:cNvSpPr>
            <a:spLocks noGrp="1"/>
          </p:cNvSpPr>
          <p:nvPr>
            <p:ph idx="1"/>
          </p:nvPr>
        </p:nvSpPr>
        <p:spPr>
          <a:xfrm>
            <a:off x="5043714" y="798974"/>
            <a:ext cx="6012470" cy="4658826"/>
          </a:xfrm>
        </p:spPr>
        <p:txBody>
          <a:bodyPr anchor="ct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1444671" y="3205491"/>
            <a:ext cx="3275013" cy="2248181"/>
          </a:xfrm>
        </p:spPr>
        <p:txBody>
          <a:bodyPr/>
          <a:lstStyle>
            <a:lvl1pPr marL="0" indent="0" algn="l">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48A87A34-81AB-432B-8DAE-1953F412C126}" type="datetimeFigureOut">
              <a:rPr lang="en-US" dirty="0"/>
              <a:t>4/9/2019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cxnSp>
        <p:nvCxnSpPr>
          <p:cNvPr id="17" name="Straight Connector 16"/>
          <p:cNvCxnSpPr/>
          <p:nvPr/>
        </p:nvCxnSpPr>
        <p:spPr>
          <a:xfrm>
            <a:off x="1448280" y="3205491"/>
            <a:ext cx="3269490"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grpSp>
        <p:nvGrpSpPr>
          <p:cNvPr id="8" name="Group 7"/>
          <p:cNvGrpSpPr/>
          <p:nvPr/>
        </p:nvGrpSpPr>
        <p:grpSpPr>
          <a:xfrm>
            <a:off x="7477387" y="482170"/>
            <a:ext cx="4074533" cy="5149101"/>
            <a:chOff x="7477387" y="482170"/>
            <a:chExt cx="4074533" cy="5149101"/>
          </a:xfrm>
        </p:grpSpPr>
        <p:sp>
          <p:nvSpPr>
            <p:cNvPr id="18" name="Rectangle 17"/>
            <p:cNvSpPr/>
            <p:nvPr/>
          </p:nvSpPr>
          <p:spPr bwMode="black">
            <a:xfrm>
              <a:off x="7477387" y="482170"/>
              <a:ext cx="4074533" cy="5149101"/>
            </a:xfrm>
            <a:prstGeom prst="rect">
              <a:avLst/>
            </a:prstGeom>
            <a:gradFill>
              <a:gsLst>
                <a:gs pos="0">
                  <a:srgbClr val="000001"/>
                </a:gs>
                <a:gs pos="100000">
                  <a:srgbClr val="191919"/>
                </a:gs>
              </a:gsLst>
            </a:gradFill>
            <a:ln w="76200" cmpd="sng">
              <a:noFill/>
              <a:miter lim="800000"/>
            </a:ln>
            <a:effectLst>
              <a:outerShdw blurRad="127000" dist="228600" dir="4740000" sx="98000" sy="98000" algn="tl" rotWithShape="0">
                <a:srgbClr val="000000">
                  <a:alpha val="34000"/>
                </a:srgbClr>
              </a:outerShdw>
            </a:effectLst>
            <a:scene3d>
              <a:camera prst="orthographicFront"/>
              <a:lightRig rig="threePt" dir="t"/>
            </a:scene3d>
            <a:sp3d>
              <a:bevelT w="152400" h="50800" prst="softRound"/>
            </a:sp3d>
          </p:spPr>
          <p:style>
            <a:lnRef idx="1">
              <a:schemeClr val="accent1"/>
            </a:lnRef>
            <a:fillRef idx="3">
              <a:schemeClr val="accent1"/>
            </a:fillRef>
            <a:effectRef idx="2">
              <a:schemeClr val="accent1"/>
            </a:effectRef>
            <a:fontRef idx="minor">
              <a:schemeClr val="lt1"/>
            </a:fontRef>
          </p:style>
        </p:sp>
        <p:sp>
          <p:nvSpPr>
            <p:cNvPr id="19" name="Rectangle 18"/>
            <p:cNvSpPr/>
            <p:nvPr/>
          </p:nvSpPr>
          <p:spPr bwMode="blackWhite">
            <a:xfrm>
              <a:off x="7790446" y="812506"/>
              <a:ext cx="3450289" cy="4466452"/>
            </a:xfrm>
            <a:prstGeom prst="rect">
              <a:avLst/>
            </a:prstGeom>
            <a:gradFill>
              <a:gsLst>
                <a:gs pos="0">
                  <a:srgbClr val="DADADA"/>
                </a:gs>
                <a:gs pos="100000">
                  <a:srgbClr val="FFFFFE"/>
                </a:gs>
              </a:gsLst>
              <a:lin ang="16200000" scaled="0"/>
            </a:gradFill>
            <a:ln w="50800" cmpd="sng">
              <a:solidFill>
                <a:srgbClr val="191919"/>
              </a:solidFill>
              <a:miter lim="800000"/>
            </a:ln>
            <a:effectLst>
              <a:innerShdw blurRad="63500" dist="88900" dir="14100000">
                <a:srgbClr val="000000">
                  <a:alpha val="30000"/>
                </a:srgbClr>
              </a:innerShdw>
            </a:effectLst>
            <a:scene3d>
              <a:camera prst="orthographicFront"/>
              <a:lightRig rig="threePt" dir="t"/>
            </a:scene3d>
            <a:sp3d>
              <a:bevelT prst="relaxedInset"/>
            </a:sp3d>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title"/>
          </p:nvPr>
        </p:nvSpPr>
        <p:spPr>
          <a:xfrm>
            <a:off x="1451206" y="1129513"/>
            <a:ext cx="5532328" cy="1830584"/>
          </a:xfrm>
        </p:spPr>
        <p:txBody>
          <a:bodyPr anchor="b">
            <a:normAutofit/>
          </a:bodyPr>
          <a:lstStyle>
            <a:lvl1pPr>
              <a:defRPr sz="320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8124389" y="1122542"/>
            <a:ext cx="2791171" cy="3866327"/>
          </a:xfrm>
          <a:solidFill>
            <a:schemeClr val="bg1">
              <a:lumMod val="85000"/>
            </a:schemeClr>
          </a:solidFill>
          <a:ln w="9525" cap="sq">
            <a:noFill/>
            <a:miter lim="800000"/>
          </a:ln>
          <a:effectLst/>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1450329" y="3145992"/>
            <a:ext cx="5524404" cy="2003742"/>
          </a:xfrm>
        </p:spPr>
        <p:txBody>
          <a:bodyPr>
            <a:normAutofit/>
          </a:bodyPr>
          <a:lstStyle>
            <a:lvl1pPr marL="0" indent="0" algn="l">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Date Placeholder 4"/>
          <p:cNvSpPr>
            <a:spLocks noGrp="1"/>
          </p:cNvSpPr>
          <p:nvPr>
            <p:ph type="dt" sz="half" idx="10"/>
          </p:nvPr>
        </p:nvSpPr>
        <p:spPr>
          <a:xfrm>
            <a:off x="1447382" y="5469856"/>
            <a:ext cx="5527351" cy="320123"/>
          </a:xfrm>
        </p:spPr>
        <p:txBody>
          <a:bodyPr/>
          <a:lstStyle>
            <a:lvl1pPr algn="l">
              <a:defRPr/>
            </a:lvl1pPr>
          </a:lstStyle>
          <a:p>
            <a:fld id="{48A87A34-81AB-432B-8DAE-1953F412C126}" type="datetimeFigureOut">
              <a:rPr lang="en-US" dirty="0"/>
              <a:pPr/>
              <a:t>4/9/2019</a:t>
            </a:fld>
            <a:endParaRPr lang="en-US" dirty="0"/>
          </a:p>
        </p:txBody>
      </p:sp>
      <p:sp>
        <p:nvSpPr>
          <p:cNvPr id="6" name="Footer Placeholder 5"/>
          <p:cNvSpPr>
            <a:spLocks noGrp="1"/>
          </p:cNvSpPr>
          <p:nvPr>
            <p:ph type="ftr" sz="quarter" idx="11"/>
          </p:nvPr>
        </p:nvSpPr>
        <p:spPr>
          <a:xfrm>
            <a:off x="1447382" y="318640"/>
            <a:ext cx="5541004" cy="320931"/>
          </a:xfrm>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cxnSp>
        <p:nvCxnSpPr>
          <p:cNvPr id="31" name="Straight Connector 30"/>
          <p:cNvCxnSpPr/>
          <p:nvPr/>
        </p:nvCxnSpPr>
        <p:spPr>
          <a:xfrm>
            <a:off x="1447382" y="3143605"/>
            <a:ext cx="5527351"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8" name="Rectangle 7"/>
          <p:cNvSpPr/>
          <p:nvPr/>
        </p:nvSpPr>
        <p:spPr>
          <a:xfrm>
            <a:off x="0" y="2019476"/>
            <a:ext cx="12192000" cy="4105941"/>
          </a:xfrm>
          <a:prstGeom prst="rect">
            <a:avLst/>
          </a:prstGeom>
          <a:gradFill flip="none" rotWithShape="1">
            <a:gsLst>
              <a:gs pos="0">
                <a:schemeClr val="bg2">
                  <a:alpha val="0"/>
                </a:schemeClr>
              </a:gs>
              <a:gs pos="100000">
                <a:schemeClr val="bg2"/>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sp>
      <p:pic>
        <p:nvPicPr>
          <p:cNvPr id="7" name="Picture 6"/>
          <p:cNvPicPr>
            <a:picLocks noChangeAspect="1"/>
          </p:cNvPicPr>
          <p:nvPr/>
        </p:nvPicPr>
        <p:blipFill rotWithShape="1">
          <a:blip r:embed="rId13">
            <a:extLst>
              <a:ext uri="{28A0092B-C50C-407E-A947-70E740481C1C}">
                <a14:useLocalDpi xmlns:a14="http://schemas.microsoft.com/office/drawing/2010/main" val="0"/>
              </a:ext>
            </a:extLst>
          </a:blip>
          <a:srcRect t="1538" b="-1538"/>
          <a:stretch/>
        </p:blipFill>
        <p:spPr bwMode="black">
          <a:xfrm>
            <a:off x="0" y="6126480"/>
            <a:ext cx="12192000" cy="742950"/>
          </a:xfrm>
          <a:prstGeom prst="rect">
            <a:avLst/>
          </a:prstGeom>
        </p:spPr>
      </p:pic>
      <p:sp>
        <p:nvSpPr>
          <p:cNvPr id="2" name="Title Placeholder 1"/>
          <p:cNvSpPr>
            <a:spLocks noGrp="1"/>
          </p:cNvSpPr>
          <p:nvPr>
            <p:ph type="title"/>
          </p:nvPr>
        </p:nvSpPr>
        <p:spPr>
          <a:xfrm>
            <a:off x="1451579" y="804519"/>
            <a:ext cx="9603275" cy="1049235"/>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1451579" y="2015732"/>
            <a:ext cx="9603275" cy="345061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554138" y="330370"/>
            <a:ext cx="3500715" cy="309201"/>
          </a:xfrm>
          <a:prstGeom prst="rect">
            <a:avLst/>
          </a:prstGeom>
        </p:spPr>
        <p:txBody>
          <a:bodyPr vert="horz" lIns="91440" tIns="45720" rIns="91440" bIns="45720" rtlCol="0" anchor="ctr"/>
          <a:lstStyle>
            <a:lvl1pPr algn="r">
              <a:defRPr sz="1000">
                <a:solidFill>
                  <a:schemeClr val="tx1">
                    <a:tint val="75000"/>
                  </a:schemeClr>
                </a:solidFill>
              </a:defRPr>
            </a:lvl1pPr>
          </a:lstStyle>
          <a:p>
            <a:fld id="{48A87A34-81AB-432B-8DAE-1953F412C126}" type="datetimeFigureOut">
              <a:rPr lang="en-US" dirty="0"/>
              <a:pPr/>
              <a:t>4/9/2019</a:t>
            </a:fld>
            <a:endParaRPr lang="en-US" dirty="0"/>
          </a:p>
        </p:txBody>
      </p:sp>
      <p:sp>
        <p:nvSpPr>
          <p:cNvPr id="5" name="Footer Placeholder 4"/>
          <p:cNvSpPr>
            <a:spLocks noGrp="1"/>
          </p:cNvSpPr>
          <p:nvPr>
            <p:ph type="ftr" sz="quarter" idx="3"/>
          </p:nvPr>
        </p:nvSpPr>
        <p:spPr>
          <a:xfrm>
            <a:off x="1451579" y="329307"/>
            <a:ext cx="5938836" cy="309201"/>
          </a:xfrm>
          <a:prstGeom prst="rect">
            <a:avLst/>
          </a:prstGeom>
        </p:spPr>
        <p:txBody>
          <a:bodyPr vert="horz" lIns="91440" tIns="45720" rIns="91440" bIns="45720" rtlCol="0" anchor="ctr"/>
          <a:lstStyle>
            <a:lvl1pPr algn="l">
              <a:defRPr sz="10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480060" y="798973"/>
            <a:ext cx="811019" cy="503578"/>
          </a:xfrm>
          <a:prstGeom prst="rect">
            <a:avLst/>
          </a:prstGeom>
        </p:spPr>
        <p:txBody>
          <a:bodyPr vert="horz" lIns="91440" tIns="45720" rIns="91440" bIns="45720" rtlCol="0" anchor="t"/>
          <a:lstStyle>
            <a:lvl1pPr algn="r">
              <a:defRPr sz="2800">
                <a:solidFill>
                  <a:schemeClr val="accent1"/>
                </a:solidFill>
              </a:defRPr>
            </a:lvl1pPr>
          </a:lstStyle>
          <a:p>
            <a:fld id="{6D22F896-40B5-4ADD-8801-0D06FADFA095}" type="slidenum">
              <a:rPr lang="en-US" dirty="0"/>
              <a:pPr/>
              <a:t>‹nr.›</a:t>
            </a:fld>
            <a:endParaRPr lang="en-US" dirty="0"/>
          </a:p>
        </p:txBody>
      </p:sp>
      <p:cxnSp>
        <p:nvCxnSpPr>
          <p:cNvPr id="10" name="Straight Connector 9"/>
          <p:cNvCxnSpPr/>
          <p:nvPr/>
        </p:nvCxnSpPr>
        <p:spPr>
          <a:xfrm>
            <a:off x="0" y="6128413"/>
            <a:ext cx="12192000" cy="0"/>
          </a:xfrm>
          <a:prstGeom prst="line">
            <a:avLst/>
          </a:prstGeom>
          <a:ln w="12700">
            <a:solidFill>
              <a:srgbClr val="000001">
                <a:alpha val="20000"/>
              </a:srgbClr>
            </a:solidFill>
          </a:ln>
        </p:spPr>
        <p:style>
          <a:lnRef idx="1">
            <a:schemeClr val="accent1"/>
          </a:lnRef>
          <a:fillRef idx="0">
            <a:schemeClr val="accent1"/>
          </a:fillRef>
          <a:effectRef idx="0">
            <a:schemeClr val="accent1"/>
          </a:effectRef>
          <a:fontRef idx="minor">
            <a:schemeClr val="tx1"/>
          </a:fontRef>
        </p:style>
      </p:cxn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3200" b="0" i="0" kern="1200" cap="all">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accent1"/>
        </a:buClr>
        <a:buSzPct val="100000"/>
        <a:buFont typeface="Arial" panose="020B0604020202020204" pitchFamily="34" charset="0"/>
        <a:buChar char="•"/>
        <a:defRPr sz="2000" kern="120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800" kern="1200" cap="none" baseline="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600" kern="120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400" kern="1200" cap="none" baseline="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normAutofit/>
          </a:bodyPr>
          <a:lstStyle/>
          <a:p>
            <a:pPr algn="ctr"/>
            <a:r>
              <a:rPr lang="nl-NL" sz="4800" dirty="0" smtClean="0"/>
              <a:t>Ontwikkelingsgericht werken </a:t>
            </a:r>
            <a:endParaRPr lang="nl-NL" sz="4800" dirty="0"/>
          </a:p>
        </p:txBody>
      </p:sp>
      <p:sp>
        <p:nvSpPr>
          <p:cNvPr id="3" name="Ondertitel 2"/>
          <p:cNvSpPr>
            <a:spLocks noGrp="1"/>
          </p:cNvSpPr>
          <p:nvPr>
            <p:ph type="subTitle" idx="1"/>
          </p:nvPr>
        </p:nvSpPr>
        <p:spPr/>
        <p:txBody>
          <a:bodyPr/>
          <a:lstStyle/>
          <a:p>
            <a:r>
              <a:rPr lang="nl-NL" dirty="0" smtClean="0"/>
              <a:t>Thema 6: </a:t>
            </a:r>
            <a:r>
              <a:rPr lang="nl-NL" dirty="0"/>
              <a:t> </a:t>
            </a:r>
            <a:r>
              <a:rPr lang="nl-NL" dirty="0" smtClean="0"/>
              <a:t>Waarnemen            Les 7  </a:t>
            </a:r>
          </a:p>
          <a:p>
            <a:r>
              <a:rPr lang="nl-NL" dirty="0" smtClean="0"/>
              <a:t>Jolijn Bos     OA2 </a:t>
            </a:r>
            <a:endParaRPr lang="nl-NL" dirty="0"/>
          </a:p>
        </p:txBody>
      </p:sp>
      <p:pic>
        <p:nvPicPr>
          <p:cNvPr id="4" name="Afbeelding 3"/>
          <p:cNvPicPr>
            <a:picLocks noChangeAspect="1"/>
          </p:cNvPicPr>
          <p:nvPr/>
        </p:nvPicPr>
        <p:blipFill>
          <a:blip r:embed="rId2"/>
          <a:stretch>
            <a:fillRect/>
          </a:stretch>
        </p:blipFill>
        <p:spPr>
          <a:xfrm>
            <a:off x="7219406" y="4372596"/>
            <a:ext cx="4523694" cy="1565384"/>
          </a:xfrm>
          <a:prstGeom prst="rect">
            <a:avLst/>
          </a:prstGeom>
        </p:spPr>
      </p:pic>
    </p:spTree>
    <p:extLst>
      <p:ext uri="{BB962C8B-B14F-4D97-AF65-F5344CB8AC3E}">
        <p14:creationId xmlns:p14="http://schemas.microsoft.com/office/powerpoint/2010/main" val="350756653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Beeld maar uit! </a:t>
            </a:r>
            <a:r>
              <a:rPr lang="nl-NL" dirty="0" smtClean="0">
                <a:sym typeface="Wingdings" panose="05000000000000000000" pitchFamily="2" charset="2"/>
              </a:rPr>
              <a:t> </a:t>
            </a:r>
            <a:r>
              <a:rPr lang="nl-NL" dirty="0" smtClean="0"/>
              <a:t/>
            </a:r>
            <a:br>
              <a:rPr lang="nl-NL" dirty="0" smtClean="0"/>
            </a:br>
            <a:r>
              <a:rPr lang="nl-NL" dirty="0" smtClean="0"/>
              <a:t>Fase 1 : waarnemen en Fase 2: Begrijpen </a:t>
            </a:r>
            <a:endParaRPr lang="nl-NL" dirty="0"/>
          </a:p>
        </p:txBody>
      </p:sp>
      <p:sp>
        <p:nvSpPr>
          <p:cNvPr id="3" name="Tijdelijke aanduiding voor inhoud 2"/>
          <p:cNvSpPr>
            <a:spLocks noGrp="1"/>
          </p:cNvSpPr>
          <p:nvPr>
            <p:ph idx="1"/>
          </p:nvPr>
        </p:nvSpPr>
        <p:spPr/>
        <p:txBody>
          <a:bodyPr>
            <a:normAutofit/>
          </a:bodyPr>
          <a:lstStyle/>
          <a:p>
            <a:pPr marL="0" indent="0">
              <a:buNone/>
            </a:pPr>
            <a:r>
              <a:rPr lang="nl-NL" dirty="0" smtClean="0"/>
              <a:t>Stap 1: Lees de voor en achterkant van je kaartje, denk </a:t>
            </a:r>
            <a:r>
              <a:rPr lang="nl-NL" dirty="0"/>
              <a:t>na over </a:t>
            </a:r>
            <a:r>
              <a:rPr lang="nl-NL" dirty="0" smtClean="0"/>
              <a:t>je </a:t>
            </a:r>
            <a:r>
              <a:rPr lang="nl-NL" dirty="0"/>
              <a:t>opdracht en </a:t>
            </a:r>
            <a:r>
              <a:rPr lang="nl-NL" dirty="0" smtClean="0"/>
              <a:t>kies </a:t>
            </a:r>
            <a:r>
              <a:rPr lang="nl-NL" dirty="0"/>
              <a:t>een partner. </a:t>
            </a:r>
            <a:endParaRPr lang="nl-NL" dirty="0" smtClean="0"/>
          </a:p>
          <a:p>
            <a:pPr marL="0" indent="0">
              <a:buNone/>
            </a:pPr>
            <a:r>
              <a:rPr lang="nl-NL" dirty="0" smtClean="0"/>
              <a:t>Stap 2: Samen </a:t>
            </a:r>
            <a:r>
              <a:rPr lang="nl-NL" dirty="0"/>
              <a:t>voeren </a:t>
            </a:r>
            <a:r>
              <a:rPr lang="nl-NL" dirty="0" smtClean="0"/>
              <a:t>je </a:t>
            </a:r>
            <a:r>
              <a:rPr lang="nl-NL" dirty="0"/>
              <a:t>de opdracht in twee rondes uit. </a:t>
            </a:r>
            <a:endParaRPr lang="nl-NL" dirty="0" smtClean="0"/>
          </a:p>
          <a:p>
            <a:pPr marL="0" indent="0">
              <a:buNone/>
            </a:pPr>
            <a:r>
              <a:rPr lang="nl-NL" dirty="0" smtClean="0"/>
              <a:t>Stap 3: Nadat </a:t>
            </a:r>
            <a:r>
              <a:rPr lang="nl-NL" dirty="0"/>
              <a:t>de tweetallen onderling besproken hebben wat </a:t>
            </a:r>
            <a:r>
              <a:rPr lang="nl-NL" dirty="0" smtClean="0"/>
              <a:t>jullie hebben </a:t>
            </a:r>
            <a:r>
              <a:rPr lang="nl-NL" dirty="0"/>
              <a:t>waargenomen en begrepen, volgt een korte </a:t>
            </a:r>
            <a:r>
              <a:rPr lang="nl-NL" dirty="0" smtClean="0"/>
              <a:t>samenvatting.</a:t>
            </a:r>
          </a:p>
          <a:p>
            <a:pPr marL="0" indent="0">
              <a:buNone/>
            </a:pPr>
            <a:endParaRPr lang="nl-NL" dirty="0"/>
          </a:p>
        </p:txBody>
      </p:sp>
    </p:spTree>
    <p:extLst>
      <p:ext uri="{BB962C8B-B14F-4D97-AF65-F5344CB8AC3E}">
        <p14:creationId xmlns:p14="http://schemas.microsoft.com/office/powerpoint/2010/main" val="394714410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Inhoud van de les </a:t>
            </a:r>
            <a:endParaRPr lang="nl-NL" dirty="0"/>
          </a:p>
        </p:txBody>
      </p:sp>
      <p:sp>
        <p:nvSpPr>
          <p:cNvPr id="3" name="Tijdelijke aanduiding voor inhoud 2"/>
          <p:cNvSpPr>
            <a:spLocks noGrp="1"/>
          </p:cNvSpPr>
          <p:nvPr>
            <p:ph idx="1"/>
          </p:nvPr>
        </p:nvSpPr>
        <p:spPr/>
        <p:txBody>
          <a:bodyPr/>
          <a:lstStyle/>
          <a:p>
            <a:r>
              <a:rPr lang="nl-NL" dirty="0" smtClean="0"/>
              <a:t>Theorie: OGW- cyclus</a:t>
            </a:r>
          </a:p>
          <a:p>
            <a:r>
              <a:rPr lang="nl-NL" dirty="0" smtClean="0"/>
              <a:t>Opdracht 1 &amp; 2 OGW </a:t>
            </a:r>
          </a:p>
          <a:p>
            <a:r>
              <a:rPr lang="nl-NL" smtClean="0"/>
              <a:t>Spel; </a:t>
            </a:r>
            <a:r>
              <a:rPr lang="nl-NL" dirty="0" smtClean="0"/>
              <a:t>beeld maar uit! </a:t>
            </a:r>
          </a:p>
          <a:p>
            <a:endParaRPr lang="nl-NL" dirty="0"/>
          </a:p>
        </p:txBody>
      </p:sp>
    </p:spTree>
    <p:extLst>
      <p:ext uri="{BB962C8B-B14F-4D97-AF65-F5344CB8AC3E}">
        <p14:creationId xmlns:p14="http://schemas.microsoft.com/office/powerpoint/2010/main" val="132137526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Hand-out 8.2</a:t>
            </a:r>
            <a:br>
              <a:rPr lang="nl-NL" dirty="0" smtClean="0"/>
            </a:br>
            <a:r>
              <a:rPr lang="nl-NL" b="1" dirty="0" smtClean="0"/>
              <a:t>De OGW-cyclus</a:t>
            </a:r>
            <a:endParaRPr lang="nl-NL" b="1" dirty="0"/>
          </a:p>
        </p:txBody>
      </p:sp>
      <p:sp>
        <p:nvSpPr>
          <p:cNvPr id="3" name="Tijdelijke aanduiding voor inhoud 2"/>
          <p:cNvSpPr>
            <a:spLocks noGrp="1"/>
          </p:cNvSpPr>
          <p:nvPr>
            <p:ph idx="1"/>
          </p:nvPr>
        </p:nvSpPr>
        <p:spPr/>
        <p:txBody>
          <a:bodyPr>
            <a:normAutofit/>
          </a:bodyPr>
          <a:lstStyle/>
          <a:p>
            <a:pPr marL="0" indent="0">
              <a:buNone/>
            </a:pPr>
            <a:r>
              <a:rPr lang="nl-NL" dirty="0"/>
              <a:t>Opbrengstgericht werken (OGW) vraagt van de </a:t>
            </a:r>
            <a:r>
              <a:rPr lang="nl-NL" dirty="0" smtClean="0"/>
              <a:t>‘</a:t>
            </a:r>
            <a:r>
              <a:rPr lang="nl-NL" dirty="0" err="1" smtClean="0"/>
              <a:t>oa’er</a:t>
            </a:r>
            <a:r>
              <a:rPr lang="nl-NL" dirty="0" smtClean="0"/>
              <a:t> </a:t>
            </a:r>
            <a:r>
              <a:rPr lang="nl-NL" dirty="0"/>
              <a:t>bewust te werken aan de brede ontwikkeling van elk kind en daarbij ook specifieke doelen voor ogen te houden.  Om dit denkproces te ondersteunen, wordt gewerkt met een cyclisch (methodisch) model.  De studenten oriënteren zich op dit model en passen het onderdeel ‘waarnemen’ toe.  </a:t>
            </a:r>
          </a:p>
          <a:p>
            <a:r>
              <a:rPr lang="nl-NL" b="1" dirty="0"/>
              <a:t> </a:t>
            </a:r>
            <a:r>
              <a:rPr lang="nl-NL" b="1" dirty="0" smtClean="0"/>
              <a:t>Opdracht:</a:t>
            </a:r>
          </a:p>
          <a:p>
            <a:pPr>
              <a:buFontTx/>
              <a:buChar char="-"/>
            </a:pPr>
            <a:r>
              <a:rPr lang="nl-NL" dirty="0" smtClean="0"/>
              <a:t>Lees voor jezelf de hand-out 8.2 </a:t>
            </a:r>
            <a:r>
              <a:rPr lang="nl-NL" dirty="0" smtClean="0"/>
              <a:t>en de tekst</a:t>
            </a:r>
            <a:endParaRPr lang="nl-NL" dirty="0" smtClean="0"/>
          </a:p>
          <a:p>
            <a:pPr marL="0" indent="0">
              <a:buNone/>
            </a:pPr>
            <a:r>
              <a:rPr lang="nl-NL" dirty="0" smtClean="0"/>
              <a:t>- Beantwoord vervolgens de denkwolkjes in tweetallen </a:t>
            </a:r>
            <a:endParaRPr lang="nl-NL" dirty="0"/>
          </a:p>
        </p:txBody>
      </p:sp>
    </p:spTree>
    <p:extLst>
      <p:ext uri="{BB962C8B-B14F-4D97-AF65-F5344CB8AC3E}">
        <p14:creationId xmlns:p14="http://schemas.microsoft.com/office/powerpoint/2010/main" val="153244108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Hand-out 8.2 </a:t>
            </a:r>
            <a:endParaRPr lang="nl-NL" dirty="0"/>
          </a:p>
        </p:txBody>
      </p:sp>
      <p:sp>
        <p:nvSpPr>
          <p:cNvPr id="4" name="Wolkvormig bijschrift 3"/>
          <p:cNvSpPr/>
          <p:nvPr/>
        </p:nvSpPr>
        <p:spPr>
          <a:xfrm>
            <a:off x="5407685" y="2952206"/>
            <a:ext cx="2255520" cy="1706880"/>
          </a:xfrm>
          <a:prstGeom prst="cloud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Wat betekent dat voor mijn dagelijks praktijk?</a:t>
            </a:r>
            <a:endParaRPr lang="nl-NL" dirty="0"/>
          </a:p>
        </p:txBody>
      </p:sp>
      <p:sp>
        <p:nvSpPr>
          <p:cNvPr id="5" name="Tijdelijke aanduiding voor inhoud 4"/>
          <p:cNvSpPr>
            <a:spLocks noGrp="1"/>
          </p:cNvSpPr>
          <p:nvPr>
            <p:ph idx="1"/>
          </p:nvPr>
        </p:nvSpPr>
        <p:spPr>
          <a:xfrm>
            <a:off x="905692" y="2159727"/>
            <a:ext cx="3669986" cy="2775396"/>
          </a:xfrm>
          <a:prstGeom prst="cloud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normAutofit lnSpcReduction="10000"/>
          </a:bodyPr>
          <a:lstStyle/>
          <a:p>
            <a:r>
              <a:rPr lang="nl-NL" dirty="0" smtClean="0"/>
              <a:t>Wat heeft deze tekst mij voor nieuws geleerd en wat vindt ik het belangrijkst?</a:t>
            </a:r>
            <a:endParaRPr lang="nl-NL" dirty="0"/>
          </a:p>
        </p:txBody>
      </p:sp>
      <p:sp>
        <p:nvSpPr>
          <p:cNvPr id="6" name="Wolkvormig bijschrift 5"/>
          <p:cNvSpPr/>
          <p:nvPr/>
        </p:nvSpPr>
        <p:spPr>
          <a:xfrm>
            <a:off x="8625840" y="2438400"/>
            <a:ext cx="2255520" cy="1706880"/>
          </a:xfrm>
          <a:prstGeom prst="cloud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Waar heb ik vragen over?</a:t>
            </a:r>
            <a:endParaRPr lang="nl-NL" dirty="0"/>
          </a:p>
        </p:txBody>
      </p:sp>
    </p:spTree>
    <p:extLst>
      <p:ext uri="{BB962C8B-B14F-4D97-AF65-F5344CB8AC3E}">
        <p14:creationId xmlns:p14="http://schemas.microsoft.com/office/powerpoint/2010/main" val="227533107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i="1" dirty="0" err="1" smtClean="0"/>
              <a:t>StILLE</a:t>
            </a:r>
            <a:r>
              <a:rPr lang="nl-NL" i="1" dirty="0" smtClean="0"/>
              <a:t> BORD SESSIE</a:t>
            </a:r>
            <a:r>
              <a:rPr lang="nl-NL" dirty="0" smtClean="0"/>
              <a:t/>
            </a:r>
            <a:br>
              <a:rPr lang="nl-NL" dirty="0" smtClean="0"/>
            </a:br>
            <a:r>
              <a:rPr lang="nl-NL" sz="2400" dirty="0" smtClean="0"/>
              <a:t>Oplossingsgericht werken is … </a:t>
            </a:r>
            <a:endParaRPr lang="nl-NL" sz="2400" dirty="0"/>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11971701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
            </a:r>
            <a:br>
              <a:rPr lang="nl-NL" dirty="0" smtClean="0"/>
            </a:br>
            <a:r>
              <a:rPr lang="nl-NL" dirty="0" smtClean="0"/>
              <a:t>De OGW </a:t>
            </a:r>
            <a:r>
              <a:rPr lang="nl-NL" dirty="0" err="1" smtClean="0"/>
              <a:t>CycLus</a:t>
            </a:r>
            <a:endParaRPr lang="nl-NL" dirty="0"/>
          </a:p>
        </p:txBody>
      </p:sp>
      <p:sp>
        <p:nvSpPr>
          <p:cNvPr id="3" name="Tijdelijke aanduiding voor inhoud 2"/>
          <p:cNvSpPr>
            <a:spLocks noGrp="1"/>
          </p:cNvSpPr>
          <p:nvPr>
            <p:ph idx="1"/>
          </p:nvPr>
        </p:nvSpPr>
        <p:spPr/>
        <p:txBody>
          <a:bodyPr/>
          <a:lstStyle/>
          <a:p>
            <a:r>
              <a:rPr lang="nl-NL" dirty="0" smtClean="0"/>
              <a:t>4 groepen maken </a:t>
            </a:r>
          </a:p>
          <a:p>
            <a:r>
              <a:rPr lang="nl-NL" dirty="0" smtClean="0"/>
              <a:t>Elke groep krijgt één fase</a:t>
            </a:r>
          </a:p>
          <a:p>
            <a:r>
              <a:rPr lang="nl-NL" dirty="0" smtClean="0"/>
              <a:t>Bedenk met je groep werkzaamheden die passen bij de fase</a:t>
            </a:r>
          </a:p>
          <a:p>
            <a:r>
              <a:rPr lang="nl-NL" dirty="0" smtClean="0"/>
              <a:t>Schrijf deze op en plak ze op de fases </a:t>
            </a:r>
            <a:endParaRPr lang="nl-NL" dirty="0"/>
          </a:p>
        </p:txBody>
      </p:sp>
    </p:spTree>
    <p:extLst>
      <p:ext uri="{BB962C8B-B14F-4D97-AF65-F5344CB8AC3E}">
        <p14:creationId xmlns:p14="http://schemas.microsoft.com/office/powerpoint/2010/main" val="75392971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endParaRPr lang="nl-NL" dirty="0"/>
          </a:p>
        </p:txBody>
      </p:sp>
      <p:sp>
        <p:nvSpPr>
          <p:cNvPr id="4" name="Stroomdiagram: Of 3"/>
          <p:cNvSpPr/>
          <p:nvPr/>
        </p:nvSpPr>
        <p:spPr>
          <a:xfrm>
            <a:off x="2360816" y="124692"/>
            <a:ext cx="6999316" cy="6525489"/>
          </a:xfrm>
          <a:prstGeom prst="flowChar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 </a:t>
            </a:r>
          </a:p>
          <a:p>
            <a:pPr algn="ctr"/>
            <a:endParaRPr lang="nl-NL" dirty="0"/>
          </a:p>
        </p:txBody>
      </p:sp>
      <p:sp>
        <p:nvSpPr>
          <p:cNvPr id="5" name="Rechthoek 4"/>
          <p:cNvSpPr/>
          <p:nvPr/>
        </p:nvSpPr>
        <p:spPr>
          <a:xfrm>
            <a:off x="3657600" y="1715193"/>
            <a:ext cx="1753985" cy="955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Realiseren</a:t>
            </a:r>
            <a:endParaRPr lang="nl-NL" dirty="0"/>
          </a:p>
        </p:txBody>
      </p:sp>
      <p:sp>
        <p:nvSpPr>
          <p:cNvPr id="6" name="Rechthoek 5"/>
          <p:cNvSpPr/>
          <p:nvPr/>
        </p:nvSpPr>
        <p:spPr>
          <a:xfrm>
            <a:off x="6508866" y="1715192"/>
            <a:ext cx="1753985" cy="955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Waarnemen</a:t>
            </a:r>
            <a:endParaRPr lang="nl-NL" dirty="0"/>
          </a:p>
        </p:txBody>
      </p:sp>
      <p:sp>
        <p:nvSpPr>
          <p:cNvPr id="7" name="Rechthoek 6"/>
          <p:cNvSpPr/>
          <p:nvPr/>
        </p:nvSpPr>
        <p:spPr>
          <a:xfrm>
            <a:off x="3657600" y="4100945"/>
            <a:ext cx="1753985" cy="955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Plannen</a:t>
            </a:r>
            <a:endParaRPr lang="nl-NL" dirty="0"/>
          </a:p>
        </p:txBody>
      </p:sp>
      <p:sp>
        <p:nvSpPr>
          <p:cNvPr id="8" name="Rechthoek 7"/>
          <p:cNvSpPr/>
          <p:nvPr/>
        </p:nvSpPr>
        <p:spPr>
          <a:xfrm>
            <a:off x="6583680" y="4100945"/>
            <a:ext cx="1753985" cy="955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Begrijpen</a:t>
            </a:r>
            <a:endParaRPr lang="nl-NL" dirty="0"/>
          </a:p>
        </p:txBody>
      </p:sp>
    </p:spTree>
    <p:extLst>
      <p:ext uri="{BB962C8B-B14F-4D97-AF65-F5344CB8AC3E}">
        <p14:creationId xmlns:p14="http://schemas.microsoft.com/office/powerpoint/2010/main" val="290849442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nl-NL" b="1" dirty="0" smtClean="0"/>
              <a:t>Koppeling naar de praktijk </a:t>
            </a:r>
            <a:r>
              <a:rPr lang="nl-NL" dirty="0" smtClean="0"/>
              <a:t/>
            </a:r>
            <a:br>
              <a:rPr lang="nl-NL" dirty="0" smtClean="0"/>
            </a:br>
            <a:r>
              <a:rPr lang="nl-NL" dirty="0" smtClean="0"/>
              <a:t>Bedenk jouw eigen BPV voorbeeld op school</a:t>
            </a:r>
            <a:endParaRPr lang="nl-NL" dirty="0"/>
          </a:p>
        </p:txBody>
      </p:sp>
      <p:sp>
        <p:nvSpPr>
          <p:cNvPr id="3" name="Tijdelijke aanduiding voor inhoud 2"/>
          <p:cNvSpPr>
            <a:spLocks noGrp="1"/>
          </p:cNvSpPr>
          <p:nvPr>
            <p:ph idx="1"/>
          </p:nvPr>
        </p:nvSpPr>
        <p:spPr/>
        <p:txBody>
          <a:bodyPr/>
          <a:lstStyle/>
          <a:p>
            <a:pPr marL="0" indent="0">
              <a:buNone/>
            </a:pPr>
            <a:r>
              <a:rPr lang="nl-NL" b="1" dirty="0" smtClean="0"/>
              <a:t>Beantwoord in viertallen de volgende vragen:</a:t>
            </a:r>
          </a:p>
          <a:p>
            <a:pPr marL="0" indent="0">
              <a:buNone/>
            </a:pPr>
            <a:r>
              <a:rPr lang="nl-NL" dirty="0" smtClean="0"/>
              <a:t>Student </a:t>
            </a:r>
            <a:r>
              <a:rPr lang="nl-NL" dirty="0"/>
              <a:t>1 vertelt over hoe zij waarneemt; </a:t>
            </a:r>
            <a:endParaRPr lang="nl-NL" dirty="0" smtClean="0"/>
          </a:p>
          <a:p>
            <a:pPr marL="0" indent="0">
              <a:buNone/>
            </a:pPr>
            <a:r>
              <a:rPr lang="nl-NL" dirty="0" smtClean="0"/>
              <a:t>Student </a:t>
            </a:r>
            <a:r>
              <a:rPr lang="nl-NL" dirty="0"/>
              <a:t>2 over begrijpen; </a:t>
            </a:r>
          </a:p>
          <a:p>
            <a:pPr marL="0" indent="0">
              <a:buNone/>
            </a:pPr>
            <a:r>
              <a:rPr lang="nl-NL" dirty="0" smtClean="0"/>
              <a:t>Student </a:t>
            </a:r>
            <a:r>
              <a:rPr lang="nl-NL" dirty="0"/>
              <a:t>3 over plannen; </a:t>
            </a:r>
            <a:endParaRPr lang="nl-NL" dirty="0" smtClean="0"/>
          </a:p>
          <a:p>
            <a:pPr marL="0" indent="0">
              <a:buNone/>
            </a:pPr>
            <a:r>
              <a:rPr lang="nl-NL" dirty="0" smtClean="0"/>
              <a:t>Student </a:t>
            </a:r>
            <a:r>
              <a:rPr lang="nl-NL" dirty="0"/>
              <a:t>4 over realiseren. </a:t>
            </a:r>
          </a:p>
          <a:p>
            <a:pPr marL="0" indent="0">
              <a:buNone/>
            </a:pPr>
            <a:r>
              <a:rPr lang="nl-NL" dirty="0"/>
              <a:t> </a:t>
            </a:r>
          </a:p>
          <a:p>
            <a:endParaRPr lang="nl-NL" dirty="0"/>
          </a:p>
        </p:txBody>
      </p:sp>
    </p:spTree>
    <p:extLst>
      <p:ext uri="{BB962C8B-B14F-4D97-AF65-F5344CB8AC3E}">
        <p14:creationId xmlns:p14="http://schemas.microsoft.com/office/powerpoint/2010/main" val="405113261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
            </a:r>
            <a:br>
              <a:rPr lang="nl-NL" dirty="0" smtClean="0"/>
            </a:br>
            <a:r>
              <a:rPr lang="nl-NL" dirty="0" smtClean="0"/>
              <a:t>Onderdeel </a:t>
            </a:r>
            <a:r>
              <a:rPr lang="nl-NL" b="1" dirty="0" smtClean="0">
                <a:solidFill>
                  <a:srgbClr val="FF0000"/>
                </a:solidFill>
              </a:rPr>
              <a:t>waarnemen </a:t>
            </a:r>
            <a:endParaRPr lang="nl-NL" b="1" dirty="0">
              <a:solidFill>
                <a:srgbClr val="FF0000"/>
              </a:solidFill>
            </a:endParaRPr>
          </a:p>
        </p:txBody>
      </p:sp>
      <p:sp>
        <p:nvSpPr>
          <p:cNvPr id="3" name="Tijdelijke aanduiding voor inhoud 2"/>
          <p:cNvSpPr>
            <a:spLocks noGrp="1"/>
          </p:cNvSpPr>
          <p:nvPr>
            <p:ph idx="1"/>
          </p:nvPr>
        </p:nvSpPr>
        <p:spPr/>
        <p:txBody>
          <a:bodyPr/>
          <a:lstStyle/>
          <a:p>
            <a:pPr marL="0" indent="0">
              <a:buNone/>
            </a:pPr>
            <a:r>
              <a:rPr lang="nl-NL" b="1" dirty="0" smtClean="0"/>
              <a:t>Beantwoord in </a:t>
            </a:r>
            <a:r>
              <a:rPr lang="nl-NL" b="1" dirty="0"/>
              <a:t>groepjes van drie </a:t>
            </a:r>
            <a:r>
              <a:rPr lang="nl-NL" b="1" dirty="0" smtClean="0"/>
              <a:t>de </a:t>
            </a:r>
            <a:r>
              <a:rPr lang="nl-NL" b="1" dirty="0"/>
              <a:t>volgende vragen: </a:t>
            </a:r>
            <a:endParaRPr lang="nl-NL" b="1" dirty="0" smtClean="0"/>
          </a:p>
          <a:p>
            <a:pPr marL="0" indent="0">
              <a:buNone/>
            </a:pPr>
            <a:r>
              <a:rPr lang="nl-NL" dirty="0" smtClean="0"/>
              <a:t>Wat </a:t>
            </a:r>
            <a:r>
              <a:rPr lang="nl-NL" dirty="0"/>
              <a:t>zijn in jouw groep goede momenten voor het observeren van individuele kinderen of kleine groepjes? </a:t>
            </a:r>
            <a:endParaRPr lang="nl-NL" dirty="0" smtClean="0"/>
          </a:p>
          <a:p>
            <a:pPr marL="0" indent="0">
              <a:buNone/>
            </a:pPr>
            <a:r>
              <a:rPr lang="nl-NL" dirty="0" smtClean="0"/>
              <a:t>Hoe </a:t>
            </a:r>
            <a:r>
              <a:rPr lang="nl-NL" dirty="0"/>
              <a:t>zorgen jij of je collega’s ervoor dat je gemakkelijk kunt observeren en noteren? </a:t>
            </a:r>
            <a:endParaRPr lang="nl-NL" dirty="0" smtClean="0"/>
          </a:p>
          <a:p>
            <a:pPr marL="0" indent="0">
              <a:buNone/>
            </a:pPr>
            <a:r>
              <a:rPr lang="nl-NL" dirty="0" smtClean="0"/>
              <a:t>Hoe </a:t>
            </a:r>
            <a:r>
              <a:rPr lang="nl-NL" dirty="0"/>
              <a:t>zorgen jij en je collega’s je ervoor dat je geen kind vergeet? </a:t>
            </a:r>
            <a:endParaRPr lang="nl-NL" dirty="0" smtClean="0"/>
          </a:p>
          <a:p>
            <a:pPr marL="0" indent="0">
              <a:buNone/>
            </a:pPr>
            <a:r>
              <a:rPr lang="nl-NL" dirty="0" smtClean="0"/>
              <a:t>Ken </a:t>
            </a:r>
            <a:r>
              <a:rPr lang="nl-NL" dirty="0"/>
              <a:t>je de observatie-procedure en observatiemethode in je </a:t>
            </a:r>
            <a:r>
              <a:rPr lang="nl-NL" dirty="0" smtClean="0"/>
              <a:t>BPV</a:t>
            </a:r>
            <a:r>
              <a:rPr lang="nl-NL" dirty="0"/>
              <a:t> </a:t>
            </a:r>
            <a:r>
              <a:rPr lang="nl-NL" dirty="0" smtClean="0"/>
              <a:t>en op school?</a:t>
            </a:r>
            <a:endParaRPr lang="nl-NL" dirty="0"/>
          </a:p>
        </p:txBody>
      </p:sp>
    </p:spTree>
    <p:extLst>
      <p:ext uri="{BB962C8B-B14F-4D97-AF65-F5344CB8AC3E}">
        <p14:creationId xmlns:p14="http://schemas.microsoft.com/office/powerpoint/2010/main" val="101546270"/>
      </p:ext>
    </p:extLst>
  </p:cSld>
  <p:clrMapOvr>
    <a:masterClrMapping/>
  </p:clrMapOvr>
  <p:timing>
    <p:tnLst>
      <p:par>
        <p:cTn id="1" dur="indefinite" restart="never" nodeType="tmRoot"/>
      </p:par>
    </p:tnLst>
  </p:timing>
</p:sld>
</file>

<file path=ppt/theme/theme1.xml><?xml version="1.0" encoding="utf-8"?>
<a:theme xmlns:a="http://schemas.openxmlformats.org/drawingml/2006/main" name="Gallery">
  <a:themeElements>
    <a:clrScheme name="Gallery">
      <a:dk1>
        <a:sysClr val="windowText" lastClr="000000"/>
      </a:dk1>
      <a:lt1>
        <a:sysClr val="window" lastClr="FFFFFF"/>
      </a:lt1>
      <a:dk2>
        <a:srgbClr val="454545"/>
      </a:dk2>
      <a:lt2>
        <a:srgbClr val="DFDBD5"/>
      </a:lt2>
      <a:accent1>
        <a:srgbClr val="B71E42"/>
      </a:accent1>
      <a:accent2>
        <a:srgbClr val="DE478E"/>
      </a:accent2>
      <a:accent3>
        <a:srgbClr val="BC72F0"/>
      </a:accent3>
      <a:accent4>
        <a:srgbClr val="795FAF"/>
      </a:accent4>
      <a:accent5>
        <a:srgbClr val="586EA6"/>
      </a:accent5>
      <a:accent6>
        <a:srgbClr val="6892A0"/>
      </a:accent6>
      <a:hlink>
        <a:srgbClr val="FA2B5C"/>
      </a:hlink>
      <a:folHlink>
        <a:srgbClr val="BC658E"/>
      </a:folHlink>
    </a:clrScheme>
    <a:fontScheme name="Gallery">
      <a:majorFont>
        <a:latin typeface="Gill Sans MT" panose="020B0502020104020203"/>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Gill Sans MT" panose="020B0502020104020203"/>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Gallery">
      <a:fillStyleLst>
        <a:solidFill>
          <a:schemeClr val="phClr"/>
        </a:solidFill>
        <a:gradFill rotWithShape="1">
          <a:gsLst>
            <a:gs pos="0">
              <a:schemeClr val="phClr">
                <a:tint val="54000"/>
                <a:alpha val="100000"/>
                <a:satMod val="105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8000"/>
                <a:satMod val="130000"/>
                <a:lumMod val="92000"/>
              </a:schemeClr>
            </a:gs>
            <a:gs pos="100000">
              <a:schemeClr val="phClr">
                <a:shade val="78000"/>
                <a:satMod val="130000"/>
                <a:lumMod val="92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effectStyle>
        <a:effectStyle>
          <a:effectLst>
            <a:outerShdw blurRad="50800" dist="50800" dir="5400000" sx="96000" sy="96000" rotWithShape="0">
              <a:srgbClr val="000000">
                <a:alpha val="48000"/>
              </a:srgbClr>
            </a:outerShdw>
          </a:effectLst>
          <a:scene3d>
            <a:camera prst="orthographicFront">
              <a:rot lat="0" lon="0" rev="0"/>
            </a:camera>
            <a:lightRig rig="balanced" dir="t">
              <a:rot lat="0" lon="0" rev="1080000"/>
            </a:lightRig>
          </a:scene3d>
          <a:sp3d>
            <a:bevelT w="38100" h="12700" prst="softRound"/>
          </a:sp3d>
        </a:effectStyle>
      </a:effectStyleLst>
      <a:bgFillStyleLst>
        <a:solidFill>
          <a:schemeClr val="phClr"/>
        </a:solidFill>
        <a:solidFill>
          <a:schemeClr val="phClr"/>
        </a:solidFill>
        <a:gradFill rotWithShape="1">
          <a:gsLst>
            <a:gs pos="0">
              <a:schemeClr val="phClr">
                <a:tint val="94000"/>
                <a:satMod val="80000"/>
                <a:lumMod val="106000"/>
              </a:schemeClr>
            </a:gs>
            <a:gs pos="100000">
              <a:schemeClr val="phClr">
                <a:shade val="8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Gallery" id="{BBFCD31E-59A1-489D-B089-A3EAD7CAE12E}" vid="{F5E91637-A7B6-4E27-B710-77DA7014EE1E}"/>
    </a:ext>
  </a:extLst>
</a:theme>
</file>

<file path=docProps/app.xml><?xml version="1.0" encoding="utf-8"?>
<Properties xmlns="http://schemas.openxmlformats.org/officeDocument/2006/extended-properties" xmlns:vt="http://schemas.openxmlformats.org/officeDocument/2006/docPropsVTypes">
  <Template>TM10001114[[fn=Galerie]]</Template>
  <TotalTime>2755</TotalTime>
  <Words>343</Words>
  <Application>Microsoft Office PowerPoint</Application>
  <PresentationFormat>Breedbeeld</PresentationFormat>
  <Paragraphs>44</Paragraphs>
  <Slides>10</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10</vt:i4>
      </vt:variant>
    </vt:vector>
  </HeadingPairs>
  <TitlesOfParts>
    <vt:vector size="14" baseType="lpstr">
      <vt:lpstr>Arial</vt:lpstr>
      <vt:lpstr>Gill Sans MT</vt:lpstr>
      <vt:lpstr>Wingdings</vt:lpstr>
      <vt:lpstr>Gallery</vt:lpstr>
      <vt:lpstr>Ontwikkelingsgericht werken </vt:lpstr>
      <vt:lpstr>Inhoud van de les </vt:lpstr>
      <vt:lpstr>Hand-out 8.2 De OGW-cyclus</vt:lpstr>
      <vt:lpstr>Hand-out 8.2 </vt:lpstr>
      <vt:lpstr>StILLE BORD SESSIE Oplossingsgericht werken is … </vt:lpstr>
      <vt:lpstr> De OGW CycLus</vt:lpstr>
      <vt:lpstr>PowerPoint-presentatie</vt:lpstr>
      <vt:lpstr>Koppeling naar de praktijk  Bedenk jouw eigen BPV voorbeeld op school</vt:lpstr>
      <vt:lpstr> Onderdeel waarnemen </vt:lpstr>
      <vt:lpstr>Beeld maar uit!   Fase 1 : waarnemen en Fase 2: Begrijpen </vt:lpstr>
    </vt:vector>
  </TitlesOfParts>
  <Company>Drenthe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Ontwikkelingsgericht werken</dc:title>
  <dc:creator>Bos, Jolijn</dc:creator>
  <cp:lastModifiedBy>Bos, Jolijn</cp:lastModifiedBy>
  <cp:revision>12</cp:revision>
  <dcterms:created xsi:type="dcterms:W3CDTF">2018-04-04T10:39:15Z</dcterms:created>
  <dcterms:modified xsi:type="dcterms:W3CDTF">2019-04-09T12:46:31Z</dcterms:modified>
</cp:coreProperties>
</file>

<file path=docProps/thumbnail.jpeg>
</file>