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6" r:id="rId9"/>
    <p:sldId id="264" r:id="rId10"/>
    <p:sldId id="265" r:id="rId11"/>
    <p:sldId id="263" r:id="rId1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8" d="100"/>
          <a:sy n="88" d="100"/>
        </p:scale>
        <p:origin x="494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417779" y="802298"/>
            <a:ext cx="8637073" cy="2541431"/>
          </a:xfrm>
        </p:spPr>
        <p:txBody>
          <a:bodyPr bIns="0" anchor="b">
            <a:normAutofit/>
          </a:bodyPr>
          <a:lstStyle>
            <a:lvl1pPr algn="l">
              <a:defRPr sz="6600"/>
            </a:lvl1pPr>
          </a:lstStyle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17780" y="3531204"/>
            <a:ext cx="8637072" cy="977621"/>
          </a:xfrm>
        </p:spPr>
        <p:txBody>
          <a:bodyPr tIns="91440" bIns="91440">
            <a:normAutofit/>
          </a:bodyPr>
          <a:lstStyle>
            <a:lvl1pPr marL="0" indent="0" algn="l">
              <a:buNone/>
              <a:defRPr sz="1800" b="0" cap="all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 smtClean="0"/>
              <a:t>Klik om de ondertitelstijl van het model te bewerken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3/15/2019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416500" y="329307"/>
            <a:ext cx="4973915" cy="309201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437664" y="798973"/>
            <a:ext cx="811019" cy="503578"/>
          </a:xfrm>
        </p:spPr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2417780" y="3528542"/>
            <a:ext cx="863707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 smtClean="0"/>
              <a:t>Tekststijl van het model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3/15/2019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  <p:cxnSp>
        <p:nvCxnSpPr>
          <p:cNvPr id="26" name="Straight Connector 25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39111" y="798973"/>
            <a:ext cx="1615742" cy="465988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44672" y="798973"/>
            <a:ext cx="7828830" cy="4659889"/>
          </a:xfrm>
        </p:spPr>
        <p:txBody>
          <a:bodyPr vert="eaVert"/>
          <a:lstStyle/>
          <a:p>
            <a:pPr lvl="0"/>
            <a:r>
              <a:rPr lang="nl-NL" smtClean="0"/>
              <a:t>Tekststijl van het model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3/15/2019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9439111" y="798973"/>
            <a:ext cx="0" cy="4659889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t"/>
          <a:lstStyle/>
          <a:p>
            <a:pPr lvl="0"/>
            <a:r>
              <a:rPr lang="nl-NL" smtClean="0"/>
              <a:t>Tekststijl van het model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3/15/2019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  <p:cxnSp>
        <p:nvCxnSpPr>
          <p:cNvPr id="33" name="Straight Connector 32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4239" y="1756130"/>
            <a:ext cx="8643154" cy="1887950"/>
          </a:xfrm>
        </p:spPr>
        <p:txBody>
          <a:bodyPr anchor="b">
            <a:normAutofit/>
          </a:bodyPr>
          <a:lstStyle>
            <a:lvl1pPr algn="l">
              <a:defRPr sz="3600"/>
            </a:lvl1pPr>
          </a:lstStyle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4239" y="3806195"/>
            <a:ext cx="8630446" cy="1012929"/>
          </a:xfrm>
        </p:spPr>
        <p:txBody>
          <a:bodyPr tIns="91440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 smtClean="0"/>
              <a:t>Tekststijl van het model bewerken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3/15/2019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454239" y="3804985"/>
            <a:ext cx="8630446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9217" y="804889"/>
            <a:ext cx="9605635" cy="1059305"/>
          </a:xfrm>
        </p:spPr>
        <p:txBody>
          <a:bodyPr/>
          <a:lstStyle/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47331" y="2010878"/>
            <a:ext cx="4645152" cy="3448595"/>
          </a:xfrm>
        </p:spPr>
        <p:txBody>
          <a:bodyPr/>
          <a:lstStyle/>
          <a:p>
            <a:pPr lvl="0"/>
            <a:r>
              <a:rPr lang="nl-NL" smtClean="0"/>
              <a:t>Tekststijl van het model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13771" y="2017343"/>
            <a:ext cx="4645152" cy="3441520"/>
          </a:xfrm>
        </p:spPr>
        <p:txBody>
          <a:bodyPr/>
          <a:lstStyle/>
          <a:p>
            <a:pPr lvl="0"/>
            <a:r>
              <a:rPr lang="nl-NL" smtClean="0"/>
              <a:t>Tekststijl van het model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3/15/2019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  <p:cxnSp>
        <p:nvCxnSpPr>
          <p:cNvPr id="35" name="Straight Connector 34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7191" y="804163"/>
            <a:ext cx="9607661" cy="1056319"/>
          </a:xfrm>
        </p:spPr>
        <p:txBody>
          <a:bodyPr/>
          <a:lstStyle/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47191" y="2019549"/>
            <a:ext cx="4645152" cy="801943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Tekststijl van het model bewerken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47191" y="2824269"/>
            <a:ext cx="4645152" cy="2644457"/>
          </a:xfrm>
        </p:spPr>
        <p:txBody>
          <a:bodyPr/>
          <a:lstStyle/>
          <a:p>
            <a:pPr lvl="0"/>
            <a:r>
              <a:rPr lang="nl-NL" smtClean="0"/>
              <a:t>Tekststijl van het model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12362" y="2023003"/>
            <a:ext cx="4645152" cy="802237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Tekststijl van het model bewerken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412362" y="2821491"/>
            <a:ext cx="4645152" cy="2637371"/>
          </a:xfrm>
        </p:spPr>
        <p:txBody>
          <a:bodyPr/>
          <a:lstStyle/>
          <a:p>
            <a:pPr lvl="0"/>
            <a:r>
              <a:rPr lang="nl-NL" smtClean="0"/>
              <a:t>Tekststijl van het model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3/15/2019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  <p:cxnSp>
        <p:nvCxnSpPr>
          <p:cNvPr id="29" name="Straight Connector 28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3/15/2019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  <p:cxnSp>
        <p:nvCxnSpPr>
          <p:cNvPr id="25" name="Straight Connector 24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3/15/2019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671" y="798973"/>
            <a:ext cx="3273099" cy="2247117"/>
          </a:xfrm>
        </p:spPr>
        <p:txBody>
          <a:bodyPr anchor="b">
            <a:normAutofit/>
          </a:bodyPr>
          <a:lstStyle>
            <a:lvl1pPr algn="l">
              <a:defRPr sz="2400"/>
            </a:lvl1pPr>
          </a:lstStyle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43714" y="798974"/>
            <a:ext cx="6012470" cy="4658826"/>
          </a:xfrm>
        </p:spPr>
        <p:txBody>
          <a:bodyPr anchor="ctr"/>
          <a:lstStyle/>
          <a:p>
            <a:pPr lvl="0"/>
            <a:r>
              <a:rPr lang="nl-NL" smtClean="0"/>
              <a:t>Tekststijl van het model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44671" y="3205491"/>
            <a:ext cx="3275013" cy="2248181"/>
          </a:xfrm>
        </p:spPr>
        <p:txBody>
          <a:bodyPr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 smtClean="0"/>
              <a:t>Tekststijl van het model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3/15/2019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  <p:cxnSp>
        <p:nvCxnSpPr>
          <p:cNvPr id="17" name="Straight Connector 16"/>
          <p:cNvCxnSpPr/>
          <p:nvPr/>
        </p:nvCxnSpPr>
        <p:spPr>
          <a:xfrm>
            <a:off x="1448280" y="3205491"/>
            <a:ext cx="3269490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7477387" y="482170"/>
            <a:ext cx="4074533" cy="5149101"/>
            <a:chOff x="7477387" y="482170"/>
            <a:chExt cx="4074533" cy="5149101"/>
          </a:xfrm>
        </p:grpSpPr>
        <p:sp>
          <p:nvSpPr>
            <p:cNvPr id="18" name="Rectangle 17"/>
            <p:cNvSpPr/>
            <p:nvPr/>
          </p:nvSpPr>
          <p:spPr bwMode="black">
            <a:xfrm>
              <a:off x="7477387" y="482170"/>
              <a:ext cx="4074533" cy="5149101"/>
            </a:xfrm>
            <a:prstGeom prst="rect">
              <a:avLst/>
            </a:prstGeom>
            <a:gradFill>
              <a:gsLst>
                <a:gs pos="0">
                  <a:srgbClr val="000001"/>
                </a:gs>
                <a:gs pos="100000">
                  <a:srgbClr val="191919"/>
                </a:gs>
              </a:gsLst>
            </a:gradFill>
            <a:ln w="76200" cmpd="sng">
              <a:noFill/>
              <a:miter lim="800000"/>
            </a:ln>
            <a:effectLst>
              <a:outerShdw blurRad="127000" dist="228600" dir="4740000" sx="98000" sy="98000" algn="tl" rotWithShape="0">
                <a:srgbClr val="000000">
                  <a:alpha val="34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Rectangle 18"/>
            <p:cNvSpPr/>
            <p:nvPr/>
          </p:nvSpPr>
          <p:spPr bwMode="blackWhite">
            <a:xfrm>
              <a:off x="7790446" y="812506"/>
              <a:ext cx="3450289" cy="4466452"/>
            </a:xfrm>
            <a:prstGeom prst="rect">
              <a:avLst/>
            </a:prstGeom>
            <a:gradFill>
              <a:gsLst>
                <a:gs pos="0">
                  <a:srgbClr val="DADADA"/>
                </a:gs>
                <a:gs pos="100000">
                  <a:srgbClr val="FFFFFE"/>
                </a:gs>
              </a:gsLst>
              <a:lin ang="16200000" scaled="0"/>
            </a:gradFill>
            <a:ln w="50800" cmpd="sng">
              <a:solidFill>
                <a:srgbClr val="191919"/>
              </a:solidFill>
              <a:miter lim="800000"/>
            </a:ln>
            <a:effectLst>
              <a:innerShdw blurRad="63500" dist="88900" dir="14100000">
                <a:srgbClr val="000000">
                  <a:alpha val="30000"/>
                </a:srgbClr>
              </a:inn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1206" y="1129513"/>
            <a:ext cx="5532328" cy="1830584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124389" y="1122542"/>
            <a:ext cx="2791171" cy="3866327"/>
          </a:xfrm>
          <a:solidFill>
            <a:schemeClr val="bg1">
              <a:lumMod val="85000"/>
            </a:schemeClr>
          </a:solidFill>
          <a:ln w="9525" cap="sq">
            <a:noFill/>
            <a:miter lim="800000"/>
          </a:ln>
          <a:effectLst/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nl-NL" smtClean="0"/>
              <a:t>Klik op het pictogram als u een afbeelding wilt toevoegen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50329" y="3145992"/>
            <a:ext cx="5524404" cy="2003742"/>
          </a:xfrm>
        </p:spPr>
        <p:txBody>
          <a:bodyPr>
            <a:normAutofit/>
          </a:bodyPr>
          <a:lstStyle>
            <a:lvl1pPr marL="0" indent="0" algn="l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 smtClean="0"/>
              <a:t>Tekststijl van het model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447382" y="5469856"/>
            <a:ext cx="5527351" cy="320123"/>
          </a:xfrm>
        </p:spPr>
        <p:txBody>
          <a:bodyPr/>
          <a:lstStyle>
            <a:lvl1pPr algn="l">
              <a:defRPr/>
            </a:lvl1pPr>
          </a:lstStyle>
          <a:p>
            <a:fld id="{48A87A34-81AB-432B-8DAE-1953F412C126}" type="datetimeFigureOut">
              <a:rPr lang="en-US" dirty="0"/>
              <a:pPr/>
              <a:t>3/15/2019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447382" y="318640"/>
            <a:ext cx="5541004" cy="320931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  <p:cxnSp>
        <p:nvCxnSpPr>
          <p:cNvPr id="31" name="Straight Connector 30"/>
          <p:cNvCxnSpPr/>
          <p:nvPr/>
        </p:nvCxnSpPr>
        <p:spPr>
          <a:xfrm>
            <a:off x="1447382" y="3143605"/>
            <a:ext cx="5527351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2019476"/>
            <a:ext cx="12192000" cy="4105941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0"/>
                </a:schemeClr>
              </a:gs>
              <a:gs pos="100000">
                <a:schemeClr val="bg2"/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38" b="-1538"/>
          <a:stretch/>
        </p:blipFill>
        <p:spPr bwMode="black">
          <a:xfrm>
            <a:off x="0" y="6126480"/>
            <a:ext cx="12192000" cy="74295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451579" y="804519"/>
            <a:ext cx="9603275" cy="104923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1579" y="2015732"/>
            <a:ext cx="9603275" cy="34506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554138" y="330370"/>
            <a:ext cx="3500715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A87A34-81AB-432B-8DAE-1953F412C126}" type="datetimeFigureOut">
              <a:rPr lang="en-US" dirty="0"/>
              <a:pPr/>
              <a:t>3/15/2019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451579" y="329307"/>
            <a:ext cx="5938836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0060" y="798973"/>
            <a:ext cx="811019" cy="503578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2800">
                <a:solidFill>
                  <a:schemeClr val="accent1"/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‹nr.›</a:t>
            </a:fld>
            <a:endParaRPr lang="en-US" dirty="0"/>
          </a:p>
        </p:txBody>
      </p:sp>
      <p:cxnSp>
        <p:nvCxnSpPr>
          <p:cNvPr id="10" name="Straight Connector 9"/>
          <p:cNvCxnSpPr/>
          <p:nvPr/>
        </p:nvCxnSpPr>
        <p:spPr>
          <a:xfrm>
            <a:off x="0" y="6128413"/>
            <a:ext cx="12192000" cy="0"/>
          </a:xfrm>
          <a:prstGeom prst="line">
            <a:avLst/>
          </a:prstGeom>
          <a:ln w="12700">
            <a:solidFill>
              <a:srgbClr val="000001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0" i="0" kern="1200" cap="all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20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8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600" kern="120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4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217715" y="802298"/>
            <a:ext cx="10837138" cy="2541431"/>
          </a:xfrm>
        </p:spPr>
        <p:txBody>
          <a:bodyPr>
            <a:normAutofit/>
          </a:bodyPr>
          <a:lstStyle/>
          <a:p>
            <a:pPr algn="ctr"/>
            <a:r>
              <a:rPr lang="nl-NL" dirty="0" smtClean="0"/>
              <a:t>Ontwikkelingsgericht werken </a:t>
            </a:r>
            <a:endParaRPr lang="nl-NL" dirty="0"/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2417779" y="3531205"/>
            <a:ext cx="8637073" cy="1528476"/>
          </a:xfrm>
        </p:spPr>
        <p:txBody>
          <a:bodyPr>
            <a:normAutofit/>
          </a:bodyPr>
          <a:lstStyle/>
          <a:p>
            <a:r>
              <a:rPr lang="nl-NL" dirty="0" smtClean="0"/>
              <a:t>Thema:  Er was eens… </a:t>
            </a:r>
          </a:p>
          <a:p>
            <a:r>
              <a:rPr lang="nl-NL" dirty="0" smtClean="0"/>
              <a:t>Voorlezen als boeiende activiteit voor taalstimulering</a:t>
            </a:r>
          </a:p>
          <a:p>
            <a:r>
              <a:rPr lang="nl-NL" dirty="0" smtClean="0"/>
              <a:t>Les 5     OA2      Jolijn Bos 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88228904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Tijdelijke aanduiding voor inhoud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-1" r="14471"/>
          <a:stretch/>
        </p:blipFill>
        <p:spPr>
          <a:xfrm>
            <a:off x="320267" y="211586"/>
            <a:ext cx="3752969" cy="3293748"/>
          </a:xfrm>
          <a:prstGeom prst="rect">
            <a:avLst/>
          </a:prstGeom>
        </p:spPr>
      </p:pic>
      <p:pic>
        <p:nvPicPr>
          <p:cNvPr id="5" name="Afbeelding 4"/>
          <p:cNvPicPr>
            <a:picLocks noChangeAspect="1"/>
          </p:cNvPicPr>
          <p:nvPr/>
        </p:nvPicPr>
        <p:blipFill rotWithShape="1">
          <a:blip r:embed="rId3"/>
          <a:srcRect l="7000" t="1" r="20046" b="-1257"/>
          <a:stretch/>
        </p:blipFill>
        <p:spPr>
          <a:xfrm>
            <a:off x="8360199" y="2753094"/>
            <a:ext cx="3709881" cy="3997055"/>
          </a:xfrm>
          <a:prstGeom prst="rect">
            <a:avLst/>
          </a:prstGeom>
        </p:spPr>
      </p:pic>
      <p:pic>
        <p:nvPicPr>
          <p:cNvPr id="6" name="Afbeelding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97872" y="3661224"/>
            <a:ext cx="4110004" cy="3088925"/>
          </a:xfrm>
          <a:prstGeom prst="rect">
            <a:avLst/>
          </a:prstGeom>
        </p:spPr>
      </p:pic>
      <p:pic>
        <p:nvPicPr>
          <p:cNvPr id="7" name="Afbeelding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369018" y="369528"/>
            <a:ext cx="3801021" cy="28567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928917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Zelfreflectie</a:t>
            </a:r>
            <a:r>
              <a:rPr lang="nl-NL" dirty="0" smtClean="0"/>
              <a:t/>
            </a:r>
            <a:br>
              <a:rPr lang="nl-NL" dirty="0" smtClean="0"/>
            </a:br>
            <a:r>
              <a:rPr lang="nl-NL" sz="2400" dirty="0" smtClean="0"/>
              <a:t>vaardigheden bij het voorlezen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nl-NL" dirty="0" smtClean="0"/>
              <a:t>Welke vaardigheden zou jij meer willen ontwikkelen?</a:t>
            </a:r>
          </a:p>
          <a:p>
            <a:pPr marL="0" indent="0">
              <a:buNone/>
            </a:pPr>
            <a:endParaRPr lang="nl-NL" dirty="0"/>
          </a:p>
          <a:p>
            <a:pPr marL="0" indent="0">
              <a:buNone/>
            </a:pPr>
            <a:r>
              <a:rPr lang="nl-NL" dirty="0" smtClean="0"/>
              <a:t>Neem ik je achterhoofd de interactievaardigheden en de soorten praten mee. </a:t>
            </a:r>
          </a:p>
          <a:p>
            <a:pPr marL="0" indent="0">
              <a:buNone/>
            </a:pPr>
            <a:endParaRPr lang="nl-NL" dirty="0"/>
          </a:p>
          <a:p>
            <a:pPr marL="0" indent="0">
              <a:buNone/>
            </a:pPr>
            <a:r>
              <a:rPr lang="nl-NL" dirty="0" smtClean="0"/>
              <a:t>Vul aan de hand hiervan je spiegelblad in. 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62925797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Inhoud van de les </a:t>
            </a:r>
            <a:endParaRPr lang="nl-NL" dirty="0"/>
          </a:p>
        </p:txBody>
      </p:sp>
      <p:pic>
        <p:nvPicPr>
          <p:cNvPr id="4" name="Tijdelijke aanduiding voor inhoud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805235" y="2372294"/>
            <a:ext cx="2249619" cy="2249619"/>
          </a:xfrm>
          <a:prstGeom prst="rect">
            <a:avLst/>
          </a:prstGeom>
        </p:spPr>
      </p:pic>
      <p:sp>
        <p:nvSpPr>
          <p:cNvPr id="5" name="Tekstvak 4"/>
          <p:cNvSpPr txBox="1"/>
          <p:nvPr/>
        </p:nvSpPr>
        <p:spPr>
          <a:xfrm>
            <a:off x="1451579" y="2150621"/>
            <a:ext cx="5529942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 smtClean="0"/>
              <a:t>Opdracht: 	Favorieten uit je jeugd </a:t>
            </a:r>
          </a:p>
          <a:p>
            <a:r>
              <a:rPr lang="nl-NL" dirty="0" smtClean="0"/>
              <a:t>Thema: 		Voorlezen in eigen praktijk</a:t>
            </a:r>
          </a:p>
          <a:p>
            <a:r>
              <a:rPr lang="nl-NL" dirty="0" smtClean="0"/>
              <a:t>Zelfreflectieformulier</a:t>
            </a:r>
          </a:p>
          <a:p>
            <a:r>
              <a:rPr lang="nl-NL" dirty="0" smtClean="0"/>
              <a:t>Waar let je op bij het kiezen van een boek?</a:t>
            </a:r>
          </a:p>
          <a:p>
            <a:r>
              <a:rPr lang="nl-NL" dirty="0" smtClean="0"/>
              <a:t>Zelfreflectie </a:t>
            </a:r>
          </a:p>
          <a:p>
            <a:endParaRPr lang="nl-NL" dirty="0" smtClean="0"/>
          </a:p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26810555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Inleidende opdracht</a:t>
            </a:r>
            <a:br>
              <a:rPr lang="nl-NL" dirty="0" smtClean="0"/>
            </a:br>
            <a:r>
              <a:rPr lang="nl-NL" dirty="0" smtClean="0"/>
              <a:t>Favorieten uit je jeugd </a:t>
            </a:r>
            <a:endParaRPr lang="nl-NL" dirty="0"/>
          </a:p>
        </p:txBody>
      </p:sp>
      <p:pic>
        <p:nvPicPr>
          <p:cNvPr id="4" name="Tijdelijke aanduiding voor inhoud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030243" y="2578325"/>
            <a:ext cx="2723776" cy="3449638"/>
          </a:xfrm>
          <a:prstGeom prst="rect">
            <a:avLst/>
          </a:prstGeom>
        </p:spPr>
      </p:pic>
      <p:pic>
        <p:nvPicPr>
          <p:cNvPr id="5" name="Afbeelding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8754019" y="2952205"/>
            <a:ext cx="3343850" cy="2509701"/>
          </a:xfrm>
          <a:prstGeom prst="rect">
            <a:avLst/>
          </a:prstGeom>
        </p:spPr>
      </p:pic>
      <p:sp>
        <p:nvSpPr>
          <p:cNvPr id="7" name="Tekstvak 6"/>
          <p:cNvSpPr txBox="1"/>
          <p:nvPr/>
        </p:nvSpPr>
        <p:spPr>
          <a:xfrm>
            <a:off x="505097" y="2057645"/>
            <a:ext cx="5442857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nl-NL" dirty="0" smtClean="0"/>
              <a:t>Had jij als kind een favoriet (prenten)boek? Of had je er misschien meer?</a:t>
            </a:r>
          </a:p>
          <a:p>
            <a:pPr marL="342900" indent="-342900">
              <a:buAutoNum type="arabicPeriod"/>
            </a:pPr>
            <a:r>
              <a:rPr lang="nl-NL" dirty="0" smtClean="0"/>
              <a:t>Herinner jij je nog:</a:t>
            </a:r>
          </a:p>
          <a:p>
            <a:pPr marL="285750" indent="-285750">
              <a:buFontTx/>
              <a:buChar char="-"/>
            </a:pPr>
            <a:r>
              <a:rPr lang="nl-NL" dirty="0" smtClean="0"/>
              <a:t>de omslag van het boek </a:t>
            </a:r>
          </a:p>
          <a:p>
            <a:pPr marL="285750" indent="-285750">
              <a:buFontTx/>
              <a:buChar char="-"/>
            </a:pPr>
            <a:r>
              <a:rPr lang="nl-NL" dirty="0" smtClean="0"/>
              <a:t>waar het verhaal over ging</a:t>
            </a:r>
          </a:p>
          <a:p>
            <a:pPr marL="285750" indent="-285750">
              <a:buFontTx/>
              <a:buChar char="-"/>
            </a:pPr>
            <a:r>
              <a:rPr lang="nl-NL" dirty="0"/>
              <a:t>d</a:t>
            </a:r>
            <a:r>
              <a:rPr lang="nl-NL" dirty="0" smtClean="0"/>
              <a:t>e illustraties</a:t>
            </a:r>
          </a:p>
          <a:p>
            <a:pPr marL="285750" indent="-285750">
              <a:buFontTx/>
              <a:buChar char="-"/>
            </a:pPr>
            <a:r>
              <a:rPr lang="nl-NL" dirty="0"/>
              <a:t>w</a:t>
            </a:r>
            <a:r>
              <a:rPr lang="nl-NL" dirty="0" smtClean="0"/>
              <a:t>ie de schrijver was?</a:t>
            </a:r>
          </a:p>
          <a:p>
            <a:r>
              <a:rPr lang="nl-NL" dirty="0" smtClean="0"/>
              <a:t>3. Door wie werd je graag voorgelezen? Hoe kwam dat denk je?</a:t>
            </a:r>
          </a:p>
          <a:p>
            <a:r>
              <a:rPr lang="nl-NL" dirty="0" smtClean="0"/>
              <a:t>4. Herinner jij je een favoriete boek(en) nu nog en lees je er zelf uit voor?</a:t>
            </a:r>
          </a:p>
          <a:p>
            <a:r>
              <a:rPr lang="nl-NL" dirty="0" smtClean="0"/>
              <a:t>5. Heb je jouw favoriete boek(en) nu nog en lees je er zelf uit voor?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71633239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Voorlezen in eigen praktijk</a:t>
            </a:r>
            <a:br>
              <a:rPr lang="nl-NL" dirty="0" smtClean="0"/>
            </a:br>
            <a:r>
              <a:rPr lang="nl-NL" dirty="0" smtClean="0"/>
              <a:t>pak jouw leesboek erbij 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905691" y="1853754"/>
            <a:ext cx="10149163" cy="3911320"/>
          </a:xfrm>
        </p:spPr>
        <p:txBody>
          <a:bodyPr>
            <a:normAutofit fontScale="55000" lnSpcReduction="20000"/>
          </a:bodyPr>
          <a:lstStyle/>
          <a:p>
            <a:pPr marL="0" indent="0">
              <a:buNone/>
            </a:pPr>
            <a:r>
              <a:rPr lang="nl-NL" b="1" dirty="0" smtClean="0"/>
              <a:t>Bespreek met elkaar:</a:t>
            </a:r>
            <a:endParaRPr lang="nl-NL" dirty="0"/>
          </a:p>
          <a:p>
            <a:pPr>
              <a:buFont typeface="Wingdings" panose="05000000000000000000" pitchFamily="2" charset="2"/>
              <a:buChar char="q"/>
            </a:pPr>
            <a:r>
              <a:rPr lang="nl-NL" sz="2500" dirty="0" smtClean="0"/>
              <a:t>Hoe vaak (per dag) lees je voor aan de kinderen?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nl-NL" sz="2500" dirty="0" smtClean="0"/>
              <a:t>Hoe introduceer jij meestal een nieuw boek bij kinderen?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nl-NL" sz="2500" dirty="0" smtClean="0"/>
              <a:t>Waarom heb je dit boek gekozen? Wat spreekt je aan in dit boek?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nl-NL" sz="2500" dirty="0" smtClean="0"/>
              <a:t>Spreekt het boek de kinderen ook aan?</a:t>
            </a:r>
            <a:r>
              <a:rPr lang="nl-NL" sz="2500" dirty="0"/>
              <a:t> </a:t>
            </a:r>
            <a:r>
              <a:rPr lang="nl-NL" sz="2500" dirty="0" smtClean="0"/>
              <a:t>Waarom wel/niet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nl-NL" sz="2500" dirty="0" smtClean="0"/>
              <a:t>Welke activiteiten vind je bij dit boek geschikt als verwerking? </a:t>
            </a:r>
            <a:endParaRPr lang="nl-NL" sz="2500" dirty="0"/>
          </a:p>
          <a:p>
            <a:pPr>
              <a:buFont typeface="Wingdings" panose="05000000000000000000" pitchFamily="2" charset="2"/>
              <a:buChar char="q"/>
            </a:pPr>
            <a:r>
              <a:rPr lang="nl-NL" sz="2500" dirty="0" smtClean="0"/>
              <a:t>Voor elke leeftijd vind je het boek geschikt? Geef aan waarom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nl-NL" sz="2500" dirty="0" smtClean="0"/>
              <a:t>Is het boek geschikt voor twee-meertalige kinderen? Waarom wel/niet?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nl-NL" sz="2500" dirty="0" smtClean="0"/>
              <a:t>Welke soorten boeken hebben jullie voor kinderen in de groep? (naar leeftijd)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nl-NL" sz="2500" dirty="0" smtClean="0"/>
              <a:t>Mogen alle boeken altijd gepakt of gebruikt worden? Waarom wel/niet?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nl-NL" sz="2500" dirty="0" smtClean="0"/>
              <a:t>Noem enkele kenmerken van wat jullie een ‘goed’ boek vinden. Denk hierbij aan de verschillende leeftijden, interesses, ontwikkelingsgebieden. </a:t>
            </a:r>
          </a:p>
        </p:txBody>
      </p:sp>
    </p:spTree>
    <p:extLst>
      <p:ext uri="{BB962C8B-B14F-4D97-AF65-F5344CB8AC3E}">
        <p14:creationId xmlns:p14="http://schemas.microsoft.com/office/powerpoint/2010/main" val="356558249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Waar let je op bij het kiezen van een boek?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nl-NL" b="1" dirty="0" smtClean="0"/>
              <a:t>Het boek voldoet aan de volgende criteria:</a:t>
            </a:r>
          </a:p>
          <a:p>
            <a:r>
              <a:rPr lang="nl-NL" dirty="0" smtClean="0"/>
              <a:t>Het onderwerp sluit aan bij ervaringen en interesses van de kinderen</a:t>
            </a:r>
          </a:p>
          <a:p>
            <a:r>
              <a:rPr lang="nl-NL" dirty="0" smtClean="0"/>
              <a:t>De vertelling heeft een eenvoudige verhaallijn die voorspellingen uitlokt</a:t>
            </a:r>
          </a:p>
          <a:p>
            <a:r>
              <a:rPr lang="nl-NL" dirty="0" smtClean="0"/>
              <a:t>Er wordt geen moeilijke taal gebruikt, maar het taalgebruik is ook niet te gemakkelijk</a:t>
            </a:r>
          </a:p>
          <a:p>
            <a:r>
              <a:rPr lang="nl-NL" dirty="0" smtClean="0"/>
              <a:t>Prenten en tekst ondersteunen elkaar</a:t>
            </a:r>
          </a:p>
          <a:p>
            <a:r>
              <a:rPr lang="nl-NL" dirty="0" smtClean="0"/>
              <a:t>Het ver haal bevat (een van) de volgende elementen:</a:t>
            </a:r>
          </a:p>
          <a:p>
            <a:pPr>
              <a:buFontTx/>
              <a:buChar char="-"/>
            </a:pPr>
            <a:r>
              <a:rPr lang="nl-NL" dirty="0" smtClean="0"/>
              <a:t>Onverwachte en spannende gebeurtenissen</a:t>
            </a:r>
          </a:p>
          <a:p>
            <a:pPr>
              <a:buFontTx/>
              <a:buChar char="-"/>
            </a:pPr>
            <a:r>
              <a:rPr lang="nl-NL" dirty="0" smtClean="0"/>
              <a:t>Problemen en oplossingen</a:t>
            </a:r>
          </a:p>
          <a:p>
            <a:pPr>
              <a:buFontTx/>
              <a:buChar char="-"/>
            </a:pPr>
            <a:r>
              <a:rPr lang="nl-NL" dirty="0" err="1" smtClean="0"/>
              <a:t>Oorzaal</a:t>
            </a:r>
            <a:r>
              <a:rPr lang="nl-NL" dirty="0" smtClean="0"/>
              <a:t> - gevolgrelaties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26979269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 smtClean="0"/>
              <a:t>Het boek nodigt uit tot praten:</a:t>
            </a:r>
          </a:p>
          <a:p>
            <a:pPr>
              <a:buFontTx/>
              <a:buChar char="-"/>
            </a:pPr>
            <a:r>
              <a:rPr lang="nl-NL" dirty="0" err="1" smtClean="0"/>
              <a:t>Speelpraten</a:t>
            </a:r>
            <a:r>
              <a:rPr lang="nl-NL" dirty="0" smtClean="0"/>
              <a:t> (spelen met de taal zelf, samen plezier hebben in klanken en woorden)</a:t>
            </a:r>
          </a:p>
          <a:p>
            <a:pPr>
              <a:buFontTx/>
              <a:buChar char="-"/>
            </a:pPr>
            <a:r>
              <a:rPr lang="nl-NL" dirty="0" err="1" smtClean="0"/>
              <a:t>Doenpraten</a:t>
            </a:r>
            <a:r>
              <a:rPr lang="nl-NL" dirty="0" smtClean="0"/>
              <a:t> (de gezamenlijke handelingen verwoorden en deze voorzien van de juiste betekenissen)</a:t>
            </a:r>
          </a:p>
          <a:p>
            <a:pPr>
              <a:buFontTx/>
              <a:buChar char="-"/>
            </a:pPr>
            <a:r>
              <a:rPr lang="nl-NL" dirty="0" err="1" smtClean="0"/>
              <a:t>Denkpraten</a:t>
            </a:r>
            <a:r>
              <a:rPr lang="nl-NL" dirty="0" smtClean="0"/>
              <a:t> (praten over waar je aan kunt denken; gebeurtenissen, gevoelens en gedachten)</a:t>
            </a:r>
          </a:p>
          <a:p>
            <a:pPr>
              <a:buFontTx/>
              <a:buChar char="-"/>
            </a:pPr>
            <a:r>
              <a:rPr lang="nl-NL" dirty="0" err="1" smtClean="0"/>
              <a:t>Steunpraten</a:t>
            </a:r>
            <a:r>
              <a:rPr lang="nl-NL" dirty="0" smtClean="0"/>
              <a:t> (extra ondersteuning van de taal voor de kinderen die dit nodig hebben)</a:t>
            </a:r>
          </a:p>
          <a:p>
            <a:pPr>
              <a:buFontTx/>
              <a:buChar char="-"/>
            </a:pPr>
            <a:endParaRPr lang="nl-NL" dirty="0"/>
          </a:p>
          <a:p>
            <a:pPr>
              <a:buFontTx/>
              <a:buChar char="-"/>
            </a:pPr>
            <a:endParaRPr lang="nl-NL" dirty="0" smtClean="0"/>
          </a:p>
          <a:p>
            <a:pPr>
              <a:buFontTx/>
              <a:buChar char="-"/>
            </a:pPr>
            <a:endParaRPr lang="nl-NL" dirty="0"/>
          </a:p>
          <a:p>
            <a:pPr>
              <a:buFontTx/>
              <a:buChar char="-"/>
            </a:pP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40890148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 smtClean="0"/>
              <a:t>Het boek nodigt uit tot vervolgactiviteiten</a:t>
            </a:r>
          </a:p>
          <a:p>
            <a:pPr>
              <a:buFontTx/>
              <a:buChar char="-"/>
            </a:pPr>
            <a:r>
              <a:rPr lang="nl-NL" dirty="0" smtClean="0"/>
              <a:t>Naspelen van het verhaal met materialen van of uit de verteltafel of koffer</a:t>
            </a:r>
          </a:p>
          <a:p>
            <a:pPr>
              <a:buFontTx/>
              <a:buChar char="-"/>
            </a:pPr>
            <a:r>
              <a:rPr lang="nl-NL" dirty="0" smtClean="0"/>
              <a:t>Naspelen van het verhaal in rollenspel en poppenspel</a:t>
            </a:r>
          </a:p>
          <a:p>
            <a:pPr>
              <a:buFontTx/>
              <a:buChar char="-"/>
            </a:pPr>
            <a:r>
              <a:rPr lang="nl-NL" dirty="0" smtClean="0"/>
              <a:t>Het aanleren van bijpassende liedjes en opzegversjes</a:t>
            </a:r>
          </a:p>
          <a:p>
            <a:pPr>
              <a:buFontTx/>
              <a:buChar char="-"/>
            </a:pPr>
            <a:r>
              <a:rPr lang="nl-NL" dirty="0" smtClean="0"/>
              <a:t>Beeldende activiteiten: construeren, knutselen, tekenen/schilderen 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48696375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nl-NL" dirty="0"/>
              <a:t/>
            </a:r>
            <a:br>
              <a:rPr lang="nl-NL" dirty="0"/>
            </a:br>
            <a:r>
              <a:rPr lang="nl-NL" dirty="0" smtClean="0"/>
              <a:t>Bekijk het filmpje: ‘genieten van prentenboeken’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 smtClean="0"/>
              <a:t>Vul werkblad 1, 2 en 3 in voor jezelf. 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15063829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Leesomgeving 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1351826" y="1951934"/>
            <a:ext cx="9603275" cy="3450613"/>
          </a:xfrm>
        </p:spPr>
        <p:txBody>
          <a:bodyPr/>
          <a:lstStyle/>
          <a:p>
            <a:r>
              <a:rPr lang="nl-NL" sz="1600" dirty="0" smtClean="0"/>
              <a:t>Wat vindt je inspirerend aan de ruimte? Wat zou je zelf anders doen en waarom?</a:t>
            </a:r>
          </a:p>
          <a:p>
            <a:r>
              <a:rPr lang="nl-NL" sz="1600" dirty="0" smtClean="0"/>
              <a:t>Lokt de omgeving TAAL uit? Waarom wel/niet?</a:t>
            </a:r>
          </a:p>
          <a:p>
            <a:r>
              <a:rPr lang="nl-NL" sz="1600" dirty="0" smtClean="0"/>
              <a:t>Biedt de leesomgeving voldoende variatie in ontwikkelingsgebieden, interesses, jongens/meisjes en verschillende culturen? </a:t>
            </a:r>
          </a:p>
          <a:p>
            <a:r>
              <a:rPr lang="nl-NL" sz="1600" dirty="0" smtClean="0"/>
              <a:t>Zijn er voldoende materialen aanwezig die uitnodigen tot activiteiten?</a:t>
            </a:r>
          </a:p>
          <a:p>
            <a:pPr marL="0" indent="0">
              <a:buNone/>
            </a:pPr>
            <a:endParaRPr lang="nl-NL" dirty="0"/>
          </a:p>
          <a:p>
            <a:endParaRPr lang="nl-NL" dirty="0"/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252277">
            <a:off x="325310" y="4055524"/>
            <a:ext cx="3326806" cy="2495105"/>
          </a:xfrm>
          <a:prstGeom prst="rect">
            <a:avLst/>
          </a:prstGeom>
        </p:spPr>
      </p:pic>
      <p:pic>
        <p:nvPicPr>
          <p:cNvPr id="5" name="Afbeelding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32550" y="3973240"/>
            <a:ext cx="4520194" cy="2260097"/>
          </a:xfrm>
          <a:prstGeom prst="rect">
            <a:avLst/>
          </a:prstGeom>
        </p:spPr>
      </p:pic>
      <p:pic>
        <p:nvPicPr>
          <p:cNvPr id="6" name="Afbeelding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52744" y="3668483"/>
            <a:ext cx="3954256" cy="30349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817510"/>
      </p:ext>
    </p:extLst>
  </p:cSld>
  <p:clrMapOvr>
    <a:masterClrMapping/>
  </p:clrMapOvr>
</p:sld>
</file>

<file path=ppt/theme/theme1.xml><?xml version="1.0" encoding="utf-8"?>
<a:theme xmlns:a="http://schemas.openxmlformats.org/drawingml/2006/main" name="Gallery">
  <a:themeElements>
    <a:clrScheme name="Gallery">
      <a:dk1>
        <a:sysClr val="windowText" lastClr="000000"/>
      </a:dk1>
      <a:lt1>
        <a:sysClr val="window" lastClr="FFFFFF"/>
      </a:lt1>
      <a:dk2>
        <a:srgbClr val="454545"/>
      </a:dk2>
      <a:lt2>
        <a:srgbClr val="DFDBD5"/>
      </a:lt2>
      <a:accent1>
        <a:srgbClr val="B71E42"/>
      </a:accent1>
      <a:accent2>
        <a:srgbClr val="DE478E"/>
      </a:accent2>
      <a:accent3>
        <a:srgbClr val="BC72F0"/>
      </a:accent3>
      <a:accent4>
        <a:srgbClr val="795FAF"/>
      </a:accent4>
      <a:accent5>
        <a:srgbClr val="586EA6"/>
      </a:accent5>
      <a:accent6>
        <a:srgbClr val="6892A0"/>
      </a:accent6>
      <a:hlink>
        <a:srgbClr val="FA2B5C"/>
      </a:hlink>
      <a:folHlink>
        <a:srgbClr val="BC658E"/>
      </a:folHlink>
    </a:clrScheme>
    <a:fontScheme name="Gallery">
      <a:majorFont>
        <a:latin typeface="Gill Sans MT" panose="020B0502020104020203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Gallery">
      <a:fillStyleLst>
        <a:solidFill>
          <a:schemeClr val="phClr"/>
        </a:solidFill>
        <a:gradFill rotWithShape="1">
          <a:gsLst>
            <a:gs pos="0">
              <a:schemeClr val="phClr">
                <a:tint val="54000"/>
                <a:alpha val="100000"/>
                <a:satMod val="105000"/>
                <a:lumMod val="110000"/>
              </a:schemeClr>
            </a:gs>
            <a:gs pos="100000">
              <a:schemeClr val="phClr">
                <a:tint val="78000"/>
                <a:alpha val="92000"/>
                <a:satMod val="109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satMod val="110000"/>
                <a:lumMod val="104000"/>
              </a:schemeClr>
            </a:gs>
            <a:gs pos="69000">
              <a:schemeClr val="phClr">
                <a:shade val="88000"/>
                <a:satMod val="130000"/>
                <a:lumMod val="92000"/>
              </a:schemeClr>
            </a:gs>
            <a:gs pos="100000">
              <a:schemeClr val="phClr">
                <a:shade val="78000"/>
                <a:satMod val="130000"/>
                <a:lumMod val="92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0800" dist="50800" dir="5400000" sx="96000" sy="96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080000"/>
            </a:lightRig>
          </a:scene3d>
          <a:sp3d>
            <a:bevelT w="38100" h="12700" prst="softRound"/>
          </a:sp3d>
        </a:effectStyle>
      </a:effectStyleLst>
      <a:bgFillStyleLst>
        <a:solidFill>
          <a:schemeClr val="phClr"/>
        </a:solidFill>
        <a:solidFill>
          <a:schemeClr val="phClr"/>
        </a:solidFill>
        <a:gradFill rotWithShape="1">
          <a:gsLst>
            <a:gs pos="0">
              <a:schemeClr val="phClr">
                <a:tint val="94000"/>
                <a:satMod val="80000"/>
                <a:lumMod val="106000"/>
              </a:schemeClr>
            </a:gs>
            <a:gs pos="100000">
              <a:schemeClr val="phClr">
                <a:shade val="8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Gallery" id="{BBFCD31E-59A1-489D-B089-A3EAD7CAE12E}" vid="{F5E91637-A7B6-4E27-B710-77DA7014EE1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TM10001114[[fn=Galerie]]</Template>
  <TotalTime>222</TotalTime>
  <Words>542</Words>
  <Application>Microsoft Office PowerPoint</Application>
  <PresentationFormat>Breedbeeld</PresentationFormat>
  <Paragraphs>67</Paragraphs>
  <Slides>11</Slides>
  <Notes>0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3</vt:i4>
      </vt:variant>
      <vt:variant>
        <vt:lpstr>Thema</vt:lpstr>
      </vt:variant>
      <vt:variant>
        <vt:i4>1</vt:i4>
      </vt:variant>
      <vt:variant>
        <vt:lpstr>Diatitels</vt:lpstr>
      </vt:variant>
      <vt:variant>
        <vt:i4>11</vt:i4>
      </vt:variant>
    </vt:vector>
  </HeadingPairs>
  <TitlesOfParts>
    <vt:vector size="15" baseType="lpstr">
      <vt:lpstr>Arial</vt:lpstr>
      <vt:lpstr>Gill Sans MT</vt:lpstr>
      <vt:lpstr>Wingdings</vt:lpstr>
      <vt:lpstr>Gallery</vt:lpstr>
      <vt:lpstr>Ontwikkelingsgericht werken </vt:lpstr>
      <vt:lpstr>Inhoud van de les </vt:lpstr>
      <vt:lpstr>Inleidende opdracht Favorieten uit je jeugd </vt:lpstr>
      <vt:lpstr>Voorlezen in eigen praktijk pak jouw leesboek erbij </vt:lpstr>
      <vt:lpstr>Waar let je op bij het kiezen van een boek?</vt:lpstr>
      <vt:lpstr>PowerPoint-presentatie</vt:lpstr>
      <vt:lpstr>PowerPoint-presentatie</vt:lpstr>
      <vt:lpstr> Bekijk het filmpje: ‘genieten van prentenboeken’</vt:lpstr>
      <vt:lpstr>Leesomgeving </vt:lpstr>
      <vt:lpstr>PowerPoint-presentatie</vt:lpstr>
      <vt:lpstr>Zelfreflectie vaardigheden bij het voorlezen</vt:lpstr>
    </vt:vector>
  </TitlesOfParts>
  <Company>Drenthe College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Ontwikkelingsgericht werken</dc:title>
  <dc:creator>Bos, Jolijn</dc:creator>
  <cp:lastModifiedBy>Bos, Jolijn</cp:lastModifiedBy>
  <cp:revision>13</cp:revision>
  <dcterms:created xsi:type="dcterms:W3CDTF">2018-03-20T14:38:12Z</dcterms:created>
  <dcterms:modified xsi:type="dcterms:W3CDTF">2019-03-15T12:40:01Z</dcterms:modified>
</cp:coreProperties>
</file>