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66" r:id="rId3"/>
    <p:sldId id="257" r:id="rId4"/>
    <p:sldId id="258" r:id="rId5"/>
    <p:sldId id="259" r:id="rId6"/>
    <p:sldId id="267" r:id="rId7"/>
    <p:sldId id="260" r:id="rId8"/>
    <p:sldId id="261" r:id="rId9"/>
    <p:sldId id="268" r:id="rId10"/>
    <p:sldId id="269" r:id="rId11"/>
    <p:sldId id="270" r:id="rId12"/>
    <p:sldId id="262" r:id="rId13"/>
    <p:sldId id="263" r:id="rId14"/>
    <p:sldId id="264" r:id="rId15"/>
    <p:sldId id="265" r:id="rId1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Stijl, gemiddeld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0A15C55-8517-42AA-B614-E9B94910E393}" styleName="Stijl, gemiddeld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88" d="100"/>
          <a:sy n="88" d="100"/>
        </p:scale>
        <p:origin x="494" y="6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le 1"/>
          <p:cNvSpPr>
            <a:spLocks noGrp="1"/>
          </p:cNvSpPr>
          <p:nvPr>
            <p:ph type="ctrTitle"/>
          </p:nvPr>
        </p:nvSpPr>
        <p:spPr>
          <a:xfrm>
            <a:off x="2417779" y="802298"/>
            <a:ext cx="8637073" cy="2541431"/>
          </a:xfrm>
        </p:spPr>
        <p:txBody>
          <a:bodyPr bIns="0" anchor="b">
            <a:normAutofit/>
          </a:bodyPr>
          <a:lstStyle>
            <a:lvl1pPr algn="l">
              <a:defRPr sz="6600"/>
            </a:lvl1pPr>
          </a:lstStyle>
          <a:p>
            <a:r>
              <a:rPr lang="nl-NL" smtClean="0"/>
              <a:t>Klik om de stijl te bewerken</a:t>
            </a:r>
            <a:endParaRPr lang="en-US" dirty="0"/>
          </a:p>
        </p:txBody>
      </p:sp>
      <p:sp>
        <p:nvSpPr>
          <p:cNvPr id="3" name="Subtitle 2"/>
          <p:cNvSpPr>
            <a:spLocks noGrp="1"/>
          </p:cNvSpPr>
          <p:nvPr>
            <p:ph type="subTitle" idx="1"/>
          </p:nvPr>
        </p:nvSpPr>
        <p:spPr>
          <a:xfrm>
            <a:off x="2417780" y="3531204"/>
            <a:ext cx="8637072" cy="977621"/>
          </a:xfrm>
        </p:spPr>
        <p:txBody>
          <a:bodyPr tIns="91440" bIns="91440">
            <a:normAutofit/>
          </a:bodyPr>
          <a:lstStyle>
            <a:lvl1pPr marL="0" indent="0" algn="l">
              <a:buNone/>
              <a:defRPr sz="1800" b="0" cap="all" baseline="0">
                <a:solidFill>
                  <a:schemeClr val="tx1"/>
                </a:solidFill>
              </a:defRPr>
            </a:lvl1pPr>
            <a:lvl2pPr marL="457200" indent="0" algn="ctr">
              <a:buNone/>
              <a:defRPr sz="18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smtClean="0"/>
              <a:t>Klik om de ondertitelstijl van het model te bewerken</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2/7/2019</a:t>
            </a:fld>
            <a:endParaRPr lang="en-US" dirty="0"/>
          </a:p>
        </p:txBody>
      </p:sp>
      <p:sp>
        <p:nvSpPr>
          <p:cNvPr id="5" name="Footer Placeholder 4"/>
          <p:cNvSpPr>
            <a:spLocks noGrp="1"/>
          </p:cNvSpPr>
          <p:nvPr>
            <p:ph type="ftr" sz="quarter" idx="11"/>
          </p:nvPr>
        </p:nvSpPr>
        <p:spPr>
          <a:xfrm>
            <a:off x="2416500" y="329307"/>
            <a:ext cx="4973915" cy="309201"/>
          </a:xfrm>
        </p:spPr>
        <p:txBody>
          <a:bodyPr/>
          <a:lstStyle/>
          <a:p>
            <a:endParaRPr lang="en-US" dirty="0"/>
          </a:p>
        </p:txBody>
      </p:sp>
      <p:sp>
        <p:nvSpPr>
          <p:cNvPr id="6" name="Slide Number Placeholder 5"/>
          <p:cNvSpPr>
            <a:spLocks noGrp="1"/>
          </p:cNvSpPr>
          <p:nvPr>
            <p:ph type="sldNum" sz="quarter" idx="12"/>
          </p:nvPr>
        </p:nvSpPr>
        <p:spPr>
          <a:xfrm>
            <a:off x="1437664" y="798973"/>
            <a:ext cx="811019" cy="503578"/>
          </a:xfrm>
        </p:spPr>
        <p:txBody>
          <a:bodyPr/>
          <a:lstStyle/>
          <a:p>
            <a:fld id="{6D22F896-40B5-4ADD-8801-0D06FADFA095}" type="slidenum">
              <a:rPr lang="en-US" dirty="0"/>
              <a:t>‹nr.›</a:t>
            </a:fld>
            <a:endParaRPr lang="en-US" dirty="0"/>
          </a:p>
        </p:txBody>
      </p:sp>
      <p:cxnSp>
        <p:nvCxnSpPr>
          <p:cNvPr id="15" name="Straight Connector 14"/>
          <p:cNvCxnSpPr/>
          <p:nvPr/>
        </p:nvCxnSpPr>
        <p:spPr>
          <a:xfrm>
            <a:off x="2417780" y="3528542"/>
            <a:ext cx="863707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Vertical Text Placeholder 2"/>
          <p:cNvSpPr>
            <a:spLocks noGrp="1"/>
          </p:cNvSpPr>
          <p:nvPr>
            <p:ph type="body" orient="vert" idx="1"/>
          </p:nvPr>
        </p:nvSpPr>
        <p:spPr/>
        <p:txBody>
          <a:bodyPr vert="eaVert"/>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2/7/2019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‹nr.›</a:t>
            </a:fld>
            <a:endParaRPr lang="en-US" dirty="0"/>
          </a:p>
        </p:txBody>
      </p:sp>
      <p:cxnSp>
        <p:nvCxnSpPr>
          <p:cNvPr id="26" name="Straight Connector 25"/>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39111" y="798973"/>
            <a:ext cx="1615742" cy="4659889"/>
          </a:xfrm>
        </p:spPr>
        <p:txBody>
          <a:bodyPr vert="eaVert"/>
          <a:lstStyle>
            <a:lvl1pPr algn="l">
              <a:defRPr/>
            </a:lvl1pPr>
          </a:lstStyle>
          <a:p>
            <a:r>
              <a:rPr lang="nl-NL" smtClean="0"/>
              <a:t>Klik om de stijl te bewerken</a:t>
            </a:r>
            <a:endParaRPr lang="en-US" dirty="0"/>
          </a:p>
        </p:txBody>
      </p:sp>
      <p:sp>
        <p:nvSpPr>
          <p:cNvPr id="3" name="Vertical Text Placeholder 2"/>
          <p:cNvSpPr>
            <a:spLocks noGrp="1"/>
          </p:cNvSpPr>
          <p:nvPr>
            <p:ph type="body" orient="vert" idx="1"/>
          </p:nvPr>
        </p:nvSpPr>
        <p:spPr>
          <a:xfrm>
            <a:off x="1444672" y="798973"/>
            <a:ext cx="7828830" cy="4659889"/>
          </a:xfrm>
        </p:spPr>
        <p:txBody>
          <a:bodyPr vert="eaVert"/>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2/7/2019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‹nr.›</a:t>
            </a:fld>
            <a:endParaRPr lang="en-US" dirty="0"/>
          </a:p>
        </p:txBody>
      </p:sp>
      <p:cxnSp>
        <p:nvCxnSpPr>
          <p:cNvPr id="15" name="Straight Connector 14"/>
          <p:cNvCxnSpPr/>
          <p:nvPr/>
        </p:nvCxnSpPr>
        <p:spPr>
          <a:xfrm>
            <a:off x="9439111" y="798973"/>
            <a:ext cx="0" cy="4659889"/>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idx="1"/>
          </p:nvPr>
        </p:nvSpPr>
        <p:spPr/>
        <p:txBody>
          <a:bodyPr anchor="t"/>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2/7/2019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‹nr.›</a:t>
            </a:fld>
            <a:endParaRPr lang="en-US" dirty="0"/>
          </a:p>
        </p:txBody>
      </p:sp>
      <p:cxnSp>
        <p:nvCxnSpPr>
          <p:cNvPr id="33" name="Straight Connector 32"/>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1454239" y="1756130"/>
            <a:ext cx="8643154" cy="1887950"/>
          </a:xfrm>
        </p:spPr>
        <p:txBody>
          <a:bodyPr anchor="b">
            <a:normAutofit/>
          </a:bodyPr>
          <a:lstStyle>
            <a:lvl1pPr algn="l">
              <a:defRPr sz="3600"/>
            </a:lvl1pPr>
          </a:lstStyle>
          <a:p>
            <a:r>
              <a:rPr lang="nl-NL" smtClean="0"/>
              <a:t>Klik om de stijl te bewerken</a:t>
            </a:r>
            <a:endParaRPr lang="en-US" dirty="0"/>
          </a:p>
        </p:txBody>
      </p:sp>
      <p:sp>
        <p:nvSpPr>
          <p:cNvPr id="3" name="Text Placeholder 2"/>
          <p:cNvSpPr>
            <a:spLocks noGrp="1"/>
          </p:cNvSpPr>
          <p:nvPr>
            <p:ph type="body" idx="1"/>
          </p:nvPr>
        </p:nvSpPr>
        <p:spPr>
          <a:xfrm>
            <a:off x="1454239" y="3806195"/>
            <a:ext cx="8630446" cy="1012929"/>
          </a:xfrm>
        </p:spPr>
        <p:txBody>
          <a:bodyPr tIns="91440">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p:txBody>
          <a:bodyPr/>
          <a:lstStyle/>
          <a:p>
            <a:fld id="{48A87A34-81AB-432B-8DAE-1953F412C126}" type="datetimeFigureOut">
              <a:rPr lang="en-US" dirty="0"/>
              <a:t>2/7/2019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‹nr.›</a:t>
            </a:fld>
            <a:endParaRPr lang="en-US" dirty="0"/>
          </a:p>
        </p:txBody>
      </p:sp>
      <p:cxnSp>
        <p:nvCxnSpPr>
          <p:cNvPr id="15" name="Straight Connector 14"/>
          <p:cNvCxnSpPr/>
          <p:nvPr/>
        </p:nvCxnSpPr>
        <p:spPr>
          <a:xfrm>
            <a:off x="1454239" y="3804985"/>
            <a:ext cx="8630446"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a:xfrm>
            <a:off x="1449217" y="804889"/>
            <a:ext cx="9605635" cy="1059305"/>
          </a:xfrm>
        </p:spPr>
        <p:txBody>
          <a:bodyPr/>
          <a:lstStyle/>
          <a:p>
            <a:r>
              <a:rPr lang="nl-NL" smtClean="0"/>
              <a:t>Klik om de stijl te bewerken</a:t>
            </a:r>
            <a:endParaRPr lang="en-US" dirty="0"/>
          </a:p>
        </p:txBody>
      </p:sp>
      <p:sp>
        <p:nvSpPr>
          <p:cNvPr id="3" name="Content Placeholder 2"/>
          <p:cNvSpPr>
            <a:spLocks noGrp="1"/>
          </p:cNvSpPr>
          <p:nvPr>
            <p:ph sz="half" idx="1"/>
          </p:nvPr>
        </p:nvSpPr>
        <p:spPr>
          <a:xfrm>
            <a:off x="1447331" y="2010878"/>
            <a:ext cx="4645152" cy="3448595"/>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Content Placeholder 3"/>
          <p:cNvSpPr>
            <a:spLocks noGrp="1"/>
          </p:cNvSpPr>
          <p:nvPr>
            <p:ph sz="half" idx="2"/>
          </p:nvPr>
        </p:nvSpPr>
        <p:spPr>
          <a:xfrm>
            <a:off x="6413771" y="2017343"/>
            <a:ext cx="4645152" cy="3441520"/>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dirty="0"/>
              <a:t>2/7/2019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‹nr.›</a:t>
            </a:fld>
            <a:endParaRPr lang="en-US" dirty="0"/>
          </a:p>
        </p:txBody>
      </p:sp>
      <p:cxnSp>
        <p:nvCxnSpPr>
          <p:cNvPr id="35" name="Straight Connector 34"/>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a:xfrm>
            <a:off x="1447191" y="804163"/>
            <a:ext cx="9607661" cy="1056319"/>
          </a:xfrm>
        </p:spPr>
        <p:txBody>
          <a:bodyPr/>
          <a:lstStyle/>
          <a:p>
            <a:r>
              <a:rPr lang="nl-NL" smtClean="0"/>
              <a:t>Klik om de stijl te bewerken</a:t>
            </a:r>
            <a:endParaRPr lang="en-US" dirty="0"/>
          </a:p>
        </p:txBody>
      </p:sp>
      <p:sp>
        <p:nvSpPr>
          <p:cNvPr id="3" name="Text Placeholder 2"/>
          <p:cNvSpPr>
            <a:spLocks noGrp="1"/>
          </p:cNvSpPr>
          <p:nvPr>
            <p:ph type="body" idx="1"/>
          </p:nvPr>
        </p:nvSpPr>
        <p:spPr>
          <a:xfrm>
            <a:off x="1447191" y="2019549"/>
            <a:ext cx="4645152" cy="801943"/>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Tekststijl van het model bewerken</a:t>
            </a:r>
          </a:p>
        </p:txBody>
      </p:sp>
      <p:sp>
        <p:nvSpPr>
          <p:cNvPr id="4" name="Content Placeholder 3"/>
          <p:cNvSpPr>
            <a:spLocks noGrp="1"/>
          </p:cNvSpPr>
          <p:nvPr>
            <p:ph sz="half" idx="2"/>
          </p:nvPr>
        </p:nvSpPr>
        <p:spPr>
          <a:xfrm>
            <a:off x="1447191" y="2824269"/>
            <a:ext cx="4645152" cy="2644457"/>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Text Placeholder 4"/>
          <p:cNvSpPr>
            <a:spLocks noGrp="1"/>
          </p:cNvSpPr>
          <p:nvPr>
            <p:ph type="body" sz="quarter" idx="3"/>
          </p:nvPr>
        </p:nvSpPr>
        <p:spPr>
          <a:xfrm>
            <a:off x="6412362" y="2023003"/>
            <a:ext cx="4645152" cy="802237"/>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Tekststijl van het model bewerken</a:t>
            </a:r>
          </a:p>
        </p:txBody>
      </p:sp>
      <p:sp>
        <p:nvSpPr>
          <p:cNvPr id="6" name="Content Placeholder 5"/>
          <p:cNvSpPr>
            <a:spLocks noGrp="1"/>
          </p:cNvSpPr>
          <p:nvPr>
            <p:ph sz="quarter" idx="4"/>
          </p:nvPr>
        </p:nvSpPr>
        <p:spPr>
          <a:xfrm>
            <a:off x="6412362" y="2821491"/>
            <a:ext cx="4645152" cy="2637371"/>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dirty="0"/>
              <a:t>2/7/2019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‹nr.›</a:t>
            </a:fld>
            <a:endParaRPr lang="en-US" dirty="0"/>
          </a:p>
        </p:txBody>
      </p:sp>
      <p:cxnSp>
        <p:nvCxnSpPr>
          <p:cNvPr id="29" name="Straight Connector 28"/>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dirty="0"/>
              <a:t>2/7/2019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‹nr.›</a:t>
            </a:fld>
            <a:endParaRPr lang="en-US" dirty="0"/>
          </a:p>
        </p:txBody>
      </p:sp>
      <p:cxnSp>
        <p:nvCxnSpPr>
          <p:cNvPr id="25" name="Straight Connector 24"/>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A87A34-81AB-432B-8DAE-1953F412C126}" type="datetimeFigureOut">
              <a:rPr lang="en-US" dirty="0"/>
              <a:t>2/7/2019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1444671" y="798973"/>
            <a:ext cx="3273099" cy="2247117"/>
          </a:xfrm>
        </p:spPr>
        <p:txBody>
          <a:bodyPr anchor="b">
            <a:normAutofit/>
          </a:bodyPr>
          <a:lstStyle>
            <a:lvl1pPr algn="l">
              <a:defRPr sz="2400"/>
            </a:lvl1pPr>
          </a:lstStyle>
          <a:p>
            <a:r>
              <a:rPr lang="nl-NL" smtClean="0"/>
              <a:t>Klik om de stijl te bewerken</a:t>
            </a:r>
            <a:endParaRPr lang="en-US" dirty="0"/>
          </a:p>
        </p:txBody>
      </p:sp>
      <p:sp>
        <p:nvSpPr>
          <p:cNvPr id="3" name="Content Placeholder 2"/>
          <p:cNvSpPr>
            <a:spLocks noGrp="1"/>
          </p:cNvSpPr>
          <p:nvPr>
            <p:ph idx="1"/>
          </p:nvPr>
        </p:nvSpPr>
        <p:spPr>
          <a:xfrm>
            <a:off x="5043714" y="798974"/>
            <a:ext cx="6012470" cy="4658826"/>
          </a:xfrm>
        </p:spPr>
        <p:txBody>
          <a:bodyPr anchor="ct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Text Placeholder 3"/>
          <p:cNvSpPr>
            <a:spLocks noGrp="1"/>
          </p:cNvSpPr>
          <p:nvPr>
            <p:ph type="body" sz="half" idx="2"/>
          </p:nvPr>
        </p:nvSpPr>
        <p:spPr>
          <a:xfrm>
            <a:off x="1444671" y="3205491"/>
            <a:ext cx="3275013" cy="2248181"/>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Tekststijl van het model bewerken</a:t>
            </a:r>
          </a:p>
        </p:txBody>
      </p:sp>
      <p:sp>
        <p:nvSpPr>
          <p:cNvPr id="5" name="Date Placeholder 4"/>
          <p:cNvSpPr>
            <a:spLocks noGrp="1"/>
          </p:cNvSpPr>
          <p:nvPr>
            <p:ph type="dt" sz="half" idx="10"/>
          </p:nvPr>
        </p:nvSpPr>
        <p:spPr/>
        <p:txBody>
          <a:bodyPr/>
          <a:lstStyle/>
          <a:p>
            <a:fld id="{48A87A34-81AB-432B-8DAE-1953F412C126}" type="datetimeFigureOut">
              <a:rPr lang="en-US" dirty="0"/>
              <a:t>2/7/2019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‹nr.›</a:t>
            </a:fld>
            <a:endParaRPr lang="en-US" dirty="0"/>
          </a:p>
        </p:txBody>
      </p:sp>
      <p:cxnSp>
        <p:nvCxnSpPr>
          <p:cNvPr id="17" name="Straight Connector 16"/>
          <p:cNvCxnSpPr/>
          <p:nvPr/>
        </p:nvCxnSpPr>
        <p:spPr>
          <a:xfrm>
            <a:off x="1448280" y="3205491"/>
            <a:ext cx="3269490"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grpSp>
        <p:nvGrpSpPr>
          <p:cNvPr id="8" name="Group 7"/>
          <p:cNvGrpSpPr/>
          <p:nvPr/>
        </p:nvGrpSpPr>
        <p:grpSpPr>
          <a:xfrm>
            <a:off x="7477387" y="482170"/>
            <a:ext cx="4074533" cy="5149101"/>
            <a:chOff x="7477387" y="482170"/>
            <a:chExt cx="4074533" cy="5149101"/>
          </a:xfrm>
        </p:grpSpPr>
        <p:sp>
          <p:nvSpPr>
            <p:cNvPr id="18" name="Rectangle 17"/>
            <p:cNvSpPr/>
            <p:nvPr/>
          </p:nvSpPr>
          <p:spPr bwMode="black">
            <a:xfrm>
              <a:off x="7477387" y="482170"/>
              <a:ext cx="4074533" cy="5149101"/>
            </a:xfrm>
            <a:prstGeom prst="rect">
              <a:avLst/>
            </a:prstGeom>
            <a:gradFill>
              <a:gsLst>
                <a:gs pos="0">
                  <a:srgbClr val="000001"/>
                </a:gs>
                <a:gs pos="100000">
                  <a:srgbClr val="191919"/>
                </a:gs>
              </a:gsLst>
            </a:gradFill>
            <a:ln w="76200" cmpd="sng">
              <a:noFill/>
              <a:miter lim="800000"/>
            </a:ln>
            <a:effectLst>
              <a:outerShdw blurRad="127000" dist="228600" dir="4740000" sx="98000" sy="98000" algn="tl" rotWithShape="0">
                <a:srgbClr val="000000">
                  <a:alpha val="34000"/>
                </a:srgbClr>
              </a:outerShdw>
            </a:effectLst>
            <a:scene3d>
              <a:camera prst="orthographicFront"/>
              <a:lightRig rig="threePt" dir="t"/>
            </a:scene3d>
            <a:sp3d>
              <a:bevelT w="152400" h="50800" prst="softRound"/>
            </a:sp3d>
          </p:spPr>
          <p:style>
            <a:lnRef idx="1">
              <a:schemeClr val="accent1"/>
            </a:lnRef>
            <a:fillRef idx="3">
              <a:schemeClr val="accent1"/>
            </a:fillRef>
            <a:effectRef idx="2">
              <a:schemeClr val="accent1"/>
            </a:effectRef>
            <a:fontRef idx="minor">
              <a:schemeClr val="lt1"/>
            </a:fontRef>
          </p:style>
        </p:sp>
        <p:sp>
          <p:nvSpPr>
            <p:cNvPr id="19" name="Rectangle 18"/>
            <p:cNvSpPr/>
            <p:nvPr/>
          </p:nvSpPr>
          <p:spPr bwMode="blackWhite">
            <a:xfrm>
              <a:off x="7790446" y="812506"/>
              <a:ext cx="3450289" cy="4466452"/>
            </a:xfrm>
            <a:prstGeom prst="rect">
              <a:avLst/>
            </a:prstGeom>
            <a:gradFill>
              <a:gsLst>
                <a:gs pos="0">
                  <a:srgbClr val="DADADA"/>
                </a:gs>
                <a:gs pos="100000">
                  <a:srgbClr val="FFFFFE"/>
                </a:gs>
              </a:gsLst>
              <a:lin ang="16200000" scaled="0"/>
            </a:gradFill>
            <a:ln w="508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prst="relaxedInset"/>
            </a:sp3d>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title"/>
          </p:nvPr>
        </p:nvSpPr>
        <p:spPr>
          <a:xfrm>
            <a:off x="1451206" y="1129513"/>
            <a:ext cx="5532328" cy="1830584"/>
          </a:xfrm>
        </p:spPr>
        <p:txBody>
          <a:bodyPr anchor="b">
            <a:normAutofit/>
          </a:bodyPr>
          <a:lstStyle>
            <a:lvl1pPr>
              <a:defRPr sz="3200"/>
            </a:lvl1pPr>
          </a:lstStyle>
          <a:p>
            <a:r>
              <a:rPr lang="nl-NL" smtClean="0"/>
              <a:t>Klik om de stijl te bewerken</a:t>
            </a:r>
            <a:endParaRPr lang="en-US" dirty="0"/>
          </a:p>
        </p:txBody>
      </p:sp>
      <p:sp>
        <p:nvSpPr>
          <p:cNvPr id="3" name="Picture Placeholder 2"/>
          <p:cNvSpPr>
            <a:spLocks noGrp="1" noChangeAspect="1"/>
          </p:cNvSpPr>
          <p:nvPr>
            <p:ph type="pic" idx="1"/>
          </p:nvPr>
        </p:nvSpPr>
        <p:spPr>
          <a:xfrm>
            <a:off x="8124389" y="1122542"/>
            <a:ext cx="2791171" cy="3866327"/>
          </a:xfrm>
          <a:solidFill>
            <a:schemeClr val="bg1">
              <a:lumMod val="85000"/>
            </a:schemeClr>
          </a:solidFill>
          <a:ln w="9525" cap="sq">
            <a:noFill/>
            <a:miter lim="800000"/>
          </a:ln>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smtClean="0"/>
              <a:t>Klik op het pictogram als u een afbeelding wilt toevoegen</a:t>
            </a:r>
            <a:endParaRPr lang="en-US" dirty="0"/>
          </a:p>
        </p:txBody>
      </p:sp>
      <p:sp>
        <p:nvSpPr>
          <p:cNvPr id="4" name="Text Placeholder 3"/>
          <p:cNvSpPr>
            <a:spLocks noGrp="1"/>
          </p:cNvSpPr>
          <p:nvPr>
            <p:ph type="body" sz="half" idx="2"/>
          </p:nvPr>
        </p:nvSpPr>
        <p:spPr>
          <a:xfrm>
            <a:off x="1450329" y="3145992"/>
            <a:ext cx="5524404" cy="2003742"/>
          </a:xfrm>
        </p:spPr>
        <p:txBody>
          <a:bodyPr>
            <a:normAutofit/>
          </a:bodyPr>
          <a:lstStyle>
            <a:lvl1pPr marL="0" indent="0" algn="l">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Tekststijl van het model bewerken</a:t>
            </a:r>
          </a:p>
        </p:txBody>
      </p:sp>
      <p:sp>
        <p:nvSpPr>
          <p:cNvPr id="5" name="Date Placeholder 4"/>
          <p:cNvSpPr>
            <a:spLocks noGrp="1"/>
          </p:cNvSpPr>
          <p:nvPr>
            <p:ph type="dt" sz="half" idx="10"/>
          </p:nvPr>
        </p:nvSpPr>
        <p:spPr>
          <a:xfrm>
            <a:off x="1447382" y="5469856"/>
            <a:ext cx="5527351" cy="320123"/>
          </a:xfrm>
        </p:spPr>
        <p:txBody>
          <a:bodyPr/>
          <a:lstStyle>
            <a:lvl1pPr algn="l">
              <a:defRPr/>
            </a:lvl1pPr>
          </a:lstStyle>
          <a:p>
            <a:fld id="{48A87A34-81AB-432B-8DAE-1953F412C126}" type="datetimeFigureOut">
              <a:rPr lang="en-US" dirty="0"/>
              <a:pPr/>
              <a:t>2/7/2019</a:t>
            </a:fld>
            <a:endParaRPr lang="en-US" dirty="0"/>
          </a:p>
        </p:txBody>
      </p:sp>
      <p:sp>
        <p:nvSpPr>
          <p:cNvPr id="6" name="Footer Placeholder 5"/>
          <p:cNvSpPr>
            <a:spLocks noGrp="1"/>
          </p:cNvSpPr>
          <p:nvPr>
            <p:ph type="ftr" sz="quarter" idx="11"/>
          </p:nvPr>
        </p:nvSpPr>
        <p:spPr>
          <a:xfrm>
            <a:off x="1447382" y="318640"/>
            <a:ext cx="5541004" cy="320931"/>
          </a:xfrm>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‹nr.›</a:t>
            </a:fld>
            <a:endParaRPr lang="en-US" dirty="0"/>
          </a:p>
        </p:txBody>
      </p:sp>
      <p:cxnSp>
        <p:nvCxnSpPr>
          <p:cNvPr id="31" name="Straight Connector 30"/>
          <p:cNvCxnSpPr/>
          <p:nvPr/>
        </p:nvCxnSpPr>
        <p:spPr>
          <a:xfrm>
            <a:off x="1447382" y="3143605"/>
            <a:ext cx="5527351"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8" name="Rectangle 7"/>
          <p:cNvSpPr/>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sp>
      <p:pic>
        <p:nvPicPr>
          <p:cNvPr id="7" name="Picture 6"/>
          <p:cNvPicPr>
            <a:picLocks noChangeAspect="1"/>
          </p:cNvPicPr>
          <p:nvPr/>
        </p:nvPicPr>
        <p:blipFill rotWithShape="1">
          <a:blip r:embed="rId13">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sp>
        <p:nvSpPr>
          <p:cNvPr id="2" name="Title Placeholder 1"/>
          <p:cNvSpPr>
            <a:spLocks noGrp="1"/>
          </p:cNvSpPr>
          <p:nvPr>
            <p:ph type="title"/>
          </p:nvPr>
        </p:nvSpPr>
        <p:spPr>
          <a:xfrm>
            <a:off x="1451579" y="804519"/>
            <a:ext cx="9603275" cy="1049235"/>
          </a:xfrm>
          <a:prstGeom prst="rect">
            <a:avLst/>
          </a:prstGeom>
        </p:spPr>
        <p:txBody>
          <a:bodyPr vert="horz" lIns="91440" tIns="45720" rIns="91440" bIns="45720" rtlCol="0" anchor="t">
            <a:normAutofit/>
          </a:bodyPr>
          <a:lstStyle/>
          <a:p>
            <a:r>
              <a:rPr lang="nl-NL" smtClean="0"/>
              <a:t>Klik om de stijl te bewerken</a:t>
            </a:r>
            <a:endParaRPr lang="en-US" dirty="0"/>
          </a:p>
        </p:txBody>
      </p:sp>
      <p:sp>
        <p:nvSpPr>
          <p:cNvPr id="3" name="Text Placeholder 2"/>
          <p:cNvSpPr>
            <a:spLocks noGrp="1"/>
          </p:cNvSpPr>
          <p:nvPr>
            <p:ph type="body" idx="1"/>
          </p:nvPr>
        </p:nvSpPr>
        <p:spPr>
          <a:xfrm>
            <a:off x="1451579" y="2015732"/>
            <a:ext cx="9603275" cy="345061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554138" y="330370"/>
            <a:ext cx="3500715" cy="309201"/>
          </a:xfrm>
          <a:prstGeom prst="rect">
            <a:avLst/>
          </a:prstGeom>
        </p:spPr>
        <p:txBody>
          <a:bodyPr vert="horz" lIns="91440" tIns="45720" rIns="91440" bIns="45720" rtlCol="0" anchor="ctr"/>
          <a:lstStyle>
            <a:lvl1pPr algn="r">
              <a:defRPr sz="1000">
                <a:solidFill>
                  <a:schemeClr val="tx1">
                    <a:tint val="75000"/>
                  </a:schemeClr>
                </a:solidFill>
              </a:defRPr>
            </a:lvl1pPr>
          </a:lstStyle>
          <a:p>
            <a:fld id="{48A87A34-81AB-432B-8DAE-1953F412C126}" type="datetimeFigureOut">
              <a:rPr lang="en-US" dirty="0"/>
              <a:pPr/>
              <a:t>2/7/2019</a:t>
            </a:fld>
            <a:endParaRPr lang="en-US" dirty="0"/>
          </a:p>
        </p:txBody>
      </p:sp>
      <p:sp>
        <p:nvSpPr>
          <p:cNvPr id="5" name="Footer Placeholder 4"/>
          <p:cNvSpPr>
            <a:spLocks noGrp="1"/>
          </p:cNvSpPr>
          <p:nvPr>
            <p:ph type="ftr" sz="quarter" idx="3"/>
          </p:nvPr>
        </p:nvSpPr>
        <p:spPr>
          <a:xfrm>
            <a:off x="1451579" y="329307"/>
            <a:ext cx="5938836" cy="309201"/>
          </a:xfrm>
          <a:prstGeom prst="rect">
            <a:avLst/>
          </a:prstGeom>
        </p:spPr>
        <p:txBody>
          <a:bodyPr vert="horz" lIns="91440" tIns="45720" rIns="91440" bIns="45720" rtlCol="0" anchor="ctr"/>
          <a:lstStyle>
            <a:lvl1pPr algn="l">
              <a:defRPr sz="10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480060" y="798973"/>
            <a:ext cx="811019" cy="503578"/>
          </a:xfrm>
          <a:prstGeom prst="rect">
            <a:avLst/>
          </a:prstGeom>
        </p:spPr>
        <p:txBody>
          <a:bodyPr vert="horz" lIns="91440" tIns="45720" rIns="91440" bIns="45720" rtlCol="0" anchor="t"/>
          <a:lstStyle>
            <a:lvl1pPr algn="r">
              <a:defRPr sz="2800">
                <a:solidFill>
                  <a:schemeClr val="accent1"/>
                </a:solidFill>
              </a:defRPr>
            </a:lvl1pPr>
          </a:lstStyle>
          <a:p>
            <a:fld id="{6D22F896-40B5-4ADD-8801-0D06FADFA095}" type="slidenum">
              <a:rPr lang="en-US" dirty="0"/>
              <a:pPr/>
              <a:t>‹nr.›</a:t>
            </a:fld>
            <a:endParaRPr lang="en-US" dirty="0"/>
          </a:p>
        </p:txBody>
      </p:sp>
      <p:cxnSp>
        <p:nvCxnSpPr>
          <p:cNvPr id="10" name="Straight Connector 9"/>
          <p:cNvCxnSpPr/>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3200" b="0" i="0" kern="1200" cap="all">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accent1"/>
        </a:buClr>
        <a:buSzPct val="100000"/>
        <a:buFont typeface="Arial" panose="020B0604020202020204" pitchFamily="34" charset="0"/>
        <a:buChar char="•"/>
        <a:defRPr sz="20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800" kern="1200" cap="none"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6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400" kern="1200" cap="none"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image" Target="../media/image15.jpg"/><Relationship Id="rId1" Type="http://schemas.openxmlformats.org/officeDocument/2006/relationships/slideLayout" Target="../slideLayouts/slideLayout2.xml"/><Relationship Id="rId5" Type="http://schemas.openxmlformats.org/officeDocument/2006/relationships/image" Target="../media/image18.jpg"/><Relationship Id="rId4" Type="http://schemas.openxmlformats.org/officeDocument/2006/relationships/image" Target="../media/image17.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8" Type="http://schemas.openxmlformats.org/officeDocument/2006/relationships/image" Target="../media/image9.png"/><Relationship Id="rId13" Type="http://schemas.openxmlformats.org/officeDocument/2006/relationships/hyperlink" Target="https://www.google.nl/url?sa=i&amp;rct=j&amp;q=&amp;esrc=s&amp;source=images&amp;cd=&amp;cad=rja&amp;uact=8&amp;ved=2ahUKEwj00J7nk6XZAhWG2qQKHc_yCzQQjRx6BAgAEAY&amp;url=https://www.aduis.nl/wol-quickstep-50-g,-kleurenmix-neon-art910677.aspx&amp;psig=AOvVaw1SB94fkngjVEiDhsLCeKlI&amp;ust=1518689070502925" TargetMode="External"/><Relationship Id="rId3" Type="http://schemas.openxmlformats.org/officeDocument/2006/relationships/image" Target="../media/image6.jpeg"/><Relationship Id="rId7" Type="http://schemas.openxmlformats.org/officeDocument/2006/relationships/hyperlink" Target="https://www.google.nl/url?sa=i&amp;rct=j&amp;q=&amp;esrc=s&amp;source=images&amp;cd=&amp;cad=rja&amp;uact=8&amp;ved=2ahUKEwiy4o3SkqXZAhXDKewKHd9cAwYQjRx6BAgAEAY&amp;url=https://www.matson.nl/fournituren/meten-en-markeren.html&amp;psig=AOvVaw3hXZZXgpdHyijk7Kom1BTr&amp;ust=1518688757521876" TargetMode="External"/><Relationship Id="rId12" Type="http://schemas.openxmlformats.org/officeDocument/2006/relationships/image" Target="../media/image11.png"/><Relationship Id="rId2" Type="http://schemas.openxmlformats.org/officeDocument/2006/relationships/hyperlink" Target="https://www.google.nl/url?sa=i&amp;rct=j&amp;q=&amp;esrc=s&amp;source=images&amp;cd=&amp;cad=rja&amp;uact=8&amp;ved=2ahUKEwjCoYWTkqXZAhVEqaQKHTJZDSwQjRx6BAgAEAY&amp;url=https://www.fun.be/houten-trein-met-stapelblokjes.html&amp;psig=AOvVaw1x_vO_CVFx4rASH-fkcAqU&amp;ust=1518688625851893" TargetMode="External"/><Relationship Id="rId16" Type="http://schemas.openxmlformats.org/officeDocument/2006/relationships/image" Target="../media/image14.jpg"/><Relationship Id="rId1" Type="http://schemas.openxmlformats.org/officeDocument/2006/relationships/slideLayout" Target="../slideLayouts/slideLayout2.xml"/><Relationship Id="rId6" Type="http://schemas.openxmlformats.org/officeDocument/2006/relationships/image" Target="../media/image8.png"/><Relationship Id="rId11" Type="http://schemas.openxmlformats.org/officeDocument/2006/relationships/hyperlink" Target="https://www.google.nl/url?sa=i&amp;rct=j&amp;q=&amp;esrc=s&amp;source=images&amp;cd=&amp;cad=rja&amp;uact=8&amp;ved=2ahUKEwip-bThkqXZAhWQJuwKHbkbCzUQjRx6BAgAEAY&amp;url=https://www.hout-cv.eu/&amp;psig=AOvVaw3-teLDOv7iI2VOT4KwwkjX&amp;ust=1518688789199040" TargetMode="External"/><Relationship Id="rId5" Type="http://schemas.openxmlformats.org/officeDocument/2006/relationships/image" Target="../media/image7.jpeg"/><Relationship Id="rId15" Type="http://schemas.openxmlformats.org/officeDocument/2006/relationships/image" Target="../media/image13.png"/><Relationship Id="rId10" Type="http://schemas.openxmlformats.org/officeDocument/2006/relationships/image" Target="../media/image10.jpeg"/><Relationship Id="rId4" Type="http://schemas.openxmlformats.org/officeDocument/2006/relationships/hyperlink" Target="https://www.google.nl/url?sa=i&amp;rct=j&amp;q=&amp;esrc=s&amp;source=images&amp;cd=&amp;cad=rja&amp;uact=8&amp;ved=2ahUKEwimxOi_kqXZAhUB3qQKHYFzCCsQjRx6BAgAEAY&amp;url=https://www.fopshop.nl/prod/politiepet-kind/1698&amp;psig=AOvVaw1jQJrX3orrHO8Cku5h0RRn&amp;ust=1518688717544909" TargetMode="External"/><Relationship Id="rId9" Type="http://schemas.openxmlformats.org/officeDocument/2006/relationships/hyperlink" Target="https://www.google.nl/url?sa=i&amp;rct=j&amp;q=&amp;esrc=s&amp;source=images&amp;cd=&amp;cad=rja&amp;uact=8&amp;ved=2ahUKEwjzhoq0kqXZAhWEKewKHWc_AQ4QjRx6BAgAEAY&amp;url=https://www.wehkamp.nl/tuin-klussen/klusaccessoires/handgereedschap/stanley-blue-strike-hamer/C30_8HW_HG7_546120/&amp;psig=AOvVaw1apzhBmiv_K6k46G2Mp0cI&amp;ust=1518688692788758" TargetMode="External"/><Relationship Id="rId14" Type="http://schemas.openxmlformats.org/officeDocument/2006/relationships/image" Target="../media/image12.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148047" y="802298"/>
            <a:ext cx="10906806" cy="2480833"/>
          </a:xfrm>
        </p:spPr>
        <p:txBody>
          <a:bodyPr>
            <a:normAutofit/>
          </a:bodyPr>
          <a:lstStyle/>
          <a:p>
            <a:pPr algn="ctr"/>
            <a:r>
              <a:rPr lang="nl-NL" sz="5400" dirty="0" smtClean="0"/>
              <a:t>Ontwikkelingsgericht werken </a:t>
            </a:r>
            <a:endParaRPr lang="nl-NL" sz="5400" dirty="0"/>
          </a:p>
        </p:txBody>
      </p:sp>
      <p:sp>
        <p:nvSpPr>
          <p:cNvPr id="3" name="Ondertitel 2"/>
          <p:cNvSpPr>
            <a:spLocks noGrp="1"/>
          </p:cNvSpPr>
          <p:nvPr>
            <p:ph type="subTitle" idx="1"/>
          </p:nvPr>
        </p:nvSpPr>
        <p:spPr/>
        <p:txBody>
          <a:bodyPr>
            <a:normAutofit/>
          </a:bodyPr>
          <a:lstStyle/>
          <a:p>
            <a:r>
              <a:rPr lang="nl-NL" dirty="0" smtClean="0"/>
              <a:t>VVE</a:t>
            </a:r>
          </a:p>
          <a:p>
            <a:r>
              <a:rPr lang="nl-NL" dirty="0" smtClean="0"/>
              <a:t>Periode 3 	Jolijn Bos 	2OA</a:t>
            </a:r>
          </a:p>
        </p:txBody>
      </p:sp>
      <p:pic>
        <p:nvPicPr>
          <p:cNvPr id="4" name="Afbeelding 3"/>
          <p:cNvPicPr>
            <a:picLocks noChangeAspect="1"/>
          </p:cNvPicPr>
          <p:nvPr/>
        </p:nvPicPr>
        <p:blipFill>
          <a:blip r:embed="rId2"/>
          <a:stretch>
            <a:fillRect/>
          </a:stretch>
        </p:blipFill>
        <p:spPr>
          <a:xfrm>
            <a:off x="7638778" y="3684133"/>
            <a:ext cx="3219450" cy="2276475"/>
          </a:xfrm>
          <a:prstGeom prst="rect">
            <a:avLst/>
          </a:prstGeom>
        </p:spPr>
      </p:pic>
    </p:spTree>
    <p:extLst>
      <p:ext uri="{BB962C8B-B14F-4D97-AF65-F5344CB8AC3E}">
        <p14:creationId xmlns:p14="http://schemas.microsoft.com/office/powerpoint/2010/main" val="32746829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Het Constructiespel </a:t>
            </a:r>
            <a:endParaRPr lang="nl-NL" dirty="0"/>
          </a:p>
        </p:txBody>
      </p:sp>
      <p:pic>
        <p:nvPicPr>
          <p:cNvPr id="4" name="Tijdelijke aanduiding voor inhoud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7707649" y="335822"/>
            <a:ext cx="3600395" cy="2700297"/>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pic>
        <p:nvPicPr>
          <p:cNvPr id="5" name="Afbeelding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1234341">
            <a:off x="4436641" y="1502021"/>
            <a:ext cx="3401786" cy="2721429"/>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pic>
        <p:nvPicPr>
          <p:cNvPr id="6" name="Afbeelding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035303" y="3773400"/>
            <a:ext cx="3814406" cy="2540454"/>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pic>
        <p:nvPicPr>
          <p:cNvPr id="7" name="Afbeelding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643301" y="3036119"/>
            <a:ext cx="2381250" cy="2238375"/>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8" name="Tekstvak 7"/>
          <p:cNvSpPr txBox="1"/>
          <p:nvPr/>
        </p:nvSpPr>
        <p:spPr>
          <a:xfrm>
            <a:off x="35998" y="1853754"/>
            <a:ext cx="4336883" cy="3970318"/>
          </a:xfrm>
          <a:prstGeom prst="rect">
            <a:avLst/>
          </a:prstGeom>
          <a:noFill/>
        </p:spPr>
        <p:txBody>
          <a:bodyPr wrap="square" rtlCol="0">
            <a:spAutoFit/>
          </a:bodyPr>
          <a:lstStyle/>
          <a:p>
            <a:pPr marL="285750" indent="-285750">
              <a:buFont typeface="Wingdings" panose="05000000000000000000" pitchFamily="2" charset="2"/>
              <a:buChar char="q"/>
            </a:pPr>
            <a:r>
              <a:rPr lang="nl-NL" dirty="0" smtClean="0"/>
              <a:t>Wat voor spel roept het materiaal op?</a:t>
            </a:r>
          </a:p>
          <a:p>
            <a:pPr marL="285750" indent="-285750">
              <a:buFont typeface="Wingdings" panose="05000000000000000000" pitchFamily="2" charset="2"/>
              <a:buChar char="q"/>
            </a:pPr>
            <a:r>
              <a:rPr lang="nl-NL" dirty="0" smtClean="0"/>
              <a:t>Wat voor soort materiaal is het?</a:t>
            </a:r>
          </a:p>
          <a:p>
            <a:pPr marL="285750" indent="-285750">
              <a:buFont typeface="Wingdings" panose="05000000000000000000" pitchFamily="2" charset="2"/>
              <a:buChar char="q"/>
            </a:pPr>
            <a:r>
              <a:rPr lang="nl-NL" dirty="0" smtClean="0"/>
              <a:t>Wat zegt dit spel over het kind?</a:t>
            </a:r>
          </a:p>
          <a:p>
            <a:pPr marL="285750" indent="-285750">
              <a:buFont typeface="Wingdings" panose="05000000000000000000" pitchFamily="2" charset="2"/>
              <a:buChar char="q"/>
            </a:pPr>
            <a:r>
              <a:rPr lang="nl-NL" dirty="0" smtClean="0"/>
              <a:t>Hoe zou je kunnen doorgaan op dit spel van het kind? Welke KANSEN zie je?</a:t>
            </a:r>
          </a:p>
          <a:p>
            <a:pPr marL="285750" indent="-285750">
              <a:buFont typeface="Wingdings" panose="05000000000000000000" pitchFamily="2" charset="2"/>
              <a:buChar char="q"/>
            </a:pPr>
            <a:r>
              <a:rPr lang="nl-NL" dirty="0" smtClean="0"/>
              <a:t>Is het materiaal voldoende uitdagend voor het kind? Of heeft het kind meer of ander materiaal nodig? Hoe zie je dat?</a:t>
            </a:r>
          </a:p>
          <a:p>
            <a:pPr marL="285750" indent="-285750">
              <a:buFont typeface="Wingdings" panose="05000000000000000000" pitchFamily="2" charset="2"/>
              <a:buChar char="q"/>
            </a:pPr>
            <a:r>
              <a:rPr lang="nl-NL" dirty="0" smtClean="0"/>
              <a:t>Wanneer zie je dat het kind aan iets meer/nieuws toe is? </a:t>
            </a:r>
            <a:endParaRPr lang="nl-NL" dirty="0"/>
          </a:p>
          <a:p>
            <a:pPr marL="285750" indent="-285750">
              <a:buFont typeface="Wingdings" panose="05000000000000000000" pitchFamily="2" charset="2"/>
              <a:buChar char="q"/>
            </a:pPr>
            <a:r>
              <a:rPr lang="nl-NL" dirty="0" smtClean="0"/>
              <a:t>Geef je kinderen de kans om te exploreren, te ontdekken en te verkennen? Waarom? En hoe doe je dat?</a:t>
            </a:r>
          </a:p>
          <a:p>
            <a:endParaRPr lang="nl-NL" dirty="0"/>
          </a:p>
        </p:txBody>
      </p:sp>
      <p:sp>
        <p:nvSpPr>
          <p:cNvPr id="9" name="Ovaal 8"/>
          <p:cNvSpPr/>
          <p:nvPr/>
        </p:nvSpPr>
        <p:spPr>
          <a:xfrm>
            <a:off x="4635876" y="3773399"/>
            <a:ext cx="615393" cy="598051"/>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0" name="Rechthoek 9"/>
          <p:cNvSpPr/>
          <p:nvPr/>
        </p:nvSpPr>
        <p:spPr>
          <a:xfrm>
            <a:off x="10524771" y="2242146"/>
            <a:ext cx="618309" cy="552759"/>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1" name="Gelijkbenige driehoek 10"/>
          <p:cNvSpPr/>
          <p:nvPr/>
        </p:nvSpPr>
        <p:spPr>
          <a:xfrm>
            <a:off x="6253216" y="5704114"/>
            <a:ext cx="626555" cy="60974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2" name="5-puntige ster 11"/>
          <p:cNvSpPr/>
          <p:nvPr/>
        </p:nvSpPr>
        <p:spPr>
          <a:xfrm>
            <a:off x="9849708" y="4435143"/>
            <a:ext cx="926022" cy="816127"/>
          </a:xfrm>
          <a:prstGeom prst="star5">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Tree>
    <p:extLst>
      <p:ext uri="{BB962C8B-B14F-4D97-AF65-F5344CB8AC3E}">
        <p14:creationId xmlns:p14="http://schemas.microsoft.com/office/powerpoint/2010/main" val="100399963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
            </a:r>
            <a:br>
              <a:rPr lang="nl-NL" dirty="0" smtClean="0"/>
            </a:br>
            <a:r>
              <a:rPr lang="nl-NL" dirty="0" smtClean="0"/>
              <a:t>Het verbinden van taal en spel </a:t>
            </a:r>
            <a:endParaRPr lang="nl-NL" dirty="0"/>
          </a:p>
        </p:txBody>
      </p:sp>
      <p:sp>
        <p:nvSpPr>
          <p:cNvPr id="3" name="Tijdelijke aanduiding voor inhoud 2"/>
          <p:cNvSpPr>
            <a:spLocks noGrp="1"/>
          </p:cNvSpPr>
          <p:nvPr>
            <p:ph idx="1"/>
          </p:nvPr>
        </p:nvSpPr>
        <p:spPr/>
        <p:txBody>
          <a:bodyPr>
            <a:normAutofit fontScale="85000" lnSpcReduction="20000"/>
          </a:bodyPr>
          <a:lstStyle/>
          <a:p>
            <a:pPr marL="0" indent="0">
              <a:buNone/>
            </a:pPr>
            <a:r>
              <a:rPr lang="nl-NL" dirty="0" smtClean="0"/>
              <a:t>Taalontwikkeling van het kind volgens de SLO-UvA doelen </a:t>
            </a:r>
          </a:p>
          <a:p>
            <a:pPr marL="0" indent="0">
              <a:buNone/>
            </a:pPr>
            <a:endParaRPr lang="nl-NL" dirty="0"/>
          </a:p>
          <a:p>
            <a:pPr marL="0" indent="0">
              <a:buNone/>
            </a:pPr>
            <a:r>
              <a:rPr lang="nl-NL" b="1" dirty="0" smtClean="0"/>
              <a:t>Welke </a:t>
            </a:r>
            <a:r>
              <a:rPr lang="nl-NL" b="1" dirty="0"/>
              <a:t>manieren zijn er om het spel te verbinden:</a:t>
            </a:r>
          </a:p>
          <a:p>
            <a:pPr>
              <a:buFontTx/>
              <a:buChar char="-"/>
            </a:pPr>
            <a:r>
              <a:rPr lang="nl-NL" dirty="0" smtClean="0"/>
              <a:t>Praten/ contact maken (4 </a:t>
            </a:r>
            <a:r>
              <a:rPr lang="nl-NL" dirty="0"/>
              <a:t>soorten)</a:t>
            </a:r>
          </a:p>
          <a:p>
            <a:pPr>
              <a:buFontTx/>
              <a:buChar char="-"/>
            </a:pPr>
            <a:r>
              <a:rPr lang="nl-NL" dirty="0"/>
              <a:t>Kinderen betrekken, sociaal </a:t>
            </a:r>
          </a:p>
          <a:p>
            <a:pPr>
              <a:buFontTx/>
              <a:buChar char="-"/>
            </a:pPr>
            <a:r>
              <a:rPr lang="nl-NL" dirty="0"/>
              <a:t>Na doen van het spel</a:t>
            </a:r>
          </a:p>
          <a:p>
            <a:pPr>
              <a:buFontTx/>
              <a:buChar char="-"/>
            </a:pPr>
            <a:r>
              <a:rPr lang="nl-NL" dirty="0"/>
              <a:t>Mee te spelen </a:t>
            </a:r>
            <a:endParaRPr lang="nl-NL" dirty="0" smtClean="0"/>
          </a:p>
          <a:p>
            <a:pPr marL="0" indent="0">
              <a:buNone/>
            </a:pPr>
            <a:endParaRPr lang="nl-NL" dirty="0"/>
          </a:p>
          <a:p>
            <a:pPr marL="0" indent="0">
              <a:buNone/>
            </a:pPr>
            <a:r>
              <a:rPr lang="nl-NL" b="1" dirty="0"/>
              <a:t>Tekst lezen: Verkennen, verbinden en verrijken </a:t>
            </a:r>
          </a:p>
          <a:p>
            <a:pPr marL="0" indent="0">
              <a:buNone/>
            </a:pPr>
            <a:endParaRPr lang="nl-NL" b="1" dirty="0"/>
          </a:p>
          <a:p>
            <a:pPr marL="0" indent="0">
              <a:buNone/>
            </a:pPr>
            <a:endParaRPr lang="nl-NL" b="1" dirty="0" smtClean="0"/>
          </a:p>
        </p:txBody>
      </p:sp>
    </p:spTree>
    <p:extLst>
      <p:ext uri="{BB962C8B-B14F-4D97-AF65-F5344CB8AC3E}">
        <p14:creationId xmlns:p14="http://schemas.microsoft.com/office/powerpoint/2010/main" val="163291845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Praten me t kinderen </a:t>
            </a:r>
            <a:br>
              <a:rPr lang="nl-NL" dirty="0" smtClean="0"/>
            </a:br>
            <a:r>
              <a:rPr lang="nl-NL" dirty="0" smtClean="0"/>
              <a:t>soorten praten </a:t>
            </a:r>
            <a:endParaRPr lang="nl-NL" dirty="0"/>
          </a:p>
        </p:txBody>
      </p:sp>
      <p:sp>
        <p:nvSpPr>
          <p:cNvPr id="3" name="Tijdelijke aanduiding voor inhoud 2"/>
          <p:cNvSpPr>
            <a:spLocks noGrp="1"/>
          </p:cNvSpPr>
          <p:nvPr>
            <p:ph idx="1"/>
          </p:nvPr>
        </p:nvSpPr>
        <p:spPr/>
        <p:txBody>
          <a:bodyPr>
            <a:noAutofit/>
          </a:bodyPr>
          <a:lstStyle/>
          <a:p>
            <a:pPr marL="0" indent="0">
              <a:buNone/>
            </a:pPr>
            <a:r>
              <a:rPr lang="nl-NL" sz="2400" dirty="0" err="1" smtClean="0"/>
              <a:t>Speelpraten</a:t>
            </a:r>
            <a:r>
              <a:rPr lang="nl-NL" sz="2400" dirty="0" smtClean="0"/>
              <a:t>:	spelen met de taal, plezier hebben, klanten en woorden </a:t>
            </a:r>
            <a:r>
              <a:rPr lang="nl-NL" sz="2400" dirty="0"/>
              <a:t> </a:t>
            </a:r>
            <a:r>
              <a:rPr lang="nl-NL" sz="2400" dirty="0" smtClean="0"/>
              <a:t>   </a:t>
            </a:r>
          </a:p>
          <a:p>
            <a:pPr marL="0" indent="0">
              <a:buNone/>
            </a:pPr>
            <a:r>
              <a:rPr lang="nl-NL" sz="2400" dirty="0"/>
              <a:t> </a:t>
            </a:r>
            <a:r>
              <a:rPr lang="nl-NL" sz="2400" dirty="0" smtClean="0"/>
              <a:t>                     benoemen</a:t>
            </a:r>
          </a:p>
          <a:p>
            <a:pPr marL="0" indent="0">
              <a:buNone/>
            </a:pPr>
            <a:r>
              <a:rPr lang="nl-NL" sz="2400" dirty="0" err="1" smtClean="0"/>
              <a:t>Doenpraten</a:t>
            </a:r>
            <a:r>
              <a:rPr lang="nl-NL" sz="2400" dirty="0" smtClean="0"/>
              <a:t>: 	woorden geven aan handelingen </a:t>
            </a:r>
          </a:p>
          <a:p>
            <a:pPr marL="0" indent="0">
              <a:buNone/>
            </a:pPr>
            <a:r>
              <a:rPr lang="nl-NL" sz="2400" dirty="0" err="1" smtClean="0"/>
              <a:t>Denkpraten</a:t>
            </a:r>
            <a:r>
              <a:rPr lang="nl-NL" sz="2400" dirty="0" smtClean="0"/>
              <a:t>:	waar kun je aan denken  </a:t>
            </a:r>
          </a:p>
          <a:p>
            <a:pPr marL="0" indent="0">
              <a:buNone/>
            </a:pPr>
            <a:r>
              <a:rPr lang="nl-NL" sz="2400" dirty="0"/>
              <a:t> </a:t>
            </a:r>
            <a:r>
              <a:rPr lang="nl-NL" sz="2400" dirty="0" smtClean="0"/>
              <a:t>                     (gebeurtenissen, gevoelens, gedachten)</a:t>
            </a:r>
          </a:p>
          <a:p>
            <a:pPr marL="0" indent="0">
              <a:buNone/>
            </a:pPr>
            <a:r>
              <a:rPr lang="nl-NL" sz="2400" dirty="0" err="1" smtClean="0"/>
              <a:t>Steunpraten</a:t>
            </a:r>
            <a:r>
              <a:rPr lang="nl-NL" sz="2400" dirty="0" smtClean="0"/>
              <a:t>:	ondersteuning taal bieden </a:t>
            </a:r>
            <a:endParaRPr lang="nl-NL" sz="2400" dirty="0"/>
          </a:p>
        </p:txBody>
      </p:sp>
      <p:pic>
        <p:nvPicPr>
          <p:cNvPr id="4" name="Afbeelding 3"/>
          <p:cNvPicPr>
            <a:picLocks noChangeAspect="1"/>
          </p:cNvPicPr>
          <p:nvPr/>
        </p:nvPicPr>
        <p:blipFill>
          <a:blip r:embed="rId2"/>
          <a:stretch>
            <a:fillRect/>
          </a:stretch>
        </p:blipFill>
        <p:spPr>
          <a:xfrm>
            <a:off x="8165912" y="3093721"/>
            <a:ext cx="3833047" cy="2534602"/>
          </a:xfrm>
          <a:prstGeom prst="rect">
            <a:avLst/>
          </a:prstGeom>
        </p:spPr>
      </p:pic>
    </p:spTree>
    <p:extLst>
      <p:ext uri="{BB962C8B-B14F-4D97-AF65-F5344CB8AC3E}">
        <p14:creationId xmlns:p14="http://schemas.microsoft.com/office/powerpoint/2010/main" val="293805945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Opdracht: ik zie ik zie </a:t>
            </a:r>
            <a:endParaRPr lang="nl-NL" dirty="0"/>
          </a:p>
        </p:txBody>
      </p:sp>
      <p:sp>
        <p:nvSpPr>
          <p:cNvPr id="4" name="Rechthoek 3"/>
          <p:cNvSpPr/>
          <p:nvPr/>
        </p:nvSpPr>
        <p:spPr>
          <a:xfrm>
            <a:off x="1375954" y="3486013"/>
            <a:ext cx="2490652" cy="214231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3" name="Tijdelijke aanduiding voor inhoud 2"/>
          <p:cNvSpPr>
            <a:spLocks noGrp="1"/>
          </p:cNvSpPr>
          <p:nvPr>
            <p:ph idx="1"/>
          </p:nvPr>
        </p:nvSpPr>
        <p:spPr/>
        <p:txBody>
          <a:bodyPr>
            <a:normAutofit fontScale="85000" lnSpcReduction="10000"/>
          </a:bodyPr>
          <a:lstStyle/>
          <a:p>
            <a:pPr>
              <a:buFont typeface="Wingdings" panose="05000000000000000000" pitchFamily="2" charset="2"/>
              <a:buChar char="§"/>
            </a:pPr>
            <a:r>
              <a:rPr lang="nl-NL" dirty="0" smtClean="0"/>
              <a:t>Kies </a:t>
            </a:r>
            <a:r>
              <a:rPr lang="nl-NL" dirty="0" smtClean="0"/>
              <a:t>drie</a:t>
            </a:r>
            <a:r>
              <a:rPr lang="nl-NL" dirty="0" smtClean="0"/>
              <a:t> platen uit </a:t>
            </a:r>
            <a:r>
              <a:rPr lang="nl-NL" dirty="0" smtClean="0"/>
              <a:t>die je </a:t>
            </a:r>
            <a:r>
              <a:rPr lang="nl-NL" dirty="0" smtClean="0"/>
              <a:t>aanspreken.</a:t>
            </a:r>
            <a:endParaRPr lang="nl-NL" dirty="0" smtClean="0"/>
          </a:p>
          <a:p>
            <a:pPr>
              <a:buFont typeface="Wingdings" panose="05000000000000000000" pitchFamily="2" charset="2"/>
              <a:buChar char="§"/>
            </a:pPr>
            <a:r>
              <a:rPr lang="nl-NL" dirty="0" smtClean="0"/>
              <a:t>Vat samen wat je hebt geleerd. Beantwoord onderstaande vragen. </a:t>
            </a:r>
            <a:endParaRPr lang="nl-NL" dirty="0" smtClean="0"/>
          </a:p>
          <a:p>
            <a:pPr>
              <a:buFont typeface="Wingdings" panose="05000000000000000000" pitchFamily="2" charset="2"/>
              <a:buChar char="§"/>
            </a:pPr>
            <a:r>
              <a:rPr lang="nl-NL" dirty="0" smtClean="0"/>
              <a:t>Maak de opdracht en bespreek hem daarna met je buur. </a:t>
            </a:r>
            <a:endParaRPr lang="nl-NL" dirty="0" smtClean="0"/>
          </a:p>
          <a:p>
            <a:pPr marL="0" indent="0">
              <a:buNone/>
            </a:pPr>
            <a:r>
              <a:rPr lang="nl-NL" dirty="0" smtClean="0"/>
              <a:t/>
            </a:r>
            <a:br>
              <a:rPr lang="nl-NL" dirty="0" smtClean="0"/>
            </a:br>
            <a:r>
              <a:rPr lang="nl-NL" b="1" dirty="0" smtClean="0"/>
              <a:t>Welk soort materiaal?</a:t>
            </a:r>
            <a:br>
              <a:rPr lang="nl-NL" b="1" dirty="0" smtClean="0"/>
            </a:br>
            <a:r>
              <a:rPr lang="nl-NL" b="1" dirty="0" smtClean="0"/>
              <a:t>Welk soort spel?</a:t>
            </a:r>
          </a:p>
          <a:p>
            <a:pPr marL="0" indent="0">
              <a:buNone/>
            </a:pPr>
            <a:r>
              <a:rPr lang="nl-NL" b="1" dirty="0" smtClean="0"/>
              <a:t>Welk soort praten?</a:t>
            </a:r>
          </a:p>
          <a:p>
            <a:pPr marL="0" indent="0">
              <a:buNone/>
            </a:pPr>
            <a:r>
              <a:rPr lang="nl-NL" b="1" dirty="0" smtClean="0"/>
              <a:t>Hoe verbinden?</a:t>
            </a:r>
          </a:p>
          <a:p>
            <a:pPr marL="0" indent="0">
              <a:buNone/>
            </a:pPr>
            <a:r>
              <a:rPr lang="nl-NL" b="1" dirty="0" smtClean="0"/>
              <a:t>Hoe verrijken? </a:t>
            </a:r>
            <a:endParaRPr lang="nl-NL" b="1" dirty="0" smtClean="0"/>
          </a:p>
          <a:p>
            <a:pPr marL="0" indent="0">
              <a:buNone/>
            </a:pPr>
            <a:endParaRPr lang="nl-NL" dirty="0" smtClean="0"/>
          </a:p>
          <a:p>
            <a:pPr marL="0" indent="0">
              <a:buNone/>
            </a:pPr>
            <a:endParaRPr lang="nl-NL" dirty="0"/>
          </a:p>
        </p:txBody>
      </p:sp>
    </p:spTree>
    <p:extLst>
      <p:ext uri="{BB962C8B-B14F-4D97-AF65-F5344CB8AC3E}">
        <p14:creationId xmlns:p14="http://schemas.microsoft.com/office/powerpoint/2010/main" val="37017481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Spiegelblad </a:t>
            </a:r>
            <a:endParaRPr lang="nl-NL" dirty="0"/>
          </a:p>
        </p:txBody>
      </p:sp>
      <p:sp>
        <p:nvSpPr>
          <p:cNvPr id="3" name="Tijdelijke aanduiding voor inhoud 2"/>
          <p:cNvSpPr>
            <a:spLocks noGrp="1"/>
          </p:cNvSpPr>
          <p:nvPr>
            <p:ph idx="1"/>
          </p:nvPr>
        </p:nvSpPr>
        <p:spPr/>
        <p:txBody>
          <a:bodyPr/>
          <a:lstStyle/>
          <a:p>
            <a:r>
              <a:rPr lang="nl-NL" dirty="0" smtClean="0"/>
              <a:t>Elke week vul je het spiegelblad in, deze stop je in de portfolio </a:t>
            </a:r>
            <a:endParaRPr lang="nl-NL" dirty="0"/>
          </a:p>
          <a:p>
            <a:r>
              <a:rPr lang="nl-NL" dirty="0" smtClean="0"/>
              <a:t>Kijk jezelf in de spiegel en zoek de verbinding met de praktijk </a:t>
            </a:r>
          </a:p>
          <a:p>
            <a:pPr marL="0" indent="0">
              <a:buNone/>
            </a:pPr>
            <a:endParaRPr lang="nl-NL" dirty="0" smtClean="0"/>
          </a:p>
        </p:txBody>
      </p:sp>
    </p:spTree>
    <p:extLst>
      <p:ext uri="{BB962C8B-B14F-4D97-AF65-F5344CB8AC3E}">
        <p14:creationId xmlns:p14="http://schemas.microsoft.com/office/powerpoint/2010/main" val="37377540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Afsluiting </a:t>
            </a:r>
            <a:endParaRPr lang="nl-NL" dirty="0"/>
          </a:p>
        </p:txBody>
      </p:sp>
      <p:sp>
        <p:nvSpPr>
          <p:cNvPr id="3" name="Tijdelijke aanduiding voor inhoud 2"/>
          <p:cNvSpPr>
            <a:spLocks noGrp="1"/>
          </p:cNvSpPr>
          <p:nvPr>
            <p:ph idx="1"/>
          </p:nvPr>
        </p:nvSpPr>
        <p:spPr/>
        <p:txBody>
          <a:bodyPr/>
          <a:lstStyle/>
          <a:p>
            <a:r>
              <a:rPr lang="nl-NL" dirty="0" smtClean="0"/>
              <a:t>Wat neem je mee naar stage volgende week?</a:t>
            </a:r>
          </a:p>
          <a:p>
            <a:endParaRPr lang="nl-NL" dirty="0"/>
          </a:p>
          <a:p>
            <a:r>
              <a:rPr lang="nl-NL" dirty="0" smtClean="0"/>
              <a:t>Wat is blijven hangen?</a:t>
            </a:r>
          </a:p>
          <a:p>
            <a:endParaRPr lang="nl-NL" dirty="0"/>
          </a:p>
          <a:p>
            <a:r>
              <a:rPr lang="nl-NL" dirty="0" smtClean="0"/>
              <a:t>Wat was nieuw voor je? </a:t>
            </a:r>
          </a:p>
          <a:p>
            <a:endParaRPr lang="nl-NL" dirty="0"/>
          </a:p>
        </p:txBody>
      </p:sp>
    </p:spTree>
    <p:extLst>
      <p:ext uri="{BB962C8B-B14F-4D97-AF65-F5344CB8AC3E}">
        <p14:creationId xmlns:p14="http://schemas.microsoft.com/office/powerpoint/2010/main" val="403714077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
            </a:r>
            <a:br>
              <a:rPr lang="nl-NL" dirty="0"/>
            </a:br>
            <a:r>
              <a:rPr lang="nl-NL" b="1" dirty="0" smtClean="0"/>
              <a:t>Wat nodig in de les </a:t>
            </a:r>
            <a:endParaRPr lang="nl-NL" b="1" dirty="0"/>
          </a:p>
        </p:txBody>
      </p:sp>
      <p:sp>
        <p:nvSpPr>
          <p:cNvPr id="3" name="Tijdelijke aanduiding voor inhoud 2"/>
          <p:cNvSpPr>
            <a:spLocks noGrp="1"/>
          </p:cNvSpPr>
          <p:nvPr>
            <p:ph idx="1"/>
          </p:nvPr>
        </p:nvSpPr>
        <p:spPr/>
        <p:txBody>
          <a:bodyPr/>
          <a:lstStyle/>
          <a:p>
            <a:r>
              <a:rPr lang="nl-NL" dirty="0" smtClean="0"/>
              <a:t>VVE Map</a:t>
            </a:r>
          </a:p>
          <a:p>
            <a:r>
              <a:rPr lang="nl-NL" dirty="0" smtClean="0"/>
              <a:t>Bijlage (op de mail) </a:t>
            </a:r>
          </a:p>
          <a:p>
            <a:r>
              <a:rPr lang="nl-NL" dirty="0" smtClean="0"/>
              <a:t>Laptop</a:t>
            </a:r>
            <a:endParaRPr lang="nl-NL" dirty="0"/>
          </a:p>
          <a:p>
            <a:pPr marL="0" indent="0">
              <a:buNone/>
            </a:pPr>
            <a:endParaRPr lang="nl-NL" dirty="0" smtClean="0"/>
          </a:p>
          <a:p>
            <a:pPr marL="0" indent="0">
              <a:buNone/>
            </a:pPr>
            <a:r>
              <a:rPr lang="nl-NL" dirty="0" smtClean="0"/>
              <a:t>Niet aanwezig</a:t>
            </a:r>
          </a:p>
          <a:p>
            <a:pPr marL="0" indent="0">
              <a:buNone/>
            </a:pPr>
            <a:r>
              <a:rPr lang="nl-NL" dirty="0" smtClean="0"/>
              <a:t>Materialen niet mee, niet in de les </a:t>
            </a:r>
          </a:p>
        </p:txBody>
      </p:sp>
    </p:spTree>
    <p:extLst>
      <p:ext uri="{BB962C8B-B14F-4D97-AF65-F5344CB8AC3E}">
        <p14:creationId xmlns:p14="http://schemas.microsoft.com/office/powerpoint/2010/main" val="198459014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err="1" smtClean="0"/>
              <a:t>To</a:t>
            </a:r>
            <a:r>
              <a:rPr lang="nl-NL" dirty="0" smtClean="0"/>
              <a:t> do: </a:t>
            </a:r>
            <a:endParaRPr lang="nl-NL" dirty="0"/>
          </a:p>
        </p:txBody>
      </p:sp>
      <p:sp>
        <p:nvSpPr>
          <p:cNvPr id="3" name="Tijdelijke aanduiding voor inhoud 2"/>
          <p:cNvSpPr>
            <a:spLocks noGrp="1"/>
          </p:cNvSpPr>
          <p:nvPr>
            <p:ph idx="1"/>
          </p:nvPr>
        </p:nvSpPr>
        <p:spPr/>
        <p:txBody>
          <a:bodyPr>
            <a:normAutofit fontScale="92500" lnSpcReduction="20000"/>
          </a:bodyPr>
          <a:lstStyle/>
          <a:p>
            <a:r>
              <a:rPr lang="nl-NL" dirty="0" smtClean="0"/>
              <a:t>Tekenen voor de mappen </a:t>
            </a:r>
          </a:p>
          <a:p>
            <a:r>
              <a:rPr lang="nl-NL" dirty="0" smtClean="0"/>
              <a:t>Handleiding doornemen </a:t>
            </a:r>
          </a:p>
          <a:p>
            <a:r>
              <a:rPr lang="nl-NL" dirty="0" smtClean="0"/>
              <a:t>Wat is VVE (opdracht</a:t>
            </a:r>
            <a:r>
              <a:rPr lang="nl-NL" dirty="0" smtClean="0"/>
              <a:t>)</a:t>
            </a:r>
          </a:p>
          <a:p>
            <a:pPr marL="0" indent="0">
              <a:buNone/>
            </a:pPr>
            <a:r>
              <a:rPr lang="nl-NL" u="sng" dirty="0" smtClean="0"/>
              <a:t>PAUZE</a:t>
            </a:r>
            <a:endParaRPr lang="nl-NL" u="sng" dirty="0" smtClean="0"/>
          </a:p>
          <a:p>
            <a:pPr marL="0" indent="0">
              <a:buNone/>
            </a:pPr>
            <a:r>
              <a:rPr lang="nl-NL" dirty="0" smtClean="0"/>
              <a:t>Thema 1: Bouwen aan spelverhalen</a:t>
            </a:r>
          </a:p>
          <a:p>
            <a:r>
              <a:rPr lang="nl-NL" dirty="0" smtClean="0"/>
              <a:t>Opdracht 1: Ontdek en speel</a:t>
            </a:r>
          </a:p>
          <a:p>
            <a:r>
              <a:rPr lang="nl-NL" dirty="0" smtClean="0"/>
              <a:t>Opdracht 2: Ik zie, ik zie </a:t>
            </a:r>
          </a:p>
          <a:p>
            <a:r>
              <a:rPr lang="nl-NL" dirty="0" smtClean="0"/>
              <a:t>Opdracht 3: Spiegelblad les 1 </a:t>
            </a:r>
            <a:endParaRPr lang="nl-NL" dirty="0"/>
          </a:p>
        </p:txBody>
      </p:sp>
      <p:pic>
        <p:nvPicPr>
          <p:cNvPr id="4" name="Afbeelding 3"/>
          <p:cNvPicPr>
            <a:picLocks noChangeAspect="1"/>
          </p:cNvPicPr>
          <p:nvPr/>
        </p:nvPicPr>
        <p:blipFill>
          <a:blip r:embed="rId2"/>
          <a:stretch>
            <a:fillRect/>
          </a:stretch>
        </p:blipFill>
        <p:spPr>
          <a:xfrm>
            <a:off x="7419703" y="2290489"/>
            <a:ext cx="2830286" cy="2903991"/>
          </a:xfrm>
          <a:prstGeom prst="rect">
            <a:avLst/>
          </a:prstGeom>
        </p:spPr>
      </p:pic>
    </p:spTree>
    <p:extLst>
      <p:ext uri="{BB962C8B-B14F-4D97-AF65-F5344CB8AC3E}">
        <p14:creationId xmlns:p14="http://schemas.microsoft.com/office/powerpoint/2010/main" val="302298051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Ontwikkelingsgericht werken </a:t>
            </a:r>
            <a:endParaRPr lang="nl-NL" dirty="0"/>
          </a:p>
        </p:txBody>
      </p:sp>
      <p:sp>
        <p:nvSpPr>
          <p:cNvPr id="3" name="Tijdelijke aanduiding voor inhoud 2"/>
          <p:cNvSpPr>
            <a:spLocks noGrp="1"/>
          </p:cNvSpPr>
          <p:nvPr>
            <p:ph idx="1"/>
          </p:nvPr>
        </p:nvSpPr>
        <p:spPr>
          <a:xfrm>
            <a:off x="792480" y="1994263"/>
            <a:ext cx="10720251" cy="3971108"/>
          </a:xfrm>
        </p:spPr>
        <p:txBody>
          <a:bodyPr>
            <a:noAutofit/>
          </a:bodyPr>
          <a:lstStyle/>
          <a:p>
            <a:pPr marL="0" indent="0">
              <a:buNone/>
            </a:pPr>
            <a:r>
              <a:rPr lang="nl-NL" sz="1800" b="1" dirty="0" smtClean="0"/>
              <a:t>Doelen van vandaag:</a:t>
            </a:r>
            <a:endParaRPr lang="nl-NL" sz="1800" b="1" dirty="0"/>
          </a:p>
          <a:p>
            <a:pPr marL="457200" indent="-457200">
              <a:buAutoNum type="arabicPeriod"/>
            </a:pPr>
            <a:r>
              <a:rPr lang="nl-NL" sz="1800" dirty="0" smtClean="0"/>
              <a:t>Je kent het onderwerp van de lessen</a:t>
            </a:r>
          </a:p>
          <a:p>
            <a:pPr marL="457200" indent="-457200">
              <a:buAutoNum type="arabicPeriod"/>
            </a:pPr>
            <a:r>
              <a:rPr lang="nl-NL" sz="1800" dirty="0" smtClean="0"/>
              <a:t>Je kunt aangeven wat deze lessen voor jou opleveren</a:t>
            </a:r>
          </a:p>
          <a:p>
            <a:pPr marL="457200" indent="-457200">
              <a:buAutoNum type="arabicPeriod"/>
            </a:pPr>
            <a:r>
              <a:rPr lang="nl-NL" sz="1800" dirty="0" smtClean="0"/>
              <a:t>Je weet hoe je de studiepunten verdient</a:t>
            </a:r>
          </a:p>
          <a:p>
            <a:pPr marL="457200" indent="-457200">
              <a:buAutoNum type="arabicPeriod"/>
            </a:pPr>
            <a:r>
              <a:rPr lang="nl-NL" sz="1800" dirty="0" smtClean="0"/>
              <a:t>Je weet aan welke werkprocessen je werkt</a:t>
            </a:r>
          </a:p>
          <a:p>
            <a:pPr marL="457200" indent="-457200">
              <a:buAutoNum type="arabicPeriod"/>
            </a:pPr>
            <a:r>
              <a:rPr lang="nl-NL" sz="1800" dirty="0" smtClean="0"/>
              <a:t>Je weet aan welke </a:t>
            </a:r>
            <a:r>
              <a:rPr lang="nl-NL" sz="1800" dirty="0" err="1" smtClean="0"/>
              <a:t>OO’s</a:t>
            </a:r>
            <a:r>
              <a:rPr lang="nl-NL" sz="1800" dirty="0" smtClean="0"/>
              <a:t> deze lessen gekoppeld zijn</a:t>
            </a:r>
          </a:p>
          <a:p>
            <a:pPr marL="0" indent="0">
              <a:buNone/>
            </a:pPr>
            <a:r>
              <a:rPr lang="nl-NL" sz="1800" dirty="0" smtClean="0"/>
              <a:t>-----------------------------------------------------------------------------</a:t>
            </a:r>
          </a:p>
          <a:p>
            <a:pPr marL="457200" indent="-457200">
              <a:buAutoNum type="arabicPeriod"/>
            </a:pPr>
            <a:r>
              <a:rPr lang="nl-NL" sz="1800" dirty="0" smtClean="0"/>
              <a:t>Je kunt uitleggen wat VVE is en wat het doel is </a:t>
            </a:r>
          </a:p>
          <a:p>
            <a:pPr marL="457200" indent="-457200">
              <a:buAutoNum type="arabicPeriod"/>
            </a:pPr>
            <a:r>
              <a:rPr lang="nl-NL" sz="1800" dirty="0" smtClean="0"/>
              <a:t>Je kent tenminste </a:t>
            </a:r>
            <a:r>
              <a:rPr lang="nl-NL" sz="1800" dirty="0" err="1" smtClean="0"/>
              <a:t>tenminste</a:t>
            </a:r>
            <a:r>
              <a:rPr lang="nl-NL" sz="1800" dirty="0" smtClean="0"/>
              <a:t> 4 erkende VVE-programma’s </a:t>
            </a:r>
          </a:p>
        </p:txBody>
      </p:sp>
    </p:spTree>
    <p:extLst>
      <p:ext uri="{BB962C8B-B14F-4D97-AF65-F5344CB8AC3E}">
        <p14:creationId xmlns:p14="http://schemas.microsoft.com/office/powerpoint/2010/main" val="338109215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Wat is VVE </a:t>
            </a:r>
            <a:endParaRPr lang="nl-NL" dirty="0"/>
          </a:p>
        </p:txBody>
      </p:sp>
      <p:sp>
        <p:nvSpPr>
          <p:cNvPr id="3" name="Tijdelijke aanduiding voor inhoud 2"/>
          <p:cNvSpPr>
            <a:spLocks noGrp="1"/>
          </p:cNvSpPr>
          <p:nvPr>
            <p:ph idx="1"/>
          </p:nvPr>
        </p:nvSpPr>
        <p:spPr/>
        <p:txBody>
          <a:bodyPr/>
          <a:lstStyle/>
          <a:p>
            <a:r>
              <a:rPr lang="nl-NL" dirty="0" smtClean="0"/>
              <a:t>Maak de opdracht op Blz. 11 </a:t>
            </a:r>
          </a:p>
        </p:txBody>
      </p:sp>
      <p:pic>
        <p:nvPicPr>
          <p:cNvPr id="4" name="Afbeelding 3"/>
          <p:cNvPicPr>
            <a:picLocks noChangeAspect="1"/>
          </p:cNvPicPr>
          <p:nvPr/>
        </p:nvPicPr>
        <p:blipFill>
          <a:blip r:embed="rId2"/>
          <a:stretch>
            <a:fillRect/>
          </a:stretch>
        </p:blipFill>
        <p:spPr>
          <a:xfrm>
            <a:off x="1656220" y="3953844"/>
            <a:ext cx="3426975" cy="2581757"/>
          </a:xfrm>
          <a:prstGeom prst="rect">
            <a:avLst/>
          </a:prstGeom>
        </p:spPr>
      </p:pic>
      <p:pic>
        <p:nvPicPr>
          <p:cNvPr id="5" name="Afbeelding 4"/>
          <p:cNvPicPr>
            <a:picLocks noChangeAspect="1"/>
          </p:cNvPicPr>
          <p:nvPr/>
        </p:nvPicPr>
        <p:blipFill>
          <a:blip r:embed="rId3"/>
          <a:stretch>
            <a:fillRect/>
          </a:stretch>
        </p:blipFill>
        <p:spPr>
          <a:xfrm>
            <a:off x="6397310" y="3953845"/>
            <a:ext cx="4733677" cy="2581757"/>
          </a:xfrm>
          <a:prstGeom prst="rect">
            <a:avLst/>
          </a:prstGeom>
        </p:spPr>
      </p:pic>
    </p:spTree>
    <p:extLst>
      <p:ext uri="{BB962C8B-B14F-4D97-AF65-F5344CB8AC3E}">
        <p14:creationId xmlns:p14="http://schemas.microsoft.com/office/powerpoint/2010/main" val="301250937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Take a break! </a:t>
            </a:r>
            <a:endParaRPr lang="nl-NL" dirty="0"/>
          </a:p>
        </p:txBody>
      </p:sp>
      <p:sp>
        <p:nvSpPr>
          <p:cNvPr id="3" name="Tijdelijke aanduiding voor inhoud 2"/>
          <p:cNvSpPr>
            <a:spLocks noGrp="1"/>
          </p:cNvSpPr>
          <p:nvPr>
            <p:ph idx="1"/>
          </p:nvPr>
        </p:nvSpPr>
        <p:spPr/>
        <p:txBody>
          <a:bodyPr/>
          <a:lstStyle/>
          <a:p>
            <a:pPr marL="0" indent="0">
              <a:buNone/>
            </a:pPr>
            <a:endParaRPr lang="nl-NL" dirty="0"/>
          </a:p>
        </p:txBody>
      </p:sp>
    </p:spTree>
    <p:extLst>
      <p:ext uri="{BB962C8B-B14F-4D97-AF65-F5344CB8AC3E}">
        <p14:creationId xmlns:p14="http://schemas.microsoft.com/office/powerpoint/2010/main" val="235230879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451579" y="133959"/>
            <a:ext cx="9603275" cy="1049235"/>
          </a:xfrm>
        </p:spPr>
        <p:txBody>
          <a:bodyPr/>
          <a:lstStyle/>
          <a:p>
            <a:r>
              <a:rPr lang="nl-NL" dirty="0" smtClean="0"/>
              <a:t>Start nieuwe Thema: </a:t>
            </a:r>
            <a:br>
              <a:rPr lang="nl-NL" dirty="0" smtClean="0"/>
            </a:br>
            <a:r>
              <a:rPr lang="nl-NL" dirty="0" smtClean="0"/>
              <a:t>Thema 1:     </a:t>
            </a:r>
            <a:r>
              <a:rPr lang="nl-NL" dirty="0" smtClean="0">
                <a:latin typeface="Arial Black" panose="020B0A04020102020204" pitchFamily="34" charset="0"/>
              </a:rPr>
              <a:t>Bouwen </a:t>
            </a:r>
            <a:r>
              <a:rPr lang="nl-NL" dirty="0" smtClean="0">
                <a:latin typeface="Arial Black" panose="020B0A04020102020204" pitchFamily="34" charset="0"/>
              </a:rPr>
              <a:t>aan spelverhalen </a:t>
            </a:r>
            <a:endParaRPr lang="nl-NL" dirty="0">
              <a:latin typeface="Arial Black" panose="020B0A04020102020204" pitchFamily="34" charset="0"/>
            </a:endParaRPr>
          </a:p>
        </p:txBody>
      </p:sp>
      <p:pic>
        <p:nvPicPr>
          <p:cNvPr id="6" name="irc_mi" descr="Gerelateerde afbeelding">
            <a:hlinkClick r:id="rId2"/>
          </p:cNvPr>
          <p:cNvPicPr>
            <a:picLocks noGrp="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180330" y="4395928"/>
            <a:ext cx="4087836" cy="1661362"/>
          </a:xfrm>
          <a:prstGeom prst="rect">
            <a:avLst/>
          </a:prstGeom>
          <a:noFill/>
          <a:ln>
            <a:noFill/>
          </a:ln>
        </p:spPr>
      </p:pic>
      <p:pic>
        <p:nvPicPr>
          <p:cNvPr id="7" name="irc_mi" descr="Afbeeldingsresultaat voor politie pet">
            <a:hlinkClick r:id="rId4"/>
          </p:cNvPr>
          <p:cNvPicPr/>
          <p:nvPr/>
        </p:nvPicPr>
        <p:blipFill>
          <a:blip r:embed="rId5">
            <a:extLst>
              <a:ext uri="{28A0092B-C50C-407E-A947-70E740481C1C}">
                <a14:useLocalDpi xmlns:a14="http://schemas.microsoft.com/office/drawing/2010/main" val="0"/>
              </a:ext>
            </a:extLst>
          </a:blip>
          <a:srcRect/>
          <a:stretch>
            <a:fillRect/>
          </a:stretch>
        </p:blipFill>
        <p:spPr bwMode="auto">
          <a:xfrm>
            <a:off x="6098939" y="1400150"/>
            <a:ext cx="2425337" cy="1880962"/>
          </a:xfrm>
          <a:prstGeom prst="rect">
            <a:avLst/>
          </a:prstGeom>
          <a:noFill/>
          <a:ln>
            <a:noFill/>
          </a:ln>
        </p:spPr>
      </p:pic>
      <p:pic>
        <p:nvPicPr>
          <p:cNvPr id="8" name="Afbeelding 7"/>
          <p:cNvPicPr>
            <a:picLocks noChangeAspect="1"/>
          </p:cNvPicPr>
          <p:nvPr/>
        </p:nvPicPr>
        <p:blipFill>
          <a:blip r:embed="rId6"/>
          <a:stretch>
            <a:fillRect/>
          </a:stretch>
        </p:blipFill>
        <p:spPr>
          <a:xfrm>
            <a:off x="9386048" y="1539862"/>
            <a:ext cx="2446399" cy="1601538"/>
          </a:xfrm>
          <a:prstGeom prst="rect">
            <a:avLst/>
          </a:prstGeom>
        </p:spPr>
      </p:pic>
      <p:pic>
        <p:nvPicPr>
          <p:cNvPr id="9" name="irc_mi" descr="Afbeeldingsresultaat voor meet lint">
            <a:hlinkClick r:id="rId7"/>
          </p:cNvPr>
          <p:cNvPicPr/>
          <p:nvPr/>
        </p:nvPicPr>
        <p:blipFill>
          <a:blip r:embed="rId8">
            <a:extLst>
              <a:ext uri="{28A0092B-C50C-407E-A947-70E740481C1C}">
                <a14:useLocalDpi xmlns:a14="http://schemas.microsoft.com/office/drawing/2010/main" val="0"/>
              </a:ext>
            </a:extLst>
          </a:blip>
          <a:srcRect/>
          <a:stretch>
            <a:fillRect/>
          </a:stretch>
        </p:blipFill>
        <p:spPr bwMode="auto">
          <a:xfrm>
            <a:off x="180330" y="3572827"/>
            <a:ext cx="3481251" cy="775699"/>
          </a:xfrm>
          <a:prstGeom prst="rect">
            <a:avLst/>
          </a:prstGeom>
          <a:noFill/>
          <a:ln>
            <a:noFill/>
          </a:ln>
        </p:spPr>
      </p:pic>
      <p:pic>
        <p:nvPicPr>
          <p:cNvPr id="10" name="irc_mi" descr="Afbeeldingsresultaat voor hamer">
            <a:hlinkClick r:id="rId9"/>
          </p:cNvPr>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4573016" y="4621097"/>
            <a:ext cx="1694988" cy="1436193"/>
          </a:xfrm>
          <a:prstGeom prst="rect">
            <a:avLst/>
          </a:prstGeom>
          <a:noFill/>
          <a:ln>
            <a:noFill/>
          </a:ln>
        </p:spPr>
      </p:pic>
      <p:pic>
        <p:nvPicPr>
          <p:cNvPr id="11" name="irc_mi" descr="Afbeeldingsresultaat voor hout">
            <a:hlinkClick r:id="rId11"/>
          </p:cNvPr>
          <p:cNvPicPr/>
          <p:nvPr/>
        </p:nvPicPr>
        <p:blipFill>
          <a:blip r:embed="rId12">
            <a:extLst>
              <a:ext uri="{28A0092B-C50C-407E-A947-70E740481C1C}">
                <a14:useLocalDpi xmlns:a14="http://schemas.microsoft.com/office/drawing/2010/main" val="0"/>
              </a:ext>
            </a:extLst>
          </a:blip>
          <a:srcRect/>
          <a:stretch>
            <a:fillRect/>
          </a:stretch>
        </p:blipFill>
        <p:spPr bwMode="auto">
          <a:xfrm>
            <a:off x="3335237" y="1945132"/>
            <a:ext cx="2906486" cy="1805940"/>
          </a:xfrm>
          <a:prstGeom prst="rect">
            <a:avLst/>
          </a:prstGeom>
          <a:noFill/>
          <a:ln>
            <a:noFill/>
          </a:ln>
        </p:spPr>
      </p:pic>
      <p:pic>
        <p:nvPicPr>
          <p:cNvPr id="13" name="irc_mi" descr="Afbeeldingsresultaat voor wol">
            <a:hlinkClick r:id="rId13"/>
          </p:cNvPr>
          <p:cNvPicPr/>
          <p:nvPr/>
        </p:nvPicPr>
        <p:blipFill>
          <a:blip r:embed="rId14">
            <a:extLst>
              <a:ext uri="{28A0092B-C50C-407E-A947-70E740481C1C}">
                <a14:useLocalDpi xmlns:a14="http://schemas.microsoft.com/office/drawing/2010/main" val="0"/>
              </a:ext>
            </a:extLst>
          </a:blip>
          <a:srcRect/>
          <a:stretch>
            <a:fillRect/>
          </a:stretch>
        </p:blipFill>
        <p:spPr bwMode="auto">
          <a:xfrm>
            <a:off x="6356164" y="3572827"/>
            <a:ext cx="2698569" cy="1581150"/>
          </a:xfrm>
          <a:prstGeom prst="rect">
            <a:avLst/>
          </a:prstGeom>
          <a:noFill/>
          <a:ln>
            <a:noFill/>
          </a:ln>
        </p:spPr>
      </p:pic>
      <p:pic>
        <p:nvPicPr>
          <p:cNvPr id="15" name="Afbeelding 14"/>
          <p:cNvPicPr>
            <a:picLocks noChangeAspect="1"/>
          </p:cNvPicPr>
          <p:nvPr/>
        </p:nvPicPr>
        <p:blipFill>
          <a:blip r:embed="rId15"/>
          <a:stretch>
            <a:fillRect/>
          </a:stretch>
        </p:blipFill>
        <p:spPr>
          <a:xfrm>
            <a:off x="9386048" y="4055596"/>
            <a:ext cx="2339788" cy="1752373"/>
          </a:xfrm>
          <a:prstGeom prst="rect">
            <a:avLst/>
          </a:prstGeom>
        </p:spPr>
      </p:pic>
      <p:pic>
        <p:nvPicPr>
          <p:cNvPr id="16" name="Afbeelding 15"/>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180330" y="1302698"/>
            <a:ext cx="3103511" cy="2167220"/>
          </a:xfrm>
          <a:prstGeom prst="rect">
            <a:avLst/>
          </a:prstGeom>
        </p:spPr>
      </p:pic>
    </p:spTree>
    <p:extLst>
      <p:ext uri="{BB962C8B-B14F-4D97-AF65-F5344CB8AC3E}">
        <p14:creationId xmlns:p14="http://schemas.microsoft.com/office/powerpoint/2010/main" val="83680093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Opdracht: Ontdek en speel </a:t>
            </a:r>
            <a:endParaRPr lang="nl-NL" dirty="0"/>
          </a:p>
        </p:txBody>
      </p:sp>
      <p:graphicFrame>
        <p:nvGraphicFramePr>
          <p:cNvPr id="4" name="Tabel 3"/>
          <p:cNvGraphicFramePr>
            <a:graphicFrameLocks noGrp="1"/>
          </p:cNvGraphicFramePr>
          <p:nvPr>
            <p:extLst>
              <p:ext uri="{D42A27DB-BD31-4B8C-83A1-F6EECF244321}">
                <p14:modId xmlns:p14="http://schemas.microsoft.com/office/powerpoint/2010/main" val="1776288925"/>
              </p:ext>
            </p:extLst>
          </p:nvPr>
        </p:nvGraphicFramePr>
        <p:xfrm>
          <a:off x="583560" y="3210060"/>
          <a:ext cx="3079932" cy="2648979"/>
        </p:xfrm>
        <a:graphic>
          <a:graphicData uri="http://schemas.openxmlformats.org/drawingml/2006/table">
            <a:tbl>
              <a:tblPr firstRow="1" bandRow="1">
                <a:tableStyleId>{5C22544A-7EE6-4342-B048-85BDC9FD1C3A}</a:tableStyleId>
              </a:tblPr>
              <a:tblGrid>
                <a:gridCol w="3079932">
                  <a:extLst>
                    <a:ext uri="{9D8B030D-6E8A-4147-A177-3AD203B41FA5}">
                      <a16:colId xmlns:a16="http://schemas.microsoft.com/office/drawing/2014/main" val="2257048754"/>
                    </a:ext>
                  </a:extLst>
                </a:gridCol>
              </a:tblGrid>
              <a:tr h="621456">
                <a:tc>
                  <a:txBody>
                    <a:bodyPr/>
                    <a:lstStyle/>
                    <a:p>
                      <a:pPr algn="ctr"/>
                      <a:r>
                        <a:rPr lang="nl-NL" dirty="0" smtClean="0"/>
                        <a:t>Spelmateriaal met eenduidig</a:t>
                      </a:r>
                      <a:r>
                        <a:rPr lang="nl-NL" baseline="0" dirty="0" smtClean="0"/>
                        <a:t> doel</a:t>
                      </a:r>
                      <a:endParaRPr lang="nl-NL" dirty="0"/>
                    </a:p>
                  </a:txBody>
                  <a:tcPr/>
                </a:tc>
                <a:extLst>
                  <a:ext uri="{0D108BD9-81ED-4DB2-BD59-A6C34878D82A}">
                    <a16:rowId xmlns:a16="http://schemas.microsoft.com/office/drawing/2014/main" val="496154887"/>
                  </a:ext>
                </a:extLst>
              </a:tr>
              <a:tr h="2008899">
                <a:tc>
                  <a:txBody>
                    <a:bodyPr/>
                    <a:lstStyle/>
                    <a:p>
                      <a:r>
                        <a:rPr lang="nl-NL" dirty="0" smtClean="0"/>
                        <a:t>Plezier maken </a:t>
                      </a:r>
                    </a:p>
                    <a:p>
                      <a:endParaRPr lang="nl-NL" dirty="0" smtClean="0"/>
                    </a:p>
                    <a:p>
                      <a:r>
                        <a:rPr lang="nl-NL" dirty="0" smtClean="0"/>
                        <a:t>Vaste inhoud:</a:t>
                      </a:r>
                      <a:r>
                        <a:rPr lang="nl-NL" baseline="0" dirty="0" smtClean="0"/>
                        <a:t> verhalen ontstaan gemakkelijk </a:t>
                      </a:r>
                      <a:endParaRPr lang="nl-NL" dirty="0"/>
                    </a:p>
                  </a:txBody>
                  <a:tcPr/>
                </a:tc>
                <a:extLst>
                  <a:ext uri="{0D108BD9-81ED-4DB2-BD59-A6C34878D82A}">
                    <a16:rowId xmlns:a16="http://schemas.microsoft.com/office/drawing/2014/main" val="3000664680"/>
                  </a:ext>
                </a:extLst>
              </a:tr>
            </a:tbl>
          </a:graphicData>
        </a:graphic>
      </p:graphicFrame>
      <p:graphicFrame>
        <p:nvGraphicFramePr>
          <p:cNvPr id="5" name="Tabel 4"/>
          <p:cNvGraphicFramePr>
            <a:graphicFrameLocks noGrp="1"/>
          </p:cNvGraphicFramePr>
          <p:nvPr>
            <p:extLst>
              <p:ext uri="{D42A27DB-BD31-4B8C-83A1-F6EECF244321}">
                <p14:modId xmlns:p14="http://schemas.microsoft.com/office/powerpoint/2010/main" val="2637841051"/>
              </p:ext>
            </p:extLst>
          </p:nvPr>
        </p:nvGraphicFramePr>
        <p:xfrm>
          <a:off x="4020883" y="3183859"/>
          <a:ext cx="3079932" cy="2648979"/>
        </p:xfrm>
        <a:graphic>
          <a:graphicData uri="http://schemas.openxmlformats.org/drawingml/2006/table">
            <a:tbl>
              <a:tblPr firstRow="1" bandRow="1">
                <a:tableStyleId>{93296810-A885-4BE3-A3E7-6D5BEEA58F35}</a:tableStyleId>
              </a:tblPr>
              <a:tblGrid>
                <a:gridCol w="3079932">
                  <a:extLst>
                    <a:ext uri="{9D8B030D-6E8A-4147-A177-3AD203B41FA5}">
                      <a16:colId xmlns:a16="http://schemas.microsoft.com/office/drawing/2014/main" val="2257048754"/>
                    </a:ext>
                  </a:extLst>
                </a:gridCol>
              </a:tblGrid>
              <a:tr h="621456">
                <a:tc>
                  <a:txBody>
                    <a:bodyPr/>
                    <a:lstStyle/>
                    <a:p>
                      <a:pPr algn="ctr"/>
                      <a:r>
                        <a:rPr lang="nl-NL" dirty="0" smtClean="0"/>
                        <a:t>Concreet materiaal dat de wereld representeert</a:t>
                      </a:r>
                      <a:endParaRPr lang="nl-NL" dirty="0"/>
                    </a:p>
                  </a:txBody>
                  <a:tcPr/>
                </a:tc>
                <a:extLst>
                  <a:ext uri="{0D108BD9-81ED-4DB2-BD59-A6C34878D82A}">
                    <a16:rowId xmlns:a16="http://schemas.microsoft.com/office/drawing/2014/main" val="496154887"/>
                  </a:ext>
                </a:extLst>
              </a:tr>
              <a:tr h="2008899">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nl-NL" dirty="0" smtClean="0"/>
                        <a:t>Beeld de grote mensen wereld uit</a:t>
                      </a:r>
                    </a:p>
                    <a:p>
                      <a:endParaRPr lang="nl-NL" dirty="0" smtClean="0"/>
                    </a:p>
                    <a:p>
                      <a:r>
                        <a:rPr lang="nl-NL" dirty="0" smtClean="0"/>
                        <a:t>De ervaring</a:t>
                      </a:r>
                      <a:r>
                        <a:rPr lang="nl-NL" baseline="0" dirty="0" smtClean="0"/>
                        <a:t> van het kind geeft richting aan het spel: verkennen van de wereld </a:t>
                      </a:r>
                      <a:endParaRPr lang="nl-NL" dirty="0"/>
                    </a:p>
                  </a:txBody>
                  <a:tcPr/>
                </a:tc>
                <a:extLst>
                  <a:ext uri="{0D108BD9-81ED-4DB2-BD59-A6C34878D82A}">
                    <a16:rowId xmlns:a16="http://schemas.microsoft.com/office/drawing/2014/main" val="3000664680"/>
                  </a:ext>
                </a:extLst>
              </a:tr>
            </a:tbl>
          </a:graphicData>
        </a:graphic>
      </p:graphicFrame>
      <p:graphicFrame>
        <p:nvGraphicFramePr>
          <p:cNvPr id="6" name="Tabel 5"/>
          <p:cNvGraphicFramePr>
            <a:graphicFrameLocks noGrp="1"/>
          </p:cNvGraphicFramePr>
          <p:nvPr>
            <p:extLst>
              <p:ext uri="{D42A27DB-BD31-4B8C-83A1-F6EECF244321}">
                <p14:modId xmlns:p14="http://schemas.microsoft.com/office/powerpoint/2010/main" val="2401931153"/>
              </p:ext>
            </p:extLst>
          </p:nvPr>
        </p:nvGraphicFramePr>
        <p:xfrm>
          <a:off x="7458206" y="3210060"/>
          <a:ext cx="3079932" cy="2648979"/>
        </p:xfrm>
        <a:graphic>
          <a:graphicData uri="http://schemas.openxmlformats.org/drawingml/2006/table">
            <a:tbl>
              <a:tblPr firstRow="1" bandRow="1">
                <a:tableStyleId>{00A15C55-8517-42AA-B614-E9B94910E393}</a:tableStyleId>
              </a:tblPr>
              <a:tblGrid>
                <a:gridCol w="3079932">
                  <a:extLst>
                    <a:ext uri="{9D8B030D-6E8A-4147-A177-3AD203B41FA5}">
                      <a16:colId xmlns:a16="http://schemas.microsoft.com/office/drawing/2014/main" val="2257048754"/>
                    </a:ext>
                  </a:extLst>
                </a:gridCol>
              </a:tblGrid>
              <a:tr h="621456">
                <a:tc>
                  <a:txBody>
                    <a:bodyPr/>
                    <a:lstStyle/>
                    <a:p>
                      <a:pPr algn="ctr"/>
                      <a:r>
                        <a:rPr lang="nl-NL" dirty="0" smtClean="0"/>
                        <a:t>Materiaal dat van alles kan voorstellen</a:t>
                      </a:r>
                      <a:endParaRPr lang="nl-NL" dirty="0"/>
                    </a:p>
                  </a:txBody>
                  <a:tcPr/>
                </a:tc>
                <a:extLst>
                  <a:ext uri="{0D108BD9-81ED-4DB2-BD59-A6C34878D82A}">
                    <a16:rowId xmlns:a16="http://schemas.microsoft.com/office/drawing/2014/main" val="496154887"/>
                  </a:ext>
                </a:extLst>
              </a:tr>
              <a:tr h="2008899">
                <a:tc>
                  <a:txBody>
                    <a:bodyPr/>
                    <a:lstStyle/>
                    <a:p>
                      <a:r>
                        <a:rPr lang="nl-NL" dirty="0" smtClean="0"/>
                        <a:t>Ongevormd</a:t>
                      </a:r>
                      <a:r>
                        <a:rPr lang="nl-NL" baseline="0" dirty="0" smtClean="0"/>
                        <a:t> materiaal: fantasie nodig</a:t>
                      </a:r>
                    </a:p>
                    <a:p>
                      <a:endParaRPr lang="nl-NL" dirty="0" smtClean="0"/>
                    </a:p>
                    <a:p>
                      <a:r>
                        <a:rPr lang="nl-NL" dirty="0" smtClean="0"/>
                        <a:t>Interesse en voorkeur van het kind geven richting aan het spel; verbeelden </a:t>
                      </a:r>
                      <a:endParaRPr lang="nl-NL" dirty="0"/>
                    </a:p>
                  </a:txBody>
                  <a:tcPr/>
                </a:tc>
                <a:extLst>
                  <a:ext uri="{0D108BD9-81ED-4DB2-BD59-A6C34878D82A}">
                    <a16:rowId xmlns:a16="http://schemas.microsoft.com/office/drawing/2014/main" val="3000664680"/>
                  </a:ext>
                </a:extLst>
              </a:tr>
            </a:tbl>
          </a:graphicData>
        </a:graphic>
      </p:graphicFrame>
      <p:sp>
        <p:nvSpPr>
          <p:cNvPr id="8" name="Tekstvak 7"/>
          <p:cNvSpPr txBox="1"/>
          <p:nvPr/>
        </p:nvSpPr>
        <p:spPr>
          <a:xfrm>
            <a:off x="672353" y="2169459"/>
            <a:ext cx="10793506" cy="646331"/>
          </a:xfrm>
          <a:prstGeom prst="rect">
            <a:avLst/>
          </a:prstGeom>
          <a:noFill/>
        </p:spPr>
        <p:txBody>
          <a:bodyPr wrap="square" rtlCol="0">
            <a:spAutoFit/>
          </a:bodyPr>
          <a:lstStyle/>
          <a:p>
            <a:r>
              <a:rPr lang="nl-NL" b="1" dirty="0" smtClean="0"/>
              <a:t>Drie soorten materiaal: </a:t>
            </a:r>
          </a:p>
          <a:p>
            <a:r>
              <a:rPr lang="nl-NL" dirty="0" smtClean="0"/>
              <a:t>Welk spel komt naar voren?</a:t>
            </a:r>
          </a:p>
        </p:txBody>
      </p:sp>
    </p:spTree>
    <p:extLst>
      <p:ext uri="{BB962C8B-B14F-4D97-AF65-F5344CB8AC3E}">
        <p14:creationId xmlns:p14="http://schemas.microsoft.com/office/powerpoint/2010/main" val="59053538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nl-NL" b="1" dirty="0" smtClean="0"/>
              <a:t/>
            </a:r>
            <a:br>
              <a:rPr lang="nl-NL" b="1" dirty="0" smtClean="0"/>
            </a:br>
            <a:r>
              <a:rPr lang="nl-NL" b="1" dirty="0" smtClean="0"/>
              <a:t>Verschillende Spelvormen</a:t>
            </a:r>
            <a:r>
              <a:rPr lang="nl-NL" b="1" dirty="0"/>
              <a:t/>
            </a:r>
            <a:br>
              <a:rPr lang="nl-NL" b="1" dirty="0"/>
            </a:br>
            <a:endParaRPr lang="nl-NL" dirty="0"/>
          </a:p>
        </p:txBody>
      </p:sp>
      <p:sp>
        <p:nvSpPr>
          <p:cNvPr id="3" name="Tijdelijke aanduiding voor inhoud 2"/>
          <p:cNvSpPr>
            <a:spLocks noGrp="1"/>
          </p:cNvSpPr>
          <p:nvPr>
            <p:ph idx="1"/>
          </p:nvPr>
        </p:nvSpPr>
        <p:spPr>
          <a:xfrm>
            <a:off x="783771" y="1853754"/>
            <a:ext cx="10271083" cy="4367651"/>
          </a:xfrm>
        </p:spPr>
        <p:txBody>
          <a:bodyPr>
            <a:normAutofit fontScale="55000" lnSpcReduction="20000"/>
          </a:bodyPr>
          <a:lstStyle/>
          <a:p>
            <a:pPr marL="0" indent="0">
              <a:buNone/>
            </a:pPr>
            <a:r>
              <a:rPr lang="nl-NL" sz="2900" dirty="0" smtClean="0"/>
              <a:t>Spelvormen </a:t>
            </a:r>
            <a:r>
              <a:rPr lang="nl-NL" sz="2900" dirty="0"/>
              <a:t>zijn de diverse soorten van spel waardoor kinderen leren. Er zijn verschillende spelvormen</a:t>
            </a:r>
            <a:r>
              <a:rPr lang="nl-NL" sz="2900" dirty="0" smtClean="0"/>
              <a:t>:</a:t>
            </a:r>
            <a:endParaRPr lang="nl-NL" sz="2900" dirty="0"/>
          </a:p>
          <a:p>
            <a:r>
              <a:rPr lang="nl-NL" sz="2900" dirty="0"/>
              <a:t>Bij </a:t>
            </a:r>
            <a:r>
              <a:rPr lang="nl-NL" sz="2900" b="1" dirty="0"/>
              <a:t>oefenspel</a:t>
            </a:r>
            <a:r>
              <a:rPr lang="nl-NL" sz="2900" dirty="0"/>
              <a:t> probeert een kind een beweging onder de knie te krijgen. Daardoor leert hij zijn eigen lichaam kennen en zijn spieren en motoriek ontwikkelen.</a:t>
            </a:r>
          </a:p>
          <a:p>
            <a:r>
              <a:rPr lang="nl-NL" sz="2900" dirty="0"/>
              <a:t>Bij </a:t>
            </a:r>
            <a:r>
              <a:rPr lang="nl-NL" sz="2900" b="1" dirty="0"/>
              <a:t>experimenteerspel</a:t>
            </a:r>
            <a:r>
              <a:rPr lang="nl-NL" sz="2900" dirty="0"/>
              <a:t> ervaart een kind de wereld en ontdekt het eigenschappen van zichzelf, andere mensen, dieren of dingen.</a:t>
            </a:r>
          </a:p>
          <a:p>
            <a:r>
              <a:rPr lang="nl-NL" sz="2900" dirty="0">
                <a:solidFill>
                  <a:srgbClr val="FF0000"/>
                </a:solidFill>
              </a:rPr>
              <a:t>Onder </a:t>
            </a:r>
            <a:r>
              <a:rPr lang="nl-NL" sz="2900" b="1" dirty="0">
                <a:solidFill>
                  <a:srgbClr val="FF0000"/>
                </a:solidFill>
              </a:rPr>
              <a:t>constructiespel</a:t>
            </a:r>
            <a:r>
              <a:rPr lang="nl-NL" sz="2900" dirty="0">
                <a:solidFill>
                  <a:srgbClr val="FF0000"/>
                </a:solidFill>
              </a:rPr>
              <a:t> valt het vervormen, samenvoegen of hergroeperen van materiaal, bijvoorbeeld klei of blokken. Kinderen krijgen hierdoor zicht op ruimtelijke verhoudingen.</a:t>
            </a:r>
          </a:p>
          <a:p>
            <a:r>
              <a:rPr lang="nl-NL" sz="2900" dirty="0"/>
              <a:t>Bij </a:t>
            </a:r>
            <a:r>
              <a:rPr lang="nl-NL" sz="2900" b="1" dirty="0"/>
              <a:t>rollenspel</a:t>
            </a:r>
            <a:r>
              <a:rPr lang="nl-NL" sz="2900" dirty="0"/>
              <a:t> ervaart een kind hoe het is om zich in een bepaalde situatie te gedragen. Kinderen leren hierdoor situaties en het gedrag van mensen kennen. Ook leren ze voelen hoe het is om iemand te zijn en om dingen te doen.</a:t>
            </a:r>
          </a:p>
          <a:p>
            <a:r>
              <a:rPr lang="nl-NL" sz="2900" dirty="0"/>
              <a:t>Onder </a:t>
            </a:r>
            <a:r>
              <a:rPr lang="nl-NL" sz="2900" b="1" dirty="0"/>
              <a:t>regelspel</a:t>
            </a:r>
            <a:r>
              <a:rPr lang="nl-NL" sz="2900" dirty="0"/>
              <a:t> vallen de gecoördineerde groepsspelen, waar regels bij van toepassing zijn, zoals slagbal. Kinderen leren hierdoor regels en afspraken toepassen en samenwerken.</a:t>
            </a:r>
          </a:p>
          <a:p>
            <a:r>
              <a:rPr lang="nl-NL" sz="2900" dirty="0"/>
              <a:t>Bij </a:t>
            </a:r>
            <a:r>
              <a:rPr lang="nl-NL" sz="2900" b="1" dirty="0" smtClean="0"/>
              <a:t>receptief</a:t>
            </a:r>
            <a:r>
              <a:rPr lang="nl-NL" sz="2900" dirty="0" smtClean="0"/>
              <a:t> </a:t>
            </a:r>
            <a:r>
              <a:rPr lang="nl-NL" sz="2900" dirty="0"/>
              <a:t>spel neemt een kind informatie vanuit de buitenwereld op en verwerkt dat in zijn spel. Kinderen leren hierbij informatie verwerken.</a:t>
            </a:r>
          </a:p>
          <a:p>
            <a:endParaRPr lang="nl-NL" dirty="0"/>
          </a:p>
        </p:txBody>
      </p:sp>
    </p:spTree>
    <p:extLst>
      <p:ext uri="{BB962C8B-B14F-4D97-AF65-F5344CB8AC3E}">
        <p14:creationId xmlns:p14="http://schemas.microsoft.com/office/powerpoint/2010/main" val="3563104875"/>
      </p:ext>
    </p:extLst>
  </p:cSld>
  <p:clrMapOvr>
    <a:masterClrMapping/>
  </p:clrMapOvr>
</p:sld>
</file>

<file path=ppt/theme/theme1.xml><?xml version="1.0" encoding="utf-8"?>
<a:theme xmlns:a="http://schemas.openxmlformats.org/drawingml/2006/main" name="Gallery">
  <a:themeElements>
    <a:clrScheme name="Gallery">
      <a:dk1>
        <a:sysClr val="windowText" lastClr="000000"/>
      </a:dk1>
      <a:lt1>
        <a:sysClr val="window" lastClr="FFFFFF"/>
      </a:lt1>
      <a:dk2>
        <a:srgbClr val="454545"/>
      </a:dk2>
      <a:lt2>
        <a:srgbClr val="DFDBD5"/>
      </a:lt2>
      <a:accent1>
        <a:srgbClr val="B71E42"/>
      </a:accent1>
      <a:accent2>
        <a:srgbClr val="DE478E"/>
      </a:accent2>
      <a:accent3>
        <a:srgbClr val="BC72F0"/>
      </a:accent3>
      <a:accent4>
        <a:srgbClr val="795FAF"/>
      </a:accent4>
      <a:accent5>
        <a:srgbClr val="586EA6"/>
      </a:accent5>
      <a:accent6>
        <a:srgbClr val="6892A0"/>
      </a:accent6>
      <a:hlink>
        <a:srgbClr val="FA2B5C"/>
      </a:hlink>
      <a:folHlink>
        <a:srgbClr val="BC658E"/>
      </a:folHlink>
    </a:clrScheme>
    <a:fontScheme name="Gallery">
      <a:majorFont>
        <a:latin typeface="Gill Sans MT" panose="020B0502020104020203"/>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ill Sans MT" panose="020B0502020104020203"/>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Gallery">
      <a:fillStyleLst>
        <a:solidFill>
          <a:schemeClr val="phClr"/>
        </a:solidFill>
        <a:gradFill rotWithShape="1">
          <a:gsLst>
            <a:gs pos="0">
              <a:schemeClr val="phClr">
                <a:tint val="54000"/>
                <a:alpha val="100000"/>
                <a:satMod val="105000"/>
                <a:lumMod val="110000"/>
              </a:schemeClr>
            </a:gs>
            <a:gs pos="100000">
              <a:schemeClr val="phClr">
                <a:tint val="78000"/>
                <a:alpha val="92000"/>
                <a:satMod val="109000"/>
                <a:lumMod val="100000"/>
              </a:schemeClr>
            </a:gs>
          </a:gsLst>
          <a:lin ang="5400000" scaled="0"/>
        </a:gradFill>
        <a:gradFill rotWithShape="1">
          <a:gsLst>
            <a:gs pos="0">
              <a:schemeClr val="phClr">
                <a:tint val="98000"/>
                <a:satMod val="110000"/>
                <a:lumMod val="104000"/>
              </a:schemeClr>
            </a:gs>
            <a:gs pos="69000">
              <a:schemeClr val="phClr">
                <a:shade val="88000"/>
                <a:satMod val="130000"/>
                <a:lumMod val="92000"/>
              </a:schemeClr>
            </a:gs>
            <a:gs pos="100000">
              <a:schemeClr val="phClr">
                <a:shade val="78000"/>
                <a:satMod val="130000"/>
                <a:lumMod val="92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0800" dist="50800" dir="5400000" sx="96000" sy="96000" rotWithShape="0">
              <a:srgbClr val="000000">
                <a:alpha val="48000"/>
              </a:srgbClr>
            </a:outerShdw>
          </a:effectLst>
          <a:scene3d>
            <a:camera prst="orthographicFront">
              <a:rot lat="0" lon="0" rev="0"/>
            </a:camera>
            <a:lightRig rig="balanced" dir="t">
              <a:rot lat="0" lon="0" rev="1080000"/>
            </a:lightRig>
          </a:scene3d>
          <a:sp3d>
            <a:bevelT w="38100" h="12700" prst="softRound"/>
          </a:sp3d>
        </a:effectStyle>
      </a:effectStyleLst>
      <a:bgFillStyleLst>
        <a:solidFill>
          <a:schemeClr val="phClr"/>
        </a:solidFill>
        <a:solidFill>
          <a:schemeClr val="phClr"/>
        </a:solidFill>
        <a:gradFill rotWithShape="1">
          <a:gsLst>
            <a:gs pos="0">
              <a:schemeClr val="phClr">
                <a:tint val="94000"/>
                <a:satMod val="80000"/>
                <a:lumMod val="106000"/>
              </a:schemeClr>
            </a:gs>
            <a:gs pos="100000">
              <a:schemeClr val="phClr">
                <a:shade val="8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Gallery" id="{BBFCD31E-59A1-489D-B089-A3EAD7CAE12E}" vid="{F5E91637-A7B6-4E27-B710-77DA7014EE1E}"/>
    </a:ext>
  </a:extLst>
</a:theme>
</file>

<file path=docProps/app.xml><?xml version="1.0" encoding="utf-8"?>
<Properties xmlns="http://schemas.openxmlformats.org/officeDocument/2006/extended-properties" xmlns:vt="http://schemas.openxmlformats.org/officeDocument/2006/docPropsVTypes">
  <Template>Galerie</Template>
  <TotalTime>291</TotalTime>
  <Words>648</Words>
  <Application>Microsoft Office PowerPoint</Application>
  <PresentationFormat>Breedbeeld</PresentationFormat>
  <Paragraphs>98</Paragraphs>
  <Slides>15</Slides>
  <Notes>0</Notes>
  <HiddenSlides>0</HiddenSlides>
  <MMClips>0</MMClips>
  <ScaleCrop>false</ScaleCrop>
  <HeadingPairs>
    <vt:vector size="6" baseType="variant">
      <vt:variant>
        <vt:lpstr>Gebruikte lettertypen</vt:lpstr>
      </vt:variant>
      <vt:variant>
        <vt:i4>4</vt:i4>
      </vt:variant>
      <vt:variant>
        <vt:lpstr>Thema</vt:lpstr>
      </vt:variant>
      <vt:variant>
        <vt:i4>1</vt:i4>
      </vt:variant>
      <vt:variant>
        <vt:lpstr>Diatitels</vt:lpstr>
      </vt:variant>
      <vt:variant>
        <vt:i4>15</vt:i4>
      </vt:variant>
    </vt:vector>
  </HeadingPairs>
  <TitlesOfParts>
    <vt:vector size="20" baseType="lpstr">
      <vt:lpstr>Arial</vt:lpstr>
      <vt:lpstr>Arial Black</vt:lpstr>
      <vt:lpstr>Gill Sans MT</vt:lpstr>
      <vt:lpstr>Wingdings</vt:lpstr>
      <vt:lpstr>Gallery</vt:lpstr>
      <vt:lpstr>Ontwikkelingsgericht werken </vt:lpstr>
      <vt:lpstr> Wat nodig in de les </vt:lpstr>
      <vt:lpstr>To do: </vt:lpstr>
      <vt:lpstr>Ontwikkelingsgericht werken </vt:lpstr>
      <vt:lpstr>Wat is VVE </vt:lpstr>
      <vt:lpstr>Take a break! </vt:lpstr>
      <vt:lpstr>Start nieuwe Thema:  Thema 1:     Bouwen aan spelverhalen </vt:lpstr>
      <vt:lpstr>Opdracht: Ontdek en speel </vt:lpstr>
      <vt:lpstr> Verschillende Spelvormen </vt:lpstr>
      <vt:lpstr>Het Constructiespel </vt:lpstr>
      <vt:lpstr> Het verbinden van taal en spel </vt:lpstr>
      <vt:lpstr>Praten me t kinderen  soorten praten </vt:lpstr>
      <vt:lpstr>Opdracht: ik zie ik zie </vt:lpstr>
      <vt:lpstr>Spiegelblad </vt:lpstr>
      <vt:lpstr>Afsluiting </vt:lpstr>
    </vt:vector>
  </TitlesOfParts>
  <Company>Drenthe College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Ontwikkelingsgericht werken</dc:title>
  <dc:creator>Bos, Jolijn</dc:creator>
  <cp:lastModifiedBy>Bos, Jolijn</cp:lastModifiedBy>
  <cp:revision>18</cp:revision>
  <dcterms:created xsi:type="dcterms:W3CDTF">2018-02-16T10:33:28Z</dcterms:created>
  <dcterms:modified xsi:type="dcterms:W3CDTF">2019-02-07T13:42:15Z</dcterms:modified>
</cp:coreProperties>
</file>