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9"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2" d="100"/>
          <a:sy n="82" d="100"/>
        </p:scale>
        <p:origin x="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ny Nijenhuis" userId="S::arnijenhuis@st.noorderpoort.nl::8b4f1856-3f7f-4a9f-a81a-864c301a9ac3" providerId="AD" clId="Web-{0F56F771-115D-4925-9AA7-4D5E4255A6AE}"/>
    <pc:docChg chg="modSld">
      <pc:chgData name="Tony Nijenhuis" userId="S::arnijenhuis@st.noorderpoort.nl::8b4f1856-3f7f-4a9f-a81a-864c301a9ac3" providerId="AD" clId="Web-{0F56F771-115D-4925-9AA7-4D5E4255A6AE}" dt="2018-05-25T06:36:23.855" v="1" actId="1076"/>
      <pc:docMkLst>
        <pc:docMk/>
      </pc:docMkLst>
      <pc:sldChg chg="modSp">
        <pc:chgData name="Tony Nijenhuis" userId="S::arnijenhuis@st.noorderpoort.nl::8b4f1856-3f7f-4a9f-a81a-864c301a9ac3" providerId="AD" clId="Web-{0F56F771-115D-4925-9AA7-4D5E4255A6AE}" dt="2018-05-25T06:20:16.349" v="0" actId="1076"/>
        <pc:sldMkLst>
          <pc:docMk/>
          <pc:sldMk cId="1439032079" sldId="264"/>
        </pc:sldMkLst>
        <pc:spChg chg="mod">
          <ac:chgData name="Tony Nijenhuis" userId="S::arnijenhuis@st.noorderpoort.nl::8b4f1856-3f7f-4a9f-a81a-864c301a9ac3" providerId="AD" clId="Web-{0F56F771-115D-4925-9AA7-4D5E4255A6AE}" dt="2018-05-25T06:20:16.349" v="0" actId="1076"/>
          <ac:spMkLst>
            <pc:docMk/>
            <pc:sldMk cId="1439032079" sldId="264"/>
            <ac:spMk id="4" creationId="{00000000-0000-0000-0000-000000000000}"/>
          </ac:spMkLst>
        </pc:spChg>
      </pc:sldChg>
      <pc:sldChg chg="modSp">
        <pc:chgData name="Tony Nijenhuis" userId="S::arnijenhuis@st.noorderpoort.nl::8b4f1856-3f7f-4a9f-a81a-864c301a9ac3" providerId="AD" clId="Web-{0F56F771-115D-4925-9AA7-4D5E4255A6AE}" dt="2018-05-25T06:36:23.855" v="1" actId="1076"/>
        <pc:sldMkLst>
          <pc:docMk/>
          <pc:sldMk cId="2732225111" sldId="270"/>
        </pc:sldMkLst>
        <pc:spChg chg="mod">
          <ac:chgData name="Tony Nijenhuis" userId="S::arnijenhuis@st.noorderpoort.nl::8b4f1856-3f7f-4a9f-a81a-864c301a9ac3" providerId="AD" clId="Web-{0F56F771-115D-4925-9AA7-4D5E4255A6AE}" dt="2018-05-25T06:36:23.855" v="1" actId="1076"/>
          <ac:spMkLst>
            <pc:docMk/>
            <pc:sldMk cId="2732225111" sldId="270"/>
            <ac:spMk id="4"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de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5/25/2018</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de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5/25/2018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5/25/2018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de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5/25/2018</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de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de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5/25/2018</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de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5/25/2018</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de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de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5/25/2018</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9270" y="1060173"/>
            <a:ext cx="11118574" cy="1457741"/>
          </a:xfrm>
        </p:spPr>
        <p:txBody>
          <a:bodyPr>
            <a:normAutofit fontScale="90000"/>
          </a:bodyPr>
          <a:lstStyle/>
          <a:p>
            <a:br>
              <a:rPr lang="nl-NL" b="1" dirty="0"/>
            </a:br>
            <a:br>
              <a:rPr lang="nl-NL" b="1" dirty="0"/>
            </a:br>
            <a:br>
              <a:rPr lang="nl-NL" b="1" dirty="0"/>
            </a:br>
            <a:br>
              <a:rPr lang="nl-NL" b="1" dirty="0"/>
            </a:br>
            <a:br>
              <a:rPr lang="nl-NL" b="1" dirty="0"/>
            </a:br>
            <a:br>
              <a:rPr lang="nl-NL" b="1" dirty="0"/>
            </a:br>
            <a:br>
              <a:rPr lang="nl-NL" b="1" dirty="0"/>
            </a:br>
            <a:br>
              <a:rPr lang="nl-NL" b="1" dirty="0"/>
            </a:br>
            <a:br>
              <a:rPr lang="nl-NL" b="1" dirty="0"/>
            </a:br>
            <a:r>
              <a:rPr lang="nl-NL" b="1" dirty="0"/>
              <a:t>I</a:t>
            </a:r>
            <a:r>
              <a:rPr lang="nl-NL" sz="4400" b="1" dirty="0">
                <a:latin typeface="Book Antiqua" panose="02040602050305030304" pitchFamily="18" charset="0"/>
              </a:rPr>
              <a:t>nvloeden op het denken en doen van mensen</a:t>
            </a:r>
            <a:endParaRPr lang="nl-NL" sz="4400" dirty="0">
              <a:latin typeface="Book Antiqua" panose="02040602050305030304" pitchFamily="18" charset="0"/>
            </a:endParaRPr>
          </a:p>
        </p:txBody>
      </p:sp>
      <p:sp>
        <p:nvSpPr>
          <p:cNvPr id="4" name="Tekstvak 3"/>
          <p:cNvSpPr txBox="1"/>
          <p:nvPr/>
        </p:nvSpPr>
        <p:spPr>
          <a:xfrm>
            <a:off x="702365" y="2809461"/>
            <a:ext cx="8017565" cy="707886"/>
          </a:xfrm>
          <a:prstGeom prst="rect">
            <a:avLst/>
          </a:prstGeom>
          <a:noFill/>
        </p:spPr>
        <p:txBody>
          <a:bodyPr wrap="square" rtlCol="0">
            <a:spAutoFit/>
          </a:bodyPr>
          <a:lstStyle/>
          <a:p>
            <a:r>
              <a:rPr lang="nl-NL" sz="2000" dirty="0">
                <a:solidFill>
                  <a:srgbClr val="FFFF00"/>
                </a:solidFill>
                <a:latin typeface="Book Antiqua" panose="02040602050305030304" pitchFamily="18" charset="0"/>
              </a:rPr>
              <a:t>Onderverdeling in psychiatrische ziektebeelden</a:t>
            </a:r>
          </a:p>
          <a:p>
            <a:r>
              <a:rPr lang="nl-NL" sz="2000" dirty="0">
                <a:solidFill>
                  <a:srgbClr val="FFFF00"/>
                </a:solidFill>
                <a:latin typeface="Book Antiqua" panose="02040602050305030304" pitchFamily="18" charset="0"/>
              </a:rPr>
              <a:t>De DSM 5</a:t>
            </a:r>
          </a:p>
        </p:txBody>
      </p:sp>
      <p:sp>
        <p:nvSpPr>
          <p:cNvPr id="5" name="Tekstvak 4"/>
          <p:cNvSpPr txBox="1"/>
          <p:nvPr/>
        </p:nvSpPr>
        <p:spPr>
          <a:xfrm>
            <a:off x="8246212" y="2628839"/>
            <a:ext cx="3525646" cy="646331"/>
          </a:xfrm>
          <a:prstGeom prst="rect">
            <a:avLst/>
          </a:prstGeom>
          <a:noFill/>
        </p:spPr>
        <p:txBody>
          <a:bodyPr wrap="square" rtlCol="0">
            <a:spAutoFit/>
          </a:bodyPr>
          <a:lstStyle/>
          <a:p>
            <a:r>
              <a:rPr lang="nl-NL" dirty="0">
                <a:solidFill>
                  <a:srgbClr val="FFFF00"/>
                </a:solidFill>
                <a:latin typeface="Book Antiqua" panose="02040602050305030304" pitchFamily="18" charset="0"/>
              </a:rPr>
              <a:t>Maandag 23 april 2018</a:t>
            </a:r>
          </a:p>
          <a:p>
            <a:endParaRPr lang="nl-NL" dirty="0">
              <a:solidFill>
                <a:srgbClr val="FFFF00"/>
              </a:solidFill>
              <a:latin typeface="Book Antiqua" panose="02040602050305030304" pitchFamily="18" charset="0"/>
            </a:endParaRPr>
          </a:p>
        </p:txBody>
      </p:sp>
      <p:sp>
        <p:nvSpPr>
          <p:cNvPr id="6" name="Tekstvak 5"/>
          <p:cNvSpPr txBox="1"/>
          <p:nvPr/>
        </p:nvSpPr>
        <p:spPr>
          <a:xfrm>
            <a:off x="437322" y="5897217"/>
            <a:ext cx="3432313" cy="369332"/>
          </a:xfrm>
          <a:prstGeom prst="rect">
            <a:avLst/>
          </a:prstGeom>
          <a:noFill/>
        </p:spPr>
        <p:txBody>
          <a:bodyPr wrap="square" rtlCol="0">
            <a:spAutoFit/>
          </a:bodyPr>
          <a:lstStyle/>
          <a:p>
            <a:r>
              <a:rPr lang="nl-NL" dirty="0">
                <a:solidFill>
                  <a:srgbClr val="FFFF00"/>
                </a:solidFill>
                <a:latin typeface="Book Antiqua" panose="02040602050305030304" pitchFamily="18" charset="0"/>
              </a:rPr>
              <a:t>© Gert Jan Lute/ Noorderpoort</a:t>
            </a:r>
          </a:p>
        </p:txBody>
      </p:sp>
    </p:spTree>
    <p:extLst>
      <p:ext uri="{BB962C8B-B14F-4D97-AF65-F5344CB8AC3E}">
        <p14:creationId xmlns:p14="http://schemas.microsoft.com/office/powerpoint/2010/main" val="3308159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485861" y="385418"/>
            <a:ext cx="7123043" cy="685800"/>
          </a:xfrm>
        </p:spPr>
        <p:txBody>
          <a:bodyPr>
            <a:noAutofit/>
          </a:bodyPr>
          <a:lstStyle/>
          <a:p>
            <a:r>
              <a:rPr lang="nl-NL" sz="4400" dirty="0">
                <a:latin typeface="Book Antiqua" panose="02040602050305030304" pitchFamily="18" charset="0"/>
              </a:rPr>
              <a:t>Persoonlijkheidsstoornissen</a:t>
            </a:r>
          </a:p>
        </p:txBody>
      </p:sp>
      <p:sp>
        <p:nvSpPr>
          <p:cNvPr id="4" name="Rechthoek 3"/>
          <p:cNvSpPr/>
          <p:nvPr/>
        </p:nvSpPr>
        <p:spPr>
          <a:xfrm>
            <a:off x="543339" y="1364974"/>
            <a:ext cx="11198087" cy="4093428"/>
          </a:xfrm>
          <a:prstGeom prst="rect">
            <a:avLst/>
          </a:prstGeom>
        </p:spPr>
        <p:txBody>
          <a:bodyPr wrap="square">
            <a:spAutoFit/>
          </a:bodyPr>
          <a:lstStyle/>
          <a:p>
            <a:r>
              <a:rPr lang="nl-NL" sz="2000" dirty="0">
                <a:latin typeface="Book Antiqua" panose="02040602050305030304" pitchFamily="18" charset="0"/>
              </a:rPr>
              <a:t>Categorie van psychische aandoeningen die gekenmerkt worden door een star en duurzaam patroon van gedachten, gevoelens en gedragingen die binnen de cultuur van de betrokkene duidelijk afwijken van de verwachtingen.</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u="sng" dirty="0">
                <a:latin typeface="Book Antiqua" panose="02040602050305030304" pitchFamily="18" charset="0"/>
              </a:rPr>
              <a:t>We onderscheiden drie hoofdvormen ( clusters)</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A  </a:t>
            </a:r>
            <a:r>
              <a:rPr lang="nl-NL" sz="2000" dirty="0">
                <a:latin typeface="Book Antiqua" panose="02040602050305030304" pitchFamily="18" charset="0"/>
              </a:rPr>
              <a:t>: vreemd of excentriek gedrag</a:t>
            </a: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B  </a:t>
            </a:r>
            <a:r>
              <a:rPr lang="nl-NL" sz="2000" dirty="0">
                <a:latin typeface="Book Antiqua" panose="02040602050305030304" pitchFamily="18" charset="0"/>
              </a:rPr>
              <a:t>: misbruik maken van anderen</a:t>
            </a: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C </a:t>
            </a:r>
            <a:r>
              <a:rPr lang="nl-NL" sz="2000" dirty="0">
                <a:latin typeface="Book Antiqua" panose="02040602050305030304" pitchFamily="18" charset="0"/>
              </a:rPr>
              <a:t>: gespannen of angstig gedrag</a:t>
            </a:r>
          </a:p>
        </p:txBody>
      </p:sp>
      <p:pic>
        <p:nvPicPr>
          <p:cNvPr id="1030" name="Picture 6" descr="Afbeeldingsresultaten voor persoonlijkheidsstoorni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8279" y="2243896"/>
            <a:ext cx="5340626" cy="4362765"/>
          </a:xfrm>
          <a:prstGeom prst="rect">
            <a:avLst/>
          </a:prstGeom>
          <a:noFill/>
          <a:extLst>
            <a:ext uri="{909E8E84-426E-40DD-AFC4-6F175D3DCCD1}">
              <a14:hiddenFill xmlns:a14="http://schemas.microsoft.com/office/drawing/2010/main">
                <a:solidFill>
                  <a:srgbClr val="FFFFFF"/>
                </a:solidFill>
              </a14:hiddenFill>
            </a:ext>
          </a:extLst>
        </p:spPr>
      </p:pic>
      <p:sp>
        <p:nvSpPr>
          <p:cNvPr id="6"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34970491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459357" y="425175"/>
            <a:ext cx="7335078" cy="685800"/>
          </a:xfrm>
        </p:spPr>
        <p:txBody>
          <a:bodyPr>
            <a:noAutofit/>
          </a:bodyPr>
          <a:lstStyle/>
          <a:p>
            <a:r>
              <a:rPr lang="nl-NL" sz="4400" dirty="0">
                <a:latin typeface="Book Antiqua" panose="02040602050305030304" pitchFamily="18" charset="0"/>
              </a:rPr>
              <a:t>Angst- en dwangstoornissen</a:t>
            </a:r>
          </a:p>
        </p:txBody>
      </p:sp>
      <p:sp>
        <p:nvSpPr>
          <p:cNvPr id="4" name="Rechthoek 3"/>
          <p:cNvSpPr/>
          <p:nvPr/>
        </p:nvSpPr>
        <p:spPr>
          <a:xfrm>
            <a:off x="4197626" y="1474954"/>
            <a:ext cx="7858539" cy="3785652"/>
          </a:xfrm>
          <a:prstGeom prst="rect">
            <a:avLst/>
          </a:prstGeom>
        </p:spPr>
        <p:txBody>
          <a:bodyPr wrap="square">
            <a:spAutoFit/>
          </a:bodyPr>
          <a:lstStyle/>
          <a:p>
            <a:r>
              <a:rPr lang="nl-NL" sz="2400" dirty="0">
                <a:latin typeface="Book Antiqua" panose="02040602050305030304" pitchFamily="18" charset="0"/>
              </a:rPr>
              <a:t>Psychische aandoening die zich kenmerkt door :</a:t>
            </a:r>
          </a:p>
          <a:p>
            <a:endParaRPr lang="nl-NL" sz="2400" dirty="0">
              <a:latin typeface="Book Antiqua" panose="02040602050305030304" pitchFamily="18" charset="0"/>
            </a:endParaRPr>
          </a:p>
          <a:p>
            <a:r>
              <a:rPr lang="nl-NL" sz="2400" dirty="0">
                <a:latin typeface="Book Antiqua" panose="02040602050305030304" pitchFamily="18" charset="0"/>
              </a:rPr>
              <a:t>Aanwezigheid van angst zonder dat daar een reële </a:t>
            </a:r>
          </a:p>
          <a:p>
            <a:r>
              <a:rPr lang="nl-NL" sz="2400" dirty="0">
                <a:latin typeface="Book Antiqua" panose="02040602050305030304" pitchFamily="18" charset="0"/>
              </a:rPr>
              <a:t>aanleiding voor is.</a:t>
            </a:r>
          </a:p>
          <a:p>
            <a:r>
              <a:rPr lang="nl-NL" sz="2400" dirty="0">
                <a:latin typeface="Book Antiqua" panose="02040602050305030304" pitchFamily="18" charset="0"/>
              </a:rPr>
              <a:t>   </a:t>
            </a:r>
          </a:p>
          <a:p>
            <a:r>
              <a:rPr lang="nl-NL" sz="2400" dirty="0">
                <a:latin typeface="Book Antiqua" panose="02040602050305030304" pitchFamily="18" charset="0"/>
              </a:rPr>
              <a:t>en/of  </a:t>
            </a:r>
          </a:p>
          <a:p>
            <a:endParaRPr lang="nl-NL" sz="2400" dirty="0">
              <a:latin typeface="Book Antiqua" panose="02040602050305030304" pitchFamily="18" charset="0"/>
            </a:endParaRPr>
          </a:p>
          <a:p>
            <a:r>
              <a:rPr lang="nl-NL" sz="2400" dirty="0">
                <a:latin typeface="Book Antiqua" panose="02040602050305030304" pitchFamily="18" charset="0"/>
              </a:rPr>
              <a:t>Obsessieve drang om bepaalde handelingen uit te </a:t>
            </a:r>
          </a:p>
          <a:p>
            <a:r>
              <a:rPr lang="nl-NL" sz="2400" dirty="0">
                <a:latin typeface="Book Antiqua" panose="02040602050305030304" pitchFamily="18" charset="0"/>
              </a:rPr>
              <a:t>voeren,  of door zichzelf herhalende dwanggedachten waartegen de persoon geen weerstand kan bieden</a:t>
            </a:r>
          </a:p>
        </p:txBody>
      </p:sp>
      <p:pic>
        <p:nvPicPr>
          <p:cNvPr id="5" name="Afbeelding 4"/>
          <p:cNvPicPr>
            <a:picLocks noChangeAspect="1"/>
          </p:cNvPicPr>
          <p:nvPr/>
        </p:nvPicPr>
        <p:blipFill>
          <a:blip r:embed="rId2"/>
          <a:stretch>
            <a:fillRect/>
          </a:stretch>
        </p:blipFill>
        <p:spPr>
          <a:xfrm>
            <a:off x="172279" y="1474954"/>
            <a:ext cx="3829878" cy="4031451"/>
          </a:xfrm>
          <a:prstGeom prst="rect">
            <a:avLst/>
          </a:prstGeom>
        </p:spPr>
      </p:pic>
      <p:sp>
        <p:nvSpPr>
          <p:cNvPr id="6" name="Rechthoek 5"/>
          <p:cNvSpPr/>
          <p:nvPr/>
        </p:nvSpPr>
        <p:spPr>
          <a:xfrm>
            <a:off x="905940" y="6550422"/>
            <a:ext cx="10446687" cy="2308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900" dirty="0">
                <a:solidFill>
                  <a:srgbClr val="FFFF00"/>
                </a:solidFill>
              </a:rPr>
              <a:t>Invloeden op het denken en doen van mensen / Cyclus Psychpathologie voor MBO/ Noorderpoort Groningen </a:t>
            </a:r>
            <a:r>
              <a:rPr lang="de-DE" sz="900" dirty="0">
                <a:solidFill>
                  <a:srgbClr val="FFFF00"/>
                </a:solidFill>
              </a:rPr>
              <a:t>/ September 2017- februari 2018  </a:t>
            </a:r>
            <a:r>
              <a:rPr lang="nl-NL" sz="900" dirty="0">
                <a:solidFill>
                  <a:srgbClr val="FFFF00"/>
                </a:solidFill>
              </a:rPr>
              <a:t>/ Samenstelling Gert Jan Lute</a:t>
            </a:r>
            <a:endParaRPr lang="en-US" sz="900" dirty="0">
              <a:solidFill>
                <a:srgbClr val="FFFF00"/>
              </a:solidFill>
            </a:endParaRPr>
          </a:p>
        </p:txBody>
      </p:sp>
    </p:spTree>
    <p:extLst>
      <p:ext uri="{BB962C8B-B14F-4D97-AF65-F5344CB8AC3E}">
        <p14:creationId xmlns:p14="http://schemas.microsoft.com/office/powerpoint/2010/main" val="416590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7745896" y="464932"/>
            <a:ext cx="3028122" cy="685800"/>
          </a:xfrm>
        </p:spPr>
        <p:txBody>
          <a:bodyPr>
            <a:noAutofit/>
          </a:bodyPr>
          <a:lstStyle/>
          <a:p>
            <a:r>
              <a:rPr lang="nl-NL" sz="4400" dirty="0">
                <a:latin typeface="Book Antiqua" panose="02040602050305030304" pitchFamily="18" charset="0"/>
              </a:rPr>
              <a:t>Parafilieën </a:t>
            </a:r>
          </a:p>
        </p:txBody>
      </p:sp>
      <p:sp>
        <p:nvSpPr>
          <p:cNvPr id="4" name="Rechthoek 3"/>
          <p:cNvSpPr/>
          <p:nvPr/>
        </p:nvSpPr>
        <p:spPr>
          <a:xfrm>
            <a:off x="384313" y="1524000"/>
            <a:ext cx="11383617" cy="830997"/>
          </a:xfrm>
          <a:prstGeom prst="rect">
            <a:avLst/>
          </a:prstGeom>
        </p:spPr>
        <p:txBody>
          <a:bodyPr wrap="square">
            <a:spAutoFit/>
          </a:bodyPr>
          <a:lstStyle/>
          <a:p>
            <a:r>
              <a:rPr lang="nl-NL" sz="2400" dirty="0">
                <a:latin typeface="Book Antiqua" panose="02040602050305030304" pitchFamily="18" charset="0"/>
              </a:rPr>
              <a:t>Verzamelnaam van een groep seksuele gedragingen of fantasieën die over het algemeen als afwijkend van de heersende normen worden beschouwd.</a:t>
            </a:r>
          </a:p>
        </p:txBody>
      </p:sp>
      <p:pic>
        <p:nvPicPr>
          <p:cNvPr id="5" name="Afbeelding 4"/>
          <p:cNvPicPr>
            <a:picLocks noChangeAspect="1"/>
          </p:cNvPicPr>
          <p:nvPr/>
        </p:nvPicPr>
        <p:blipFill>
          <a:blip r:embed="rId2"/>
          <a:stretch>
            <a:fillRect/>
          </a:stretch>
        </p:blipFill>
        <p:spPr>
          <a:xfrm>
            <a:off x="8172173" y="2847535"/>
            <a:ext cx="3595757" cy="3595757"/>
          </a:xfrm>
          <a:prstGeom prst="rect">
            <a:avLst/>
          </a:prstGeom>
        </p:spPr>
      </p:pic>
      <p:pic>
        <p:nvPicPr>
          <p:cNvPr id="6" name="Afbeelding 5"/>
          <p:cNvPicPr>
            <a:picLocks noChangeAspect="1"/>
          </p:cNvPicPr>
          <p:nvPr/>
        </p:nvPicPr>
        <p:blipFill>
          <a:blip r:embed="rId3"/>
          <a:stretch>
            <a:fillRect/>
          </a:stretch>
        </p:blipFill>
        <p:spPr>
          <a:xfrm>
            <a:off x="4824896" y="2607892"/>
            <a:ext cx="2921000" cy="3835400"/>
          </a:xfrm>
          <a:prstGeom prst="rect">
            <a:avLst/>
          </a:prstGeom>
        </p:spPr>
      </p:pic>
      <p:pic>
        <p:nvPicPr>
          <p:cNvPr id="7" name="Afbeelding 6"/>
          <p:cNvPicPr>
            <a:picLocks noChangeAspect="1"/>
          </p:cNvPicPr>
          <p:nvPr/>
        </p:nvPicPr>
        <p:blipFill>
          <a:blip r:embed="rId4"/>
          <a:stretch>
            <a:fillRect/>
          </a:stretch>
        </p:blipFill>
        <p:spPr>
          <a:xfrm>
            <a:off x="0" y="3094909"/>
            <a:ext cx="4552183" cy="3348383"/>
          </a:xfrm>
          <a:prstGeom prst="rect">
            <a:avLst/>
          </a:prstGeom>
        </p:spPr>
      </p:pic>
      <p:sp>
        <p:nvSpPr>
          <p:cNvPr id="9"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3599093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981200" y="120376"/>
            <a:ext cx="10210800" cy="685800"/>
          </a:xfrm>
        </p:spPr>
        <p:txBody>
          <a:bodyPr>
            <a:noAutofit/>
          </a:bodyPr>
          <a:lstStyle/>
          <a:p>
            <a:r>
              <a:rPr lang="nl-NL" sz="4400" dirty="0">
                <a:latin typeface="Book Antiqua" panose="02040602050305030304" pitchFamily="18" charset="0"/>
              </a:rPr>
              <a:t>DSM: </a:t>
            </a:r>
            <a:r>
              <a:rPr lang="nl-NL" sz="4400" dirty="0" err="1">
                <a:latin typeface="Book Antiqua" panose="02040602050305030304" pitchFamily="18" charset="0"/>
              </a:rPr>
              <a:t>Diagnostical</a:t>
            </a:r>
            <a:r>
              <a:rPr lang="nl-NL" sz="4400" dirty="0">
                <a:latin typeface="Book Antiqua" panose="02040602050305030304" pitchFamily="18" charset="0"/>
              </a:rPr>
              <a:t> Statistical Manuel</a:t>
            </a:r>
          </a:p>
        </p:txBody>
      </p:sp>
      <p:sp>
        <p:nvSpPr>
          <p:cNvPr id="5" name="Tekstvak 4"/>
          <p:cNvSpPr txBox="1"/>
          <p:nvPr/>
        </p:nvSpPr>
        <p:spPr>
          <a:xfrm>
            <a:off x="397565" y="967409"/>
            <a:ext cx="10999304" cy="4524315"/>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Diagnostisch handboek van de psychiatrie</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000" dirty="0">
                <a:solidFill>
                  <a:srgbClr val="FFFF00"/>
                </a:solidFill>
                <a:latin typeface="Book Antiqua" panose="02040602050305030304" pitchFamily="18" charset="0"/>
              </a:rPr>
              <a:t>Noodzakelijk</a:t>
            </a:r>
            <a:r>
              <a:rPr lang="nl-NL" sz="2000" dirty="0">
                <a:latin typeface="Book Antiqua" panose="02040602050305030304" pitchFamily="18" charset="0"/>
              </a:rPr>
              <a:t> geworden om een einde te maken aan de grote internationale spraakverwarring in de literatuur over psychische aandoeningen. Termen als "depressie" of "psychose" werden door verschillende auteurs heel anders ingevuld en waren vaak ook nationaal gekleurd.</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Brengt meer </a:t>
            </a:r>
            <a:r>
              <a:rPr lang="nl-NL" sz="2000" dirty="0">
                <a:solidFill>
                  <a:srgbClr val="FFFF00"/>
                </a:solidFill>
                <a:latin typeface="Book Antiqua" panose="02040602050305030304" pitchFamily="18" charset="0"/>
              </a:rPr>
              <a:t>eenheid</a:t>
            </a:r>
            <a:r>
              <a:rPr lang="nl-NL" sz="2000" dirty="0">
                <a:latin typeface="Book Antiqua" panose="02040602050305030304" pitchFamily="18" charset="0"/>
              </a:rPr>
              <a:t>  in diagnosen: Beschrijft alle symptomen duidelijk . </a:t>
            </a:r>
          </a:p>
          <a:p>
            <a:pPr marL="342900" indent="-342900">
              <a:buFont typeface="Arial" panose="020B0604020202020204" pitchFamily="34" charset="0"/>
              <a:buChar char="•"/>
            </a:pP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solidFill>
                  <a:srgbClr val="FFFF00"/>
                </a:solidFill>
                <a:latin typeface="Book Antiqua" panose="02040602050305030304" pitchFamily="18" charset="0"/>
              </a:rPr>
              <a:t>Definieert</a:t>
            </a:r>
            <a:r>
              <a:rPr lang="nl-NL" sz="2000" dirty="0">
                <a:latin typeface="Book Antiqua" panose="02040602050305030304" pitchFamily="18" charset="0"/>
              </a:rPr>
              <a:t> </a:t>
            </a:r>
            <a:r>
              <a:rPr lang="nl-NL" sz="2000" i="1" dirty="0">
                <a:latin typeface="Book Antiqua" panose="02040602050305030304" pitchFamily="18" charset="0"/>
              </a:rPr>
              <a:t>precies</a:t>
            </a:r>
            <a:r>
              <a:rPr lang="nl-NL" sz="2000" dirty="0">
                <a:latin typeface="Book Antiqua" panose="02040602050305030304" pitchFamily="18" charset="0"/>
              </a:rPr>
              <a:t> te </a:t>
            </a:r>
            <a:r>
              <a:rPr lang="nl-NL" sz="2000" i="1" dirty="0">
                <a:latin typeface="Book Antiqua" panose="02040602050305030304" pitchFamily="18" charset="0"/>
              </a:rPr>
              <a:t>welke</a:t>
            </a:r>
            <a:r>
              <a:rPr lang="nl-NL" sz="2000" dirty="0">
                <a:latin typeface="Book Antiqua" panose="02040602050305030304" pitchFamily="18" charset="0"/>
              </a:rPr>
              <a:t> symptomen kunnen voorkomen bij een ziektebeeld en </a:t>
            </a:r>
            <a:r>
              <a:rPr lang="nl-NL" sz="2000" i="1" dirty="0">
                <a:latin typeface="Book Antiqua" panose="02040602050305030304" pitchFamily="18" charset="0"/>
              </a:rPr>
              <a:t>hoeveel</a:t>
            </a:r>
            <a:r>
              <a:rPr lang="nl-NL" sz="2000" dirty="0">
                <a:latin typeface="Book Antiqua" panose="02040602050305030304" pitchFamily="18" charset="0"/>
              </a:rPr>
              <a:t> symptomen aanwezig dienen te zijn, voordat er gesproken kan worden van een bepaald syndroom of ziektebeeld . </a:t>
            </a:r>
          </a:p>
          <a:p>
            <a:pPr marL="342900" indent="-342900">
              <a:buFont typeface="Arial" panose="020B0604020202020204" pitchFamily="34" charset="0"/>
              <a:buChar char="•"/>
            </a:pP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Beschrijft alleen symptomen en </a:t>
            </a:r>
            <a:r>
              <a:rPr lang="nl-NL" sz="2000" dirty="0">
                <a:solidFill>
                  <a:srgbClr val="FFFF00"/>
                </a:solidFill>
                <a:latin typeface="Book Antiqua" panose="02040602050305030304" pitchFamily="18" charset="0"/>
              </a:rPr>
              <a:t>geen oorzaken</a:t>
            </a:r>
            <a:endParaRPr lang="nl-NL" sz="2400" dirty="0">
              <a:solidFill>
                <a:srgbClr val="FFFF00"/>
              </a:solidFill>
              <a:latin typeface="Book Antiqua" panose="02040602050305030304" pitchFamily="18" charset="0"/>
            </a:endParaRPr>
          </a:p>
        </p:txBody>
      </p:sp>
      <p:sp>
        <p:nvSpPr>
          <p:cNvPr id="4" name="Tijdelijke aanduiding voor voettekst 4"/>
          <p:cNvSpPr>
            <a:spLocks noGrp="1"/>
          </p:cNvSpPr>
          <p:nvPr/>
        </p:nvSpPr>
        <p:spPr bwMode="gray">
          <a:xfrm>
            <a:off x="849496" y="6179698"/>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4060375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2392018" y="597453"/>
            <a:ext cx="9448800" cy="685800"/>
          </a:xfrm>
        </p:spPr>
        <p:txBody>
          <a:bodyPr>
            <a:normAutofit lnSpcReduction="10000"/>
          </a:bodyPr>
          <a:lstStyle/>
          <a:p>
            <a:r>
              <a:rPr lang="nl-NL" sz="4400" dirty="0">
                <a:latin typeface="Book Antiqua" panose="02040602050305030304" pitchFamily="18" charset="0"/>
              </a:rPr>
              <a:t>DSM: </a:t>
            </a:r>
            <a:r>
              <a:rPr lang="nl-NL" sz="4400" dirty="0" err="1">
                <a:latin typeface="Book Antiqua" panose="02040602050305030304" pitchFamily="18" charset="0"/>
              </a:rPr>
              <a:t>Diagnostical</a:t>
            </a:r>
            <a:r>
              <a:rPr lang="nl-NL" sz="4400" dirty="0">
                <a:latin typeface="Book Antiqua" panose="02040602050305030304" pitchFamily="18" charset="0"/>
              </a:rPr>
              <a:t> Statistical Manuel</a:t>
            </a:r>
          </a:p>
          <a:p>
            <a:endParaRPr lang="nl-NL" dirty="0"/>
          </a:p>
          <a:p>
            <a:endParaRPr lang="nl-NL" dirty="0"/>
          </a:p>
        </p:txBody>
      </p:sp>
      <p:sp>
        <p:nvSpPr>
          <p:cNvPr id="4" name="Tekstvak 3"/>
          <p:cNvSpPr txBox="1"/>
          <p:nvPr/>
        </p:nvSpPr>
        <p:spPr>
          <a:xfrm>
            <a:off x="324803" y="1319591"/>
            <a:ext cx="11449878" cy="4555093"/>
          </a:xfrm>
          <a:prstGeom prst="rect">
            <a:avLst/>
          </a:prstGeom>
          <a:noFill/>
        </p:spPr>
        <p:txBody>
          <a:bodyPr wrap="square" rtlCol="0">
            <a:spAutoFit/>
          </a:bodyPr>
          <a:lstStyle/>
          <a:p>
            <a:r>
              <a:rPr lang="nl-NL" sz="1600" u="sng" dirty="0">
                <a:latin typeface="Book Antiqua" panose="02040602050305030304" pitchFamily="18" charset="0"/>
              </a:rPr>
              <a:t>De belangrijkste classificatie in DSM-IV is de indeling van de diagnoses op 5 assen: </a:t>
            </a:r>
          </a:p>
          <a:p>
            <a:endParaRPr lang="nl-NL" sz="1600" dirty="0">
              <a:latin typeface="Book Antiqua" panose="02040602050305030304" pitchFamily="18" charset="0"/>
            </a:endParaRPr>
          </a:p>
          <a:p>
            <a:r>
              <a:rPr lang="nl-NL" sz="1600" b="1" dirty="0">
                <a:latin typeface="Book Antiqua" panose="02040602050305030304" pitchFamily="18" charset="0"/>
              </a:rPr>
              <a:t>As 1 Klinische stoornis</a:t>
            </a:r>
            <a:r>
              <a:rPr lang="nl-NL" sz="1600" dirty="0">
                <a:latin typeface="Book Antiqua" panose="02040602050305030304" pitchFamily="18" charset="0"/>
              </a:rPr>
              <a:t> (de hoofddiagnose) Meestal de reden waarom het contact met de hulpverlener is gemaakt.</a:t>
            </a:r>
            <a:br>
              <a:rPr lang="nl-NL" sz="1600" dirty="0">
                <a:latin typeface="Book Antiqua" panose="02040602050305030304" pitchFamily="18" charset="0"/>
              </a:rPr>
            </a:br>
            <a:br>
              <a:rPr lang="nl-NL" sz="1600" dirty="0">
                <a:latin typeface="Book Antiqua" panose="02040602050305030304" pitchFamily="18" charset="0"/>
              </a:rPr>
            </a:br>
            <a:r>
              <a:rPr lang="nl-NL" sz="1600" b="1" dirty="0">
                <a:latin typeface="Book Antiqua" panose="02040602050305030304" pitchFamily="18" charset="0"/>
              </a:rPr>
              <a:t>As 2 Persoonlijkheidsstoornissen</a:t>
            </a:r>
            <a:r>
              <a:rPr lang="nl-NL" sz="1600" dirty="0">
                <a:latin typeface="Book Antiqua" panose="02040602050305030304" pitchFamily="18" charset="0"/>
              </a:rPr>
              <a:t> (ontwikkelingsstoornissen, eigenschappen of trekken) : Wat speelt er al langer  waar is het in de ontwikkeling mis gegaan, welke kenmerken van stoornissen zijn aanwezig..</a:t>
            </a:r>
            <a:br>
              <a:rPr lang="nl-NL" sz="1600" dirty="0">
                <a:latin typeface="Book Antiqua" panose="02040602050305030304" pitchFamily="18" charset="0"/>
              </a:rPr>
            </a:br>
            <a:br>
              <a:rPr lang="nl-NL" sz="1600" dirty="0">
                <a:latin typeface="Book Antiqua" panose="02040602050305030304" pitchFamily="18" charset="0"/>
              </a:rPr>
            </a:br>
            <a:r>
              <a:rPr lang="nl-NL" sz="1600" b="1" dirty="0">
                <a:latin typeface="Book Antiqua" panose="02040602050305030304" pitchFamily="18" charset="0"/>
              </a:rPr>
              <a:t>As 3 Lichamelijke ziekten</a:t>
            </a:r>
            <a:r>
              <a:rPr lang="nl-NL" sz="1600" dirty="0">
                <a:latin typeface="Book Antiqua" panose="02040602050305030304" pitchFamily="18" charset="0"/>
              </a:rPr>
              <a:t> (mogelijke samenhang): Lichamelijke afwijkingen kunnen samenhangen met de stoornis of bepalend zijn voor de behandeling.</a:t>
            </a:r>
            <a:br>
              <a:rPr lang="nl-NL" sz="1600" dirty="0">
                <a:latin typeface="Book Antiqua" panose="02040602050305030304" pitchFamily="18" charset="0"/>
              </a:rPr>
            </a:br>
            <a:br>
              <a:rPr lang="nl-NL" sz="1600" dirty="0">
                <a:latin typeface="Book Antiqua" panose="02040602050305030304" pitchFamily="18" charset="0"/>
              </a:rPr>
            </a:br>
            <a:r>
              <a:rPr lang="nl-NL" sz="1600" b="1" dirty="0">
                <a:latin typeface="Book Antiqua" panose="02040602050305030304" pitchFamily="18" charset="0"/>
              </a:rPr>
              <a:t>As 4 Psychosociale en omgevingsfactoren</a:t>
            </a:r>
            <a:r>
              <a:rPr lang="nl-NL" sz="1600" dirty="0">
                <a:latin typeface="Book Antiqua" panose="02040602050305030304" pitchFamily="18" charset="0"/>
              </a:rPr>
              <a:t> (gebeurtenissen met een stressfactor) die de diagnose en behandeling kunnen beïnvloeden ( bijvoorbeeld scheiding maar dit kan ook een nieuwe baan zijn.)</a:t>
            </a:r>
          </a:p>
          <a:p>
            <a:br>
              <a:rPr lang="nl-NL" sz="1600" dirty="0">
                <a:latin typeface="Book Antiqua" panose="02040602050305030304" pitchFamily="18" charset="0"/>
              </a:rPr>
            </a:br>
            <a:r>
              <a:rPr lang="nl-NL" sz="1600" b="1" dirty="0">
                <a:latin typeface="Book Antiqua" panose="02040602050305030304" pitchFamily="18" charset="0"/>
              </a:rPr>
              <a:t>As 5 Algehele beoordeling van het functioneren</a:t>
            </a:r>
            <a:r>
              <a:rPr lang="nl-NL" sz="1600" dirty="0">
                <a:latin typeface="Book Antiqua" panose="02040602050305030304" pitchFamily="18" charset="0"/>
              </a:rPr>
              <a:t> (Global </a:t>
            </a:r>
            <a:r>
              <a:rPr lang="nl-NL" sz="1600" dirty="0" err="1">
                <a:latin typeface="Book Antiqua" panose="02040602050305030304" pitchFamily="18" charset="0"/>
              </a:rPr>
              <a:t>Assement</a:t>
            </a:r>
            <a:r>
              <a:rPr lang="nl-NL" sz="1600" dirty="0">
                <a:latin typeface="Book Antiqua" panose="02040602050305030304" pitchFamily="18" charset="0"/>
              </a:rPr>
              <a:t> of </a:t>
            </a:r>
            <a:r>
              <a:rPr lang="nl-NL" sz="1600" dirty="0" err="1">
                <a:latin typeface="Book Antiqua" panose="02040602050305030304" pitchFamily="18" charset="0"/>
              </a:rPr>
              <a:t>Functioning</a:t>
            </a:r>
            <a:r>
              <a:rPr lang="nl-NL" sz="1600" dirty="0">
                <a:latin typeface="Book Antiqua" panose="02040602050305030304" pitchFamily="18" charset="0"/>
              </a:rPr>
              <a:t> </a:t>
            </a:r>
            <a:r>
              <a:rPr lang="nl-NL" sz="1600" dirty="0" err="1">
                <a:latin typeface="Book Antiqua" panose="02040602050305030304" pitchFamily="18" charset="0"/>
              </a:rPr>
              <a:t>Scale</a:t>
            </a:r>
            <a:r>
              <a:rPr lang="nl-NL" sz="1600" dirty="0">
                <a:latin typeface="Book Antiqua" panose="02040602050305030304" pitchFamily="18" charset="0"/>
              </a:rPr>
              <a:t>, GAF)</a:t>
            </a:r>
            <a:br>
              <a:rPr lang="nl-NL" sz="1600" dirty="0">
                <a:latin typeface="Book Antiqua" panose="02040602050305030304" pitchFamily="18" charset="0"/>
              </a:rPr>
            </a:br>
            <a:r>
              <a:rPr lang="nl-NL" sz="1600" dirty="0">
                <a:latin typeface="Book Antiqua" panose="02040602050305030304" pitchFamily="18" charset="0"/>
              </a:rPr>
              <a:t>As 5 beoordeelt het globale functioneren met een cijfer (op een schaal van 0 tot 100), hoe goed kan de betrokkene nog functioneren in zijn omgeving.</a:t>
            </a:r>
            <a:br>
              <a:rPr lang="nl-NL" sz="1600" dirty="0">
                <a:latin typeface="Book Antiqua" panose="02040602050305030304" pitchFamily="18" charset="0"/>
              </a:rPr>
            </a:br>
            <a:endParaRPr lang="nl-NL" sz="1600" dirty="0">
              <a:latin typeface="Book Antiqua" panose="02040602050305030304" pitchFamily="18" charset="0"/>
            </a:endParaRPr>
          </a:p>
          <a:p>
            <a:endParaRPr lang="nl-NL" dirty="0"/>
          </a:p>
        </p:txBody>
      </p:sp>
      <p:sp>
        <p:nvSpPr>
          <p:cNvPr id="6"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2732225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905940" y="415796"/>
            <a:ext cx="9448800" cy="685800"/>
          </a:xfrm>
        </p:spPr>
        <p:txBody>
          <a:bodyPr>
            <a:normAutofit/>
          </a:bodyPr>
          <a:lstStyle/>
          <a:p>
            <a:r>
              <a:rPr lang="nl-NL" sz="3600" b="1" dirty="0">
                <a:latin typeface="Book Antiqua" panose="02040602050305030304" pitchFamily="18" charset="0"/>
              </a:rPr>
              <a:t>Fysische en geografische factoren</a:t>
            </a:r>
            <a:endParaRPr lang="nl-NL" sz="3600" dirty="0">
              <a:latin typeface="Book Antiqua" panose="02040602050305030304" pitchFamily="18" charset="0"/>
            </a:endParaRPr>
          </a:p>
        </p:txBody>
      </p:sp>
      <p:pic>
        <p:nvPicPr>
          <p:cNvPr id="4" name="Afbeelding 3"/>
          <p:cNvPicPr>
            <a:picLocks noChangeAspect="1"/>
          </p:cNvPicPr>
          <p:nvPr/>
        </p:nvPicPr>
        <p:blipFill>
          <a:blip r:embed="rId2"/>
          <a:stretch>
            <a:fillRect/>
          </a:stretch>
        </p:blipFill>
        <p:spPr>
          <a:xfrm>
            <a:off x="281354" y="1266093"/>
            <a:ext cx="6795138" cy="5235248"/>
          </a:xfrm>
          <a:prstGeom prst="rect">
            <a:avLst/>
          </a:prstGeom>
        </p:spPr>
      </p:pic>
      <p:sp>
        <p:nvSpPr>
          <p:cNvPr id="5" name="Tekstvak 4"/>
          <p:cNvSpPr txBox="1"/>
          <p:nvPr/>
        </p:nvSpPr>
        <p:spPr>
          <a:xfrm>
            <a:off x="7287065" y="1434905"/>
            <a:ext cx="4065563" cy="3693319"/>
          </a:xfrm>
          <a:prstGeom prst="rect">
            <a:avLst/>
          </a:prstGeom>
          <a:noFill/>
        </p:spPr>
        <p:txBody>
          <a:bodyPr wrap="square" rtlCol="0">
            <a:spAutoFit/>
          </a:bodyPr>
          <a:lstStyle/>
          <a:p>
            <a:r>
              <a:rPr lang="nl-NL" sz="3600" dirty="0">
                <a:latin typeface="Book Antiqua" panose="02040602050305030304" pitchFamily="18" charset="0"/>
              </a:rPr>
              <a:t>Aantal zonne-uren</a:t>
            </a:r>
          </a:p>
          <a:p>
            <a:r>
              <a:rPr lang="nl-NL" sz="3600" dirty="0">
                <a:latin typeface="Book Antiqua" panose="02040602050305030304" pitchFamily="18" charset="0"/>
              </a:rPr>
              <a:t>Klimaat</a:t>
            </a:r>
          </a:p>
          <a:p>
            <a:r>
              <a:rPr lang="nl-NL" sz="3600" dirty="0">
                <a:latin typeface="Book Antiqua" panose="02040602050305030304" pitchFamily="18" charset="0"/>
              </a:rPr>
              <a:t>Landschap</a:t>
            </a:r>
          </a:p>
          <a:p>
            <a:r>
              <a:rPr lang="nl-NL" sz="3600" dirty="0">
                <a:latin typeface="Book Antiqua" panose="02040602050305030304" pitchFamily="18" charset="0"/>
              </a:rPr>
              <a:t>Stad- platteland</a:t>
            </a:r>
          </a:p>
          <a:p>
            <a:r>
              <a:rPr lang="nl-NL" sz="3600" dirty="0">
                <a:latin typeface="Book Antiqua" panose="02040602050305030304" pitchFamily="18" charset="0"/>
              </a:rPr>
              <a:t>Aanwezigheid van water</a:t>
            </a:r>
          </a:p>
          <a:p>
            <a:endParaRPr lang="nl-NL" dirty="0"/>
          </a:p>
        </p:txBody>
      </p:sp>
      <p:sp>
        <p:nvSpPr>
          <p:cNvPr id="7"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chemeClr val="tx1">
                    <a:alpha val="60000"/>
                  </a:schemeClr>
                </a:solidFill>
              </a:rPr>
              <a:t>Invloeden op het denken en doen van mensen / Cyclus Psychpathologie voor MBO/ Noorderpoort Groningen </a:t>
            </a:r>
            <a:r>
              <a:rPr lang="de-DE" sz="800" dirty="0">
                <a:solidFill>
                  <a:schemeClr val="tx1">
                    <a:alpha val="60000"/>
                  </a:schemeClr>
                </a:solidFill>
              </a:rPr>
              <a:t>/ februari- </a:t>
            </a:r>
            <a:r>
              <a:rPr lang="de-DE" sz="800" dirty="0" err="1">
                <a:solidFill>
                  <a:schemeClr val="tx1">
                    <a:alpha val="60000"/>
                  </a:schemeClr>
                </a:solidFill>
              </a:rPr>
              <a:t>juli</a:t>
            </a:r>
            <a:r>
              <a:rPr lang="de-DE" sz="800" dirty="0">
                <a:solidFill>
                  <a:schemeClr val="tx1">
                    <a:alpha val="60000"/>
                  </a:schemeClr>
                </a:solidFill>
              </a:rPr>
              <a:t> 2018  </a:t>
            </a:r>
            <a:r>
              <a:rPr lang="nl-NL" sz="800" dirty="0">
                <a:solidFill>
                  <a:schemeClr val="tx1">
                    <a:alpha val="60000"/>
                  </a:schemeClr>
                </a:solidFill>
              </a:rPr>
              <a:t>/ Samenstelling Gert Jan Lute</a:t>
            </a:r>
            <a:endParaRPr lang="en-US" sz="800" dirty="0">
              <a:solidFill>
                <a:schemeClr val="tx1">
                  <a:alpha val="60000"/>
                </a:schemeClr>
              </a:solidFill>
            </a:endParaRPr>
          </a:p>
        </p:txBody>
      </p:sp>
    </p:spTree>
    <p:extLst>
      <p:ext uri="{BB962C8B-B14F-4D97-AF65-F5344CB8AC3E}">
        <p14:creationId xmlns:p14="http://schemas.microsoft.com/office/powerpoint/2010/main" val="25970602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260573" y="583084"/>
            <a:ext cx="6009862" cy="685800"/>
          </a:xfrm>
        </p:spPr>
        <p:txBody>
          <a:bodyPr>
            <a:normAutofit/>
          </a:bodyPr>
          <a:lstStyle/>
          <a:p>
            <a:r>
              <a:rPr lang="nl-NL" sz="3200" b="1" dirty="0">
                <a:latin typeface="Book Antiqua" panose="02040602050305030304" pitchFamily="18" charset="0"/>
              </a:rPr>
              <a:t>Culturele en spirituele factoren</a:t>
            </a:r>
            <a:endParaRPr lang="nl-NL" sz="3200" dirty="0">
              <a:latin typeface="Book Antiqua" panose="02040602050305030304" pitchFamily="18" charset="0"/>
            </a:endParaRPr>
          </a:p>
        </p:txBody>
      </p:sp>
      <p:pic>
        <p:nvPicPr>
          <p:cNvPr id="4" name="Afbeelding 3"/>
          <p:cNvPicPr>
            <a:picLocks noChangeAspect="1"/>
          </p:cNvPicPr>
          <p:nvPr/>
        </p:nvPicPr>
        <p:blipFill>
          <a:blip r:embed="rId2"/>
          <a:stretch>
            <a:fillRect/>
          </a:stretch>
        </p:blipFill>
        <p:spPr>
          <a:xfrm>
            <a:off x="323557" y="1455532"/>
            <a:ext cx="4823753" cy="3617815"/>
          </a:xfrm>
          <a:prstGeom prst="rect">
            <a:avLst/>
          </a:prstGeom>
        </p:spPr>
      </p:pic>
      <p:pic>
        <p:nvPicPr>
          <p:cNvPr id="5" name="Afbeelding 4"/>
          <p:cNvPicPr>
            <a:picLocks noChangeAspect="1"/>
          </p:cNvPicPr>
          <p:nvPr/>
        </p:nvPicPr>
        <p:blipFill>
          <a:blip r:embed="rId3"/>
          <a:stretch>
            <a:fillRect/>
          </a:stretch>
        </p:blipFill>
        <p:spPr>
          <a:xfrm>
            <a:off x="6270316" y="1455532"/>
            <a:ext cx="4823753" cy="3617815"/>
          </a:xfrm>
          <a:prstGeom prst="rect">
            <a:avLst/>
          </a:prstGeom>
          <a:ln>
            <a:solidFill>
              <a:schemeClr val="tx1"/>
            </a:solidFill>
          </a:ln>
        </p:spPr>
      </p:pic>
      <p:sp>
        <p:nvSpPr>
          <p:cNvPr id="6" name="Tekstvak 5"/>
          <p:cNvSpPr txBox="1"/>
          <p:nvPr/>
        </p:nvSpPr>
        <p:spPr>
          <a:xfrm>
            <a:off x="662609" y="5446643"/>
            <a:ext cx="10031895" cy="1077218"/>
          </a:xfrm>
          <a:prstGeom prst="rect">
            <a:avLst/>
          </a:prstGeom>
          <a:noFill/>
        </p:spPr>
        <p:txBody>
          <a:bodyPr wrap="square" rtlCol="0">
            <a:spAutoFit/>
          </a:bodyPr>
          <a:lstStyle/>
          <a:p>
            <a:pPr algn="ctr"/>
            <a:r>
              <a:rPr lang="nl-NL" sz="3200" dirty="0">
                <a:latin typeface="Book Antiqua" panose="02040602050305030304" pitchFamily="18" charset="0"/>
              </a:rPr>
              <a:t>Opvattingen, waarden, normen, omgangsregels, levensbeschouwing en religie</a:t>
            </a:r>
          </a:p>
        </p:txBody>
      </p:sp>
      <p:sp>
        <p:nvSpPr>
          <p:cNvPr id="8"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388620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067011" y="225473"/>
            <a:ext cx="4764157" cy="685800"/>
          </a:xfrm>
        </p:spPr>
        <p:txBody>
          <a:bodyPr>
            <a:noAutofit/>
          </a:bodyPr>
          <a:lstStyle/>
          <a:p>
            <a:r>
              <a:rPr lang="nl-NL" sz="4800" b="1" dirty="0">
                <a:latin typeface="Book Antiqua" panose="02040602050305030304" pitchFamily="18" charset="0"/>
              </a:rPr>
              <a:t>Sociale factoren</a:t>
            </a:r>
            <a:endParaRPr lang="nl-NL" sz="4800" dirty="0">
              <a:latin typeface="Book Antiqua" panose="02040602050305030304" pitchFamily="18" charset="0"/>
            </a:endParaRPr>
          </a:p>
        </p:txBody>
      </p:sp>
      <p:pic>
        <p:nvPicPr>
          <p:cNvPr id="6" name="Afbeelding 5"/>
          <p:cNvPicPr>
            <a:picLocks noChangeAspect="1"/>
          </p:cNvPicPr>
          <p:nvPr/>
        </p:nvPicPr>
        <p:blipFill>
          <a:blip r:embed="rId2"/>
          <a:stretch>
            <a:fillRect/>
          </a:stretch>
        </p:blipFill>
        <p:spPr>
          <a:xfrm>
            <a:off x="4943061" y="1658408"/>
            <a:ext cx="6910272" cy="4983616"/>
          </a:xfrm>
          <a:prstGeom prst="rect">
            <a:avLst/>
          </a:prstGeom>
        </p:spPr>
      </p:pic>
      <p:sp>
        <p:nvSpPr>
          <p:cNvPr id="7" name="Tekstvak 6"/>
          <p:cNvSpPr txBox="1"/>
          <p:nvPr/>
        </p:nvSpPr>
        <p:spPr>
          <a:xfrm>
            <a:off x="0" y="1658408"/>
            <a:ext cx="5233872" cy="4247317"/>
          </a:xfrm>
          <a:prstGeom prst="rect">
            <a:avLst/>
          </a:prstGeom>
          <a:noFill/>
        </p:spPr>
        <p:txBody>
          <a:bodyPr wrap="square" rtlCol="0">
            <a:spAutoFit/>
          </a:bodyPr>
          <a:lstStyle/>
          <a:p>
            <a:r>
              <a:rPr lang="nl-NL" sz="2800" dirty="0">
                <a:latin typeface="Book Antiqua" panose="02040602050305030304" pitchFamily="18" charset="0"/>
              </a:rPr>
              <a:t>Invloed van het sociale milieu op jouw persoon</a:t>
            </a:r>
          </a:p>
          <a:p>
            <a:endParaRPr lang="nl-NL" sz="2800" dirty="0">
              <a:latin typeface="Book Antiqua" panose="02040602050305030304" pitchFamily="18" charset="0"/>
            </a:endParaRPr>
          </a:p>
          <a:p>
            <a:r>
              <a:rPr lang="nl-NL" sz="2800" dirty="0">
                <a:latin typeface="Book Antiqua" panose="02040602050305030304" pitchFamily="18" charset="0"/>
              </a:rPr>
              <a:t>Het gezin</a:t>
            </a:r>
          </a:p>
          <a:p>
            <a:r>
              <a:rPr lang="nl-NL" sz="2800" dirty="0">
                <a:latin typeface="Book Antiqua" panose="02040602050305030304" pitchFamily="18" charset="0"/>
              </a:rPr>
              <a:t>Je familie</a:t>
            </a:r>
          </a:p>
          <a:p>
            <a:r>
              <a:rPr lang="nl-NL" sz="2800" dirty="0">
                <a:latin typeface="Book Antiqua" panose="02040602050305030304" pitchFamily="18" charset="0"/>
              </a:rPr>
              <a:t>Je medestudenten</a:t>
            </a:r>
          </a:p>
          <a:p>
            <a:r>
              <a:rPr lang="nl-NL" sz="2800" dirty="0">
                <a:latin typeface="Book Antiqua" panose="02040602050305030304" pitchFamily="18" charset="0"/>
              </a:rPr>
              <a:t>Televisie/ radio/ film</a:t>
            </a:r>
          </a:p>
          <a:p>
            <a:r>
              <a:rPr lang="nl-NL" sz="2800" dirty="0">
                <a:latin typeface="Book Antiqua" panose="02040602050305030304" pitchFamily="18" charset="0"/>
              </a:rPr>
              <a:t>De samenleving</a:t>
            </a:r>
          </a:p>
          <a:p>
            <a:r>
              <a:rPr lang="nl-NL" sz="2800" dirty="0">
                <a:latin typeface="Book Antiqua" panose="02040602050305030304" pitchFamily="18" charset="0"/>
              </a:rPr>
              <a:t>Docenten</a:t>
            </a:r>
          </a:p>
          <a:p>
            <a:endParaRPr lang="nl-NL" dirty="0"/>
          </a:p>
        </p:txBody>
      </p:sp>
      <p:sp>
        <p:nvSpPr>
          <p:cNvPr id="8"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276403200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364435" y="213140"/>
            <a:ext cx="4353339" cy="685800"/>
          </a:xfrm>
        </p:spPr>
        <p:txBody>
          <a:bodyPr>
            <a:normAutofit/>
          </a:bodyPr>
          <a:lstStyle/>
          <a:p>
            <a:r>
              <a:rPr lang="nl-NL" sz="4000" b="1" dirty="0">
                <a:latin typeface="Book Antiqua" panose="02040602050305030304" pitchFamily="18" charset="0"/>
              </a:rPr>
              <a:t>Fysieke factoren</a:t>
            </a:r>
            <a:endParaRPr lang="nl-NL" sz="4000" dirty="0">
              <a:latin typeface="Book Antiqua" panose="02040602050305030304" pitchFamily="18" charset="0"/>
            </a:endParaRPr>
          </a:p>
        </p:txBody>
      </p:sp>
      <p:sp>
        <p:nvSpPr>
          <p:cNvPr id="4" name="Tekstvak 3"/>
          <p:cNvSpPr txBox="1"/>
          <p:nvPr/>
        </p:nvSpPr>
        <p:spPr>
          <a:xfrm>
            <a:off x="1378227" y="1510749"/>
            <a:ext cx="4558748" cy="3539430"/>
          </a:xfrm>
          <a:prstGeom prst="rect">
            <a:avLst/>
          </a:prstGeom>
          <a:noFill/>
        </p:spPr>
        <p:txBody>
          <a:bodyPr wrap="square" rtlCol="0">
            <a:spAutoFit/>
          </a:bodyPr>
          <a:lstStyle/>
          <a:p>
            <a:pPr algn="ctr"/>
            <a:r>
              <a:rPr lang="nl-NL" sz="3200" dirty="0">
                <a:latin typeface="Book Antiqua" panose="02040602050305030304" pitchFamily="18" charset="0"/>
              </a:rPr>
              <a:t>klein- groot</a:t>
            </a:r>
          </a:p>
          <a:p>
            <a:pPr algn="ctr"/>
            <a:r>
              <a:rPr lang="nl-NL" sz="3200" dirty="0">
                <a:latin typeface="Book Antiqua" panose="02040602050305030304" pitchFamily="18" charset="0"/>
              </a:rPr>
              <a:t>dik – dun</a:t>
            </a:r>
          </a:p>
          <a:p>
            <a:pPr algn="ctr"/>
            <a:r>
              <a:rPr lang="nl-NL" sz="3200" dirty="0">
                <a:latin typeface="Book Antiqua" panose="02040602050305030304" pitchFamily="18" charset="0"/>
              </a:rPr>
              <a:t>gezond- fit – ziek – moe</a:t>
            </a:r>
          </a:p>
          <a:p>
            <a:pPr algn="ctr"/>
            <a:r>
              <a:rPr lang="nl-NL" sz="3200" dirty="0">
                <a:latin typeface="Book Antiqua" panose="02040602050305030304" pitchFamily="18" charset="0"/>
              </a:rPr>
              <a:t>gehandicapt</a:t>
            </a:r>
          </a:p>
          <a:p>
            <a:pPr algn="ctr"/>
            <a:r>
              <a:rPr lang="nl-NL" sz="3200" dirty="0">
                <a:latin typeface="Book Antiqua" panose="02040602050305030304" pitchFamily="18" charset="0"/>
              </a:rPr>
              <a:t>honger</a:t>
            </a:r>
          </a:p>
          <a:p>
            <a:pPr algn="ctr"/>
            <a:r>
              <a:rPr lang="nl-NL" sz="3200" dirty="0">
                <a:latin typeface="Book Antiqua" panose="02040602050305030304" pitchFamily="18" charset="0"/>
              </a:rPr>
              <a:t>uiterlijk ( zelfbeleving)</a:t>
            </a:r>
          </a:p>
          <a:p>
            <a:pPr algn="ctr"/>
            <a:r>
              <a:rPr lang="nl-NL" sz="3200" dirty="0">
                <a:latin typeface="Book Antiqua" panose="02040602050305030304" pitchFamily="18" charset="0"/>
              </a:rPr>
              <a:t>erfelijkheid</a:t>
            </a:r>
            <a:endParaRPr lang="nl-NL" dirty="0"/>
          </a:p>
        </p:txBody>
      </p:sp>
      <p:pic>
        <p:nvPicPr>
          <p:cNvPr id="8" name="Afbeelding 7"/>
          <p:cNvPicPr>
            <a:picLocks noChangeAspect="1"/>
          </p:cNvPicPr>
          <p:nvPr/>
        </p:nvPicPr>
        <p:blipFill>
          <a:blip r:embed="rId2"/>
          <a:stretch>
            <a:fillRect/>
          </a:stretch>
        </p:blipFill>
        <p:spPr>
          <a:xfrm>
            <a:off x="8420668" y="0"/>
            <a:ext cx="5531102" cy="6751579"/>
          </a:xfrm>
          <a:prstGeom prst="rect">
            <a:avLst/>
          </a:prstGeom>
        </p:spPr>
      </p:pic>
      <p:sp>
        <p:nvSpPr>
          <p:cNvPr id="7"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1303840300"/>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585252" y="690218"/>
            <a:ext cx="5724940" cy="685800"/>
          </a:xfrm>
        </p:spPr>
        <p:txBody>
          <a:bodyPr>
            <a:noAutofit/>
          </a:bodyPr>
          <a:lstStyle/>
          <a:p>
            <a:r>
              <a:rPr lang="nl-NL" sz="4400" dirty="0">
                <a:latin typeface="Book Antiqua" panose="02040602050305030304" pitchFamily="18" charset="0"/>
              </a:rPr>
              <a:t>Psychische factoren</a:t>
            </a:r>
          </a:p>
        </p:txBody>
      </p:sp>
      <p:sp>
        <p:nvSpPr>
          <p:cNvPr id="4" name="Tekstvak 3"/>
          <p:cNvSpPr txBox="1"/>
          <p:nvPr/>
        </p:nvSpPr>
        <p:spPr>
          <a:xfrm>
            <a:off x="318051" y="1484243"/>
            <a:ext cx="10972800" cy="2677656"/>
          </a:xfrm>
          <a:prstGeom prst="rect">
            <a:avLst/>
          </a:prstGeom>
          <a:noFill/>
        </p:spPr>
        <p:txBody>
          <a:bodyPr wrap="square" rtlCol="0">
            <a:spAutoFit/>
          </a:bodyPr>
          <a:lstStyle/>
          <a:p>
            <a:r>
              <a:rPr lang="nl-NL" sz="2800" dirty="0">
                <a:latin typeface="Book Antiqua" panose="02040602050305030304" pitchFamily="18" charset="0"/>
              </a:rPr>
              <a:t>Zelfbeleving</a:t>
            </a:r>
          </a:p>
          <a:p>
            <a:r>
              <a:rPr lang="nl-NL" sz="2800" dirty="0">
                <a:latin typeface="Book Antiqua" panose="02040602050305030304" pitchFamily="18" charset="0"/>
              </a:rPr>
              <a:t>Persoonlijkheid</a:t>
            </a:r>
          </a:p>
          <a:p>
            <a:r>
              <a:rPr lang="nl-NL" sz="2800" dirty="0">
                <a:latin typeface="Book Antiqua" panose="02040602050305030304" pitchFamily="18" charset="0"/>
              </a:rPr>
              <a:t>Fase van je leven ( puberteit, menopauze, </a:t>
            </a:r>
            <a:r>
              <a:rPr lang="nl-NL" sz="2800" dirty="0" err="1">
                <a:latin typeface="Book Antiqua" panose="02040602050305030304" pitchFamily="18" charset="0"/>
              </a:rPr>
              <a:t>midlife</a:t>
            </a:r>
            <a:r>
              <a:rPr lang="nl-NL" sz="2800" dirty="0">
                <a:latin typeface="Book Antiqua" panose="02040602050305030304" pitchFamily="18" charset="0"/>
              </a:rPr>
              <a:t>- crisis)</a:t>
            </a:r>
          </a:p>
          <a:p>
            <a:r>
              <a:rPr lang="nl-NL" sz="2800" dirty="0">
                <a:latin typeface="Book Antiqua" panose="02040602050305030304" pitchFamily="18" charset="0"/>
              </a:rPr>
              <a:t>Zelfwaardering</a:t>
            </a:r>
          </a:p>
          <a:p>
            <a:r>
              <a:rPr lang="nl-NL" sz="2800" dirty="0">
                <a:latin typeface="Book Antiqua" panose="02040602050305030304" pitchFamily="18" charset="0"/>
              </a:rPr>
              <a:t>Ervaringen</a:t>
            </a:r>
          </a:p>
          <a:p>
            <a:r>
              <a:rPr lang="nl-NL" sz="2800" dirty="0">
                <a:latin typeface="Book Antiqua" panose="02040602050305030304" pitchFamily="18" charset="0"/>
              </a:rPr>
              <a:t>Draagkracht - draaglast</a:t>
            </a:r>
          </a:p>
        </p:txBody>
      </p:sp>
      <p:pic>
        <p:nvPicPr>
          <p:cNvPr id="5" name="Afbeelding 4"/>
          <p:cNvPicPr>
            <a:picLocks noChangeAspect="1"/>
          </p:cNvPicPr>
          <p:nvPr/>
        </p:nvPicPr>
        <p:blipFill>
          <a:blip r:embed="rId2"/>
          <a:stretch>
            <a:fillRect/>
          </a:stretch>
        </p:blipFill>
        <p:spPr>
          <a:xfrm>
            <a:off x="4876801" y="2881131"/>
            <a:ext cx="5433391" cy="3716754"/>
          </a:xfrm>
          <a:prstGeom prst="rect">
            <a:avLst/>
          </a:prstGeom>
        </p:spPr>
      </p:pic>
      <p:sp>
        <p:nvSpPr>
          <p:cNvPr id="7"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23655955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543339" y="570949"/>
            <a:ext cx="11403496" cy="685800"/>
          </a:xfrm>
        </p:spPr>
        <p:txBody>
          <a:bodyPr>
            <a:noAutofit/>
          </a:bodyPr>
          <a:lstStyle/>
          <a:p>
            <a:r>
              <a:rPr lang="nl-NL" sz="4000" dirty="0">
                <a:latin typeface="Book Antiqua" panose="02040602050305030304" pitchFamily="18" charset="0"/>
              </a:rPr>
              <a:t>Onderverdeling in Psychiatrische ziektebeelden</a:t>
            </a:r>
          </a:p>
        </p:txBody>
      </p:sp>
      <p:sp>
        <p:nvSpPr>
          <p:cNvPr id="4" name="Tekstvak 3"/>
          <p:cNvSpPr txBox="1"/>
          <p:nvPr/>
        </p:nvSpPr>
        <p:spPr>
          <a:xfrm>
            <a:off x="4613414" y="1408040"/>
            <a:ext cx="8666922" cy="2585323"/>
          </a:xfrm>
          <a:prstGeom prst="rect">
            <a:avLst/>
          </a:prstGeom>
          <a:noFill/>
        </p:spPr>
        <p:txBody>
          <a:bodyPr wrap="square" rtlCol="0">
            <a:spAutoFit/>
          </a:bodyPr>
          <a:lstStyle/>
          <a:p>
            <a:pPr marL="342900" indent="-342900">
              <a:buAutoNum type="arabicPeriod"/>
            </a:pPr>
            <a:r>
              <a:rPr lang="nl-NL" sz="3200" dirty="0">
                <a:latin typeface="Book Antiqua" panose="02040602050305030304" pitchFamily="18" charset="0"/>
              </a:rPr>
              <a:t>  </a:t>
            </a:r>
            <a:r>
              <a:rPr lang="nl-NL" sz="2800" dirty="0">
                <a:latin typeface="Book Antiqua" panose="02040602050305030304" pitchFamily="18" charset="0"/>
              </a:rPr>
              <a:t>Psychoses ( 20, 27 maart en 03 april)</a:t>
            </a:r>
          </a:p>
          <a:p>
            <a:pPr marL="342900" indent="-342900">
              <a:buAutoNum type="arabicPeriod"/>
            </a:pPr>
            <a:r>
              <a:rPr lang="nl-NL" sz="2800" dirty="0">
                <a:latin typeface="Book Antiqua" panose="02040602050305030304" pitchFamily="18" charset="0"/>
              </a:rPr>
              <a:t>  Stemmingsstoornissen ( 10 april en 01 mei)</a:t>
            </a:r>
          </a:p>
          <a:p>
            <a:pPr marL="342900" indent="-342900">
              <a:buAutoNum type="arabicPeriod"/>
            </a:pPr>
            <a:r>
              <a:rPr lang="nl-NL" sz="2800" dirty="0">
                <a:latin typeface="Book Antiqua" panose="02040602050305030304" pitchFamily="18" charset="0"/>
              </a:rPr>
              <a:t>  Persoonlijkheidsstoornissen ( 15 mei)</a:t>
            </a:r>
          </a:p>
          <a:p>
            <a:pPr marL="342900" indent="-342900">
              <a:buAutoNum type="arabicPeriod"/>
            </a:pPr>
            <a:r>
              <a:rPr lang="nl-NL" sz="2800" dirty="0">
                <a:latin typeface="Book Antiqua" panose="02040602050305030304" pitchFamily="18" charset="0"/>
              </a:rPr>
              <a:t>  Angst- en dwangstoornissen ( 22 mei)</a:t>
            </a:r>
          </a:p>
          <a:p>
            <a:pPr marL="342900" indent="-342900">
              <a:buAutoNum type="arabicPeriod"/>
            </a:pPr>
            <a:r>
              <a:rPr lang="nl-NL" sz="2800" dirty="0">
                <a:latin typeface="Book Antiqua" panose="02040602050305030304" pitchFamily="18" charset="0"/>
              </a:rPr>
              <a:t>  Parafilieën ( 29 mei) </a:t>
            </a:r>
          </a:p>
          <a:p>
            <a:pPr marL="342900" indent="-342900">
              <a:buAutoNum type="arabicPeriod"/>
            </a:pPr>
            <a:endParaRPr lang="nl-NL" dirty="0"/>
          </a:p>
        </p:txBody>
      </p:sp>
      <p:pic>
        <p:nvPicPr>
          <p:cNvPr id="6" name="Afbeelding 5"/>
          <p:cNvPicPr>
            <a:picLocks noChangeAspect="1"/>
          </p:cNvPicPr>
          <p:nvPr/>
        </p:nvPicPr>
        <p:blipFill>
          <a:blip r:embed="rId2"/>
          <a:stretch>
            <a:fillRect/>
          </a:stretch>
        </p:blipFill>
        <p:spPr>
          <a:xfrm>
            <a:off x="168967" y="1408040"/>
            <a:ext cx="4267197" cy="4267197"/>
          </a:xfrm>
          <a:prstGeom prst="rect">
            <a:avLst/>
          </a:prstGeom>
        </p:spPr>
      </p:pic>
      <p:sp>
        <p:nvSpPr>
          <p:cNvPr id="7"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24436008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738730" y="239644"/>
            <a:ext cx="3505200" cy="685800"/>
          </a:xfrm>
        </p:spPr>
        <p:txBody>
          <a:bodyPr>
            <a:noAutofit/>
          </a:bodyPr>
          <a:lstStyle/>
          <a:p>
            <a:r>
              <a:rPr lang="nl-NL" sz="4400" dirty="0">
                <a:latin typeface="Book Antiqua" panose="02040602050305030304" pitchFamily="18" charset="0"/>
              </a:rPr>
              <a:t>Psychoses</a:t>
            </a:r>
          </a:p>
        </p:txBody>
      </p:sp>
      <p:sp>
        <p:nvSpPr>
          <p:cNvPr id="4" name="Tekstvak 3"/>
          <p:cNvSpPr txBox="1"/>
          <p:nvPr/>
        </p:nvSpPr>
        <p:spPr>
          <a:xfrm>
            <a:off x="318053" y="925444"/>
            <a:ext cx="10880034" cy="3416320"/>
          </a:xfrm>
          <a:prstGeom prst="rect">
            <a:avLst/>
          </a:prstGeom>
          <a:noFill/>
        </p:spPr>
        <p:txBody>
          <a:bodyPr wrap="square" rtlCol="0">
            <a:spAutoFit/>
          </a:bodyPr>
          <a:lstStyle/>
          <a:p>
            <a:r>
              <a:rPr lang="nl-NL" sz="2400" dirty="0">
                <a:latin typeface="Book Antiqua" panose="02040602050305030304" pitchFamily="18" charset="0"/>
              </a:rPr>
              <a:t>Toestandsbeeld waarin de persoon zijn vat op de realiteit kwijt raakt onder invloed van </a:t>
            </a:r>
            <a:r>
              <a:rPr lang="nl-NL" sz="2400" u="sng" dirty="0">
                <a:solidFill>
                  <a:srgbClr val="FFFF00"/>
                </a:solidFill>
                <a:latin typeface="Book Antiqua" panose="02040602050305030304" pitchFamily="18" charset="0"/>
              </a:rPr>
              <a:t>wanen</a:t>
            </a:r>
            <a:r>
              <a:rPr lang="nl-NL" sz="2400" dirty="0">
                <a:latin typeface="Book Antiqua" panose="02040602050305030304" pitchFamily="18" charset="0"/>
              </a:rPr>
              <a:t> en </a:t>
            </a:r>
            <a:r>
              <a:rPr lang="nl-NL" sz="2400" u="sng" dirty="0">
                <a:solidFill>
                  <a:srgbClr val="FFFF00"/>
                </a:solidFill>
                <a:latin typeface="Book Antiqua" panose="02040602050305030304" pitchFamily="18" charset="0"/>
              </a:rPr>
              <a:t>hallucinaties</a:t>
            </a:r>
            <a:r>
              <a:rPr lang="nl-NL" sz="2400" dirty="0">
                <a:latin typeface="Book Antiqua" panose="02040602050305030304" pitchFamily="18" charset="0"/>
              </a:rPr>
              <a:t>.</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Hallucinaties</a:t>
            </a:r>
            <a:r>
              <a:rPr lang="nl-NL" sz="2400" dirty="0">
                <a:latin typeface="Book Antiqua" panose="02040602050305030304" pitchFamily="18" charset="0"/>
              </a:rPr>
              <a:t> zijn zintuigelijke indrukken ( zien, horen, voelen, ruiken) die niet berusten op werkelijkheid maar die de persoon wel als werkelijk ervaart. </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Wanen</a:t>
            </a:r>
            <a:r>
              <a:rPr lang="nl-NL" sz="2400" dirty="0">
                <a:latin typeface="Book Antiqua" panose="02040602050305030304" pitchFamily="18" charset="0"/>
              </a:rPr>
              <a:t> zijn denkbeelden die niet berusten op werkelijkheid maar voor de persoon wel werkelijkheidswaarde hebben en niet te corrigeren zijn. Het betreft hier dus een inhoudelijke denkstoornis.</a:t>
            </a:r>
          </a:p>
        </p:txBody>
      </p:sp>
      <p:pic>
        <p:nvPicPr>
          <p:cNvPr id="5" name="Afbeelding 4"/>
          <p:cNvPicPr>
            <a:picLocks noChangeAspect="1"/>
          </p:cNvPicPr>
          <p:nvPr/>
        </p:nvPicPr>
        <p:blipFill>
          <a:blip r:embed="rId2"/>
          <a:stretch>
            <a:fillRect/>
          </a:stretch>
        </p:blipFill>
        <p:spPr>
          <a:xfrm>
            <a:off x="7510206" y="4116478"/>
            <a:ext cx="3687881" cy="2377638"/>
          </a:xfrm>
          <a:prstGeom prst="rect">
            <a:avLst/>
          </a:prstGeom>
        </p:spPr>
      </p:pic>
      <p:sp>
        <p:nvSpPr>
          <p:cNvPr id="7"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987991575"/>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697895" y="438427"/>
            <a:ext cx="5996609" cy="685800"/>
          </a:xfrm>
        </p:spPr>
        <p:txBody>
          <a:bodyPr>
            <a:noAutofit/>
          </a:bodyPr>
          <a:lstStyle/>
          <a:p>
            <a:r>
              <a:rPr lang="nl-NL" sz="4400" dirty="0">
                <a:latin typeface="Book Antiqua" panose="02040602050305030304" pitchFamily="18" charset="0"/>
              </a:rPr>
              <a:t>Stemmingsstoornissen</a:t>
            </a:r>
          </a:p>
        </p:txBody>
      </p:sp>
      <p:sp>
        <p:nvSpPr>
          <p:cNvPr id="4" name="Rechthoek 3"/>
          <p:cNvSpPr/>
          <p:nvPr/>
        </p:nvSpPr>
        <p:spPr>
          <a:xfrm>
            <a:off x="504958" y="1183695"/>
            <a:ext cx="11078817" cy="5386090"/>
          </a:xfrm>
          <a:prstGeom prst="rect">
            <a:avLst/>
          </a:prstGeom>
        </p:spPr>
        <p:txBody>
          <a:bodyPr wrap="square">
            <a:spAutoFit/>
          </a:bodyPr>
          <a:lstStyle/>
          <a:p>
            <a:r>
              <a:rPr lang="nl-NL" sz="2400" dirty="0">
                <a:latin typeface="Book Antiqua" panose="02040602050305030304" pitchFamily="18" charset="0"/>
              </a:rPr>
              <a:t>Verzamelnaam voor psychische aandoeningen waarbij de </a:t>
            </a:r>
          </a:p>
          <a:p>
            <a:r>
              <a:rPr lang="nl-NL" sz="2400" dirty="0">
                <a:latin typeface="Book Antiqua" panose="02040602050305030304" pitchFamily="18" charset="0"/>
              </a:rPr>
              <a:t>gemoedsstemming of emotie van de patiënt ziekelijk is </a:t>
            </a:r>
          </a:p>
          <a:p>
            <a:r>
              <a:rPr lang="nl-NL" sz="2400" dirty="0">
                <a:latin typeface="Book Antiqua" panose="02040602050305030304" pitchFamily="18" charset="0"/>
              </a:rPr>
              <a:t>verstoord of niet past bij de situatie waarin de patiënt verkeert.</a:t>
            </a:r>
          </a:p>
          <a:p>
            <a:endParaRPr lang="nl-NL" sz="2400" dirty="0">
              <a:latin typeface="Book Antiqua" panose="02040602050305030304" pitchFamily="18" charset="0"/>
            </a:endParaRPr>
          </a:p>
          <a:p>
            <a:r>
              <a:rPr lang="nl-NL" sz="2400" u="sng" dirty="0">
                <a:latin typeface="Book Antiqua" panose="02040602050305030304" pitchFamily="18" charset="0"/>
              </a:rPr>
              <a:t>We onderscheiden drie hoofdgroepen </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Manie </a:t>
            </a:r>
            <a:r>
              <a:rPr lang="nl-NL" sz="2400" dirty="0">
                <a:latin typeface="Book Antiqua" panose="02040602050305030304" pitchFamily="18" charset="0"/>
              </a:rPr>
              <a:t>        : </a:t>
            </a:r>
            <a:r>
              <a:rPr lang="nl-NL" sz="2000" dirty="0">
                <a:latin typeface="Book Antiqua" panose="02040602050305030304" pitchFamily="18" charset="0"/>
              </a:rPr>
              <a:t>gaat gepaard met overmatige vreugde, boosheid, </a:t>
            </a:r>
          </a:p>
          <a:p>
            <a:r>
              <a:rPr lang="nl-NL" sz="2000" dirty="0">
                <a:latin typeface="Book Antiqua" panose="02040602050305030304" pitchFamily="18" charset="0"/>
              </a:rPr>
              <a:t>                                hyperactiviteit ,  impulsiviteit en een sterke ongeremdheid in </a:t>
            </a:r>
          </a:p>
          <a:p>
            <a:r>
              <a:rPr lang="nl-NL" sz="2000" dirty="0">
                <a:latin typeface="Book Antiqua" panose="02040602050305030304" pitchFamily="18" charset="0"/>
              </a:rPr>
              <a:t>                                tal van psychische  functies</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Depressie </a:t>
            </a:r>
            <a:r>
              <a:rPr lang="nl-NL" sz="2400" dirty="0">
                <a:latin typeface="Book Antiqua" panose="02040602050305030304" pitchFamily="18" charset="0"/>
              </a:rPr>
              <a:t>  : </a:t>
            </a:r>
            <a:r>
              <a:rPr lang="nl-NL" sz="2000" dirty="0">
                <a:latin typeface="Book Antiqua" panose="02040602050305030304" pitchFamily="18" charset="0"/>
              </a:rPr>
              <a:t>kenmerkt door een verlies van levenslust of zware neerslachtigheid</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Bipolair      : </a:t>
            </a:r>
            <a:r>
              <a:rPr lang="nl-NL" sz="2000" dirty="0">
                <a:latin typeface="Book Antiqua" panose="02040602050305030304" pitchFamily="18" charset="0"/>
              </a:rPr>
              <a:t>gekenmerkt door wisselende stemmingen, dan weer manisch of hypomaan,    </a:t>
            </a:r>
          </a:p>
          <a:p>
            <a:r>
              <a:rPr lang="nl-NL" sz="2000" dirty="0">
                <a:latin typeface="Book Antiqua" panose="02040602050305030304" pitchFamily="18" charset="0"/>
              </a:rPr>
              <a:t>                                dan weer depressief.</a:t>
            </a:r>
          </a:p>
          <a:p>
            <a:endParaRPr lang="nl-NL" sz="2400" dirty="0">
              <a:latin typeface="Book Antiqua" panose="02040602050305030304" pitchFamily="18" charset="0"/>
            </a:endParaRPr>
          </a:p>
        </p:txBody>
      </p:sp>
      <p:pic>
        <p:nvPicPr>
          <p:cNvPr id="5" name="Afbeelding 4"/>
          <p:cNvPicPr>
            <a:picLocks noChangeAspect="1"/>
          </p:cNvPicPr>
          <p:nvPr/>
        </p:nvPicPr>
        <p:blipFill>
          <a:blip r:embed="rId2"/>
          <a:stretch>
            <a:fillRect/>
          </a:stretch>
        </p:blipFill>
        <p:spPr>
          <a:xfrm>
            <a:off x="9648125" y="1124227"/>
            <a:ext cx="2330184" cy="3125857"/>
          </a:xfrm>
          <a:prstGeom prst="rect">
            <a:avLst/>
          </a:prstGeom>
        </p:spPr>
      </p:pic>
      <p:sp>
        <p:nvSpPr>
          <p:cNvPr id="7" name="Tijdelijke aanduiding voor voettekst 4"/>
          <p:cNvSpPr>
            <a:spLocks noGrp="1"/>
          </p:cNvSpPr>
          <p:nvPr/>
        </p:nvSpPr>
        <p:spPr bwMode="gray">
          <a:xfrm>
            <a:off x="905940" y="6518365"/>
            <a:ext cx="10410102" cy="339635"/>
          </a:xfrm>
          <a:prstGeom prst="rect">
            <a:avLst/>
          </a:prstGeom>
        </p:spPr>
        <p:txBody>
          <a:bodyPr vert="horz" lIns="91440" tIns="45720" rIns="91440" bIns="45720" rtlCol="0" anchor="ctr"/>
          <a:lstStyle>
            <a:defPPr>
              <a:defRPr lang="en-US"/>
            </a:defPPr>
            <a:lvl1pPr marL="0" algn="l" defTabSz="457200" rtl="0" eaLnBrk="1" latinLnBrk="0" hangingPunct="1">
              <a:defRPr sz="1000" b="0" i="0" kern="1200">
                <a:solidFill>
                  <a:schemeClr val="bg1">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800" dirty="0">
                <a:solidFill>
                  <a:srgbClr val="FFFF00">
                    <a:alpha val="60000"/>
                  </a:srgbClr>
                </a:solidFill>
              </a:rPr>
              <a:t>Invloeden op het denken en doen van mensen / Cyclus Psychpathologie voor MBO/ Noorderpoort Groningen </a:t>
            </a:r>
            <a:r>
              <a:rPr lang="de-DE" sz="800" dirty="0">
                <a:solidFill>
                  <a:srgbClr val="FFFF00">
                    <a:alpha val="60000"/>
                  </a:srgbClr>
                </a:solidFill>
              </a:rPr>
              <a:t>/ februari- </a:t>
            </a:r>
            <a:r>
              <a:rPr lang="de-DE" sz="800" dirty="0" err="1">
                <a:solidFill>
                  <a:srgbClr val="FFFF00">
                    <a:alpha val="60000"/>
                  </a:srgbClr>
                </a:solidFill>
              </a:rPr>
              <a:t>juli</a:t>
            </a:r>
            <a:r>
              <a:rPr lang="de-DE" sz="800" dirty="0">
                <a:solidFill>
                  <a:srgbClr val="FFFF00">
                    <a:alpha val="60000"/>
                  </a:srgbClr>
                </a:solidFill>
              </a:rPr>
              <a:t> 2018  </a:t>
            </a:r>
            <a:r>
              <a:rPr lang="nl-NL" sz="800" dirty="0">
                <a:solidFill>
                  <a:srgbClr val="FFFF00">
                    <a:alpha val="60000"/>
                  </a:srgbClr>
                </a:solidFill>
              </a:rPr>
              <a:t>/ Samenstelling Gert Jan Lute</a:t>
            </a:r>
            <a:endParaRPr lang="en-US" sz="800" dirty="0">
              <a:solidFill>
                <a:srgbClr val="FFFF00">
                  <a:alpha val="60000"/>
                </a:srgbClr>
              </a:solidFill>
            </a:endParaRPr>
          </a:p>
        </p:txBody>
      </p:sp>
    </p:spTree>
    <p:extLst>
      <p:ext uri="{BB962C8B-B14F-4D97-AF65-F5344CB8AC3E}">
        <p14:creationId xmlns:p14="http://schemas.microsoft.com/office/powerpoint/2010/main" val="14390320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Condensspoor">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eb9f1bc-45b5-4a08-b62a-86e94b70de4f">
      <UserInfo>
        <DisplayName>Greetje Willems</DisplayName>
        <AccountId>38</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80053979396584F96D742685097871F" ma:contentTypeVersion="8" ma:contentTypeDescription="Een nieuw document maken." ma:contentTypeScope="" ma:versionID="9117dd2fcfe12350821822c933b29f2d">
  <xsd:schema xmlns:xsd="http://www.w3.org/2001/XMLSchema" xmlns:xs="http://www.w3.org/2001/XMLSchema" xmlns:p="http://schemas.microsoft.com/office/2006/metadata/properties" xmlns:ns2="657badc7-5b73-49fc-aaf6-044af47df739" xmlns:ns3="deb9f1bc-45b5-4a08-b62a-86e94b70de4f" targetNamespace="http://schemas.microsoft.com/office/2006/metadata/properties" ma:root="true" ma:fieldsID="445633536bd001d4c136f9a1eb50816c" ns2:_="" ns3:_="">
    <xsd:import namespace="657badc7-5b73-49fc-aaf6-044af47df739"/>
    <xsd:import namespace="deb9f1bc-45b5-4a08-b62a-86e94b70de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AutoTag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badc7-5b73-49fc-aaf6-044af47df7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eb9f1bc-45b5-4a08-b62a-86e94b70de4f"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A9C086D-FD9B-4122-A97B-613BC1E63137}">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657badc7-5b73-49fc-aaf6-044af47df739"/>
    <ds:schemaRef ds:uri="http://www.w3.org/XML/1998/namespace"/>
    <ds:schemaRef ds:uri="deb9f1bc-45b5-4a08-b62a-86e94b70de4f"/>
  </ds:schemaRefs>
</ds:datastoreItem>
</file>

<file path=customXml/itemProps2.xml><?xml version="1.0" encoding="utf-8"?>
<ds:datastoreItem xmlns:ds="http://schemas.openxmlformats.org/officeDocument/2006/customXml" ds:itemID="{7CF1207C-6CC0-4590-A078-F9974ACD4123}">
  <ds:schemaRefs>
    <ds:schemaRef ds:uri="http://schemas.microsoft.com/sharepoint/v3/contenttype/forms"/>
  </ds:schemaRefs>
</ds:datastoreItem>
</file>

<file path=customXml/itemProps3.xml><?xml version="1.0" encoding="utf-8"?>
<ds:datastoreItem xmlns:ds="http://schemas.openxmlformats.org/officeDocument/2006/customXml" ds:itemID="{517EA6D8-FB13-41BA-B73F-B0D1EF2D03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7badc7-5b73-49fc-aaf6-044af47df739"/>
    <ds:schemaRef ds:uri="deb9f1bc-45b5-4a08-b62a-86e94b70de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TM04033937[[fn=Condensspoor]]</Template>
  <TotalTime>551</TotalTime>
  <Words>906</Words>
  <Application>Microsoft Office PowerPoint</Application>
  <PresentationFormat>Breedbeeld</PresentationFormat>
  <Paragraphs>116</Paragraphs>
  <Slides>14</Slides>
  <Notes>0</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Condensspoor</vt:lpstr>
      <vt:lpstr>         Invloeden op het denken en doen van mensen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Invloeden op het denken en doen van mensen.</dc:title>
  <dc:creator>Gert Jan Lute</dc:creator>
  <cp:lastModifiedBy>Gert Jan Lute</cp:lastModifiedBy>
  <cp:revision>32</cp:revision>
  <dcterms:created xsi:type="dcterms:W3CDTF">2017-03-04T11:58:55Z</dcterms:created>
  <dcterms:modified xsi:type="dcterms:W3CDTF">2018-05-25T06:36:53Z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0x010100B80053979396584F96D742685097871F</vt:lpwstr>
  </property>
  <property fmtid="{D5CDD505-2E9C-101B-9397-08002B2CF9AE}" pid="3" name="display_urn">
    <vt:lpwstr>Greetje Willems</vt:lpwstr>
  </property>
  <property fmtid="{D5CDD505-2E9C-101B-9397-08002B2CF9AE}" pid="4" name="SharedWithUsers">
    <vt:lpwstr>38;#Greetje Willems</vt:lpwstr>
  </property>
</Properties>
</file>