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4"/>
  </p:sldMasterIdLst>
  <p:sldIdLst>
    <p:sldId id="256" r:id="rId5"/>
    <p:sldId id="257" r:id="rId6"/>
    <p:sldId id="258" r:id="rId7"/>
    <p:sldId id="259" r:id="rId8"/>
    <p:sldId id="261" r:id="rId9"/>
    <p:sldId id="262" r:id="rId10"/>
    <p:sldId id="263" r:id="rId11"/>
    <p:sldId id="264" r:id="rId12"/>
    <p:sldId id="266" r:id="rId13"/>
    <p:sldId id="265" r:id="rId14"/>
    <p:sldId id="267" r:id="rId15"/>
    <p:sldId id="268" r:id="rId16"/>
    <p:sldId id="269" r:id="rId1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4678DFC-8697-4863-B974-155D63C2F1D7}" v="1" dt="2018-05-07T16:18:39.33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5" d="100"/>
          <a:sy n="65" d="100"/>
        </p:scale>
        <p:origin x="83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microsoft.com/office/2015/10/relationships/revisionInfo" Target="revisionInfo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ené Martena" userId="S::rrmartena@st.noorderpoort.nl::2dbcf00f-d597-4123-a267-28d40129f5a6" providerId="AD" clId="Web-{C4678DFC-8697-4863-B974-155D63C2F1D7}"/>
    <pc:docChg chg="modSld">
      <pc:chgData name="René Martena" userId="S::rrmartena@st.noorderpoort.nl::2dbcf00f-d597-4123-a267-28d40129f5a6" providerId="AD" clId="Web-{C4678DFC-8697-4863-B974-155D63C2F1D7}" dt="2018-05-07T16:18:39.336" v="0"/>
      <pc:docMkLst>
        <pc:docMk/>
      </pc:docMkLst>
      <pc:sldChg chg="modSp">
        <pc:chgData name="René Martena" userId="S::rrmartena@st.noorderpoort.nl::2dbcf00f-d597-4123-a267-28d40129f5a6" providerId="AD" clId="Web-{C4678DFC-8697-4863-B974-155D63C2F1D7}" dt="2018-05-07T16:18:39.336" v="0"/>
        <pc:sldMkLst>
          <pc:docMk/>
          <pc:sldMk cId="2916733155" sldId="263"/>
        </pc:sldMkLst>
        <pc:spChg chg="mod">
          <ac:chgData name="René Martena" userId="S::rrmartena@st.noorderpoort.nl::2dbcf00f-d597-4123-a267-28d40129f5a6" providerId="AD" clId="Web-{C4678DFC-8697-4863-B974-155D63C2F1D7}" dt="2018-05-07T16:18:39.336" v="0"/>
          <ac:spMkLst>
            <pc:docMk/>
            <pc:sldMk cId="2916733155" sldId="263"/>
            <ac:spMk id="4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11/11/2018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dirty="0"/>
              <a:t>11/11/2018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dirty="0"/>
              <a:t>11/11/2018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dirty="0"/>
              <a:t>11/11/2018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dirty="0"/>
              <a:t>11/11/2018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nl-NL"/>
              <a:t>Tekststijl van het model bewerken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nl-NL"/>
              <a:t>Tekststijl van het model bewerken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dirty="0"/>
              <a:t>11/11/2018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Afbeelding-ko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dirty="0"/>
              <a:t>11/11/2018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dirty="0"/>
              <a:t>11/11/2018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dirty="0"/>
              <a:t>11/11/2018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dirty="0"/>
              <a:t>11/11/2018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dirty="0"/>
              <a:t>11/11/2018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dirty="0"/>
              <a:t>11/11/2018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dirty="0"/>
              <a:t>11/11/2018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dirty="0"/>
              <a:t>11/11/2018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dirty="0"/>
              <a:t>11/11/2018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dirty="0"/>
              <a:t>11/11/2018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dirty="0"/>
              <a:t>11/11/2018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lang="en-US" dirty="0"/>
              <a:t>11/11/2018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r>
              <a:rPr lang="en-US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lang="en-US" dirty="0"/>
              <a:pPr/>
              <a:t>‹nr.›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zKIyuNRtay4" TargetMode="Externa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_s1lzxHRO4U" TargetMode="External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3"/>
          <p:cNvSpPr txBox="1"/>
          <p:nvPr/>
        </p:nvSpPr>
        <p:spPr>
          <a:xfrm>
            <a:off x="214489" y="450574"/>
            <a:ext cx="8703242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/>
          </a:p>
          <a:p>
            <a:endParaRPr lang="nl-NL" sz="9600">
              <a:latin typeface="Book Antiqua" panose="02040602050305030304" pitchFamily="18" charset="0"/>
            </a:endParaRPr>
          </a:p>
          <a:p>
            <a:endParaRPr lang="nl-NL" sz="9600">
              <a:latin typeface="Book Antiqua" panose="02040602050305030304" pitchFamily="18" charset="0"/>
            </a:endParaRPr>
          </a:p>
          <a:p>
            <a:r>
              <a:rPr lang="nl-NL" sz="1600">
                <a:latin typeface="Book Antiqua" panose="02040602050305030304" pitchFamily="18" charset="0"/>
              </a:rPr>
              <a:t>PowerPoint no. 5</a:t>
            </a:r>
          </a:p>
          <a:p>
            <a:r>
              <a:rPr lang="nl-NL" sz="1600">
                <a:latin typeface="Book Antiqua" panose="02040602050305030304" pitchFamily="18" charset="0"/>
              </a:rPr>
              <a:t>Maandag 09 mei 2018</a:t>
            </a:r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94991" y="0"/>
            <a:ext cx="9197009" cy="5511317"/>
          </a:xfrm>
          <a:prstGeom prst="rect">
            <a:avLst/>
          </a:prstGeom>
        </p:spPr>
      </p:pic>
      <p:sp>
        <p:nvSpPr>
          <p:cNvPr id="6" name="Tekstvak 5"/>
          <p:cNvSpPr txBox="1"/>
          <p:nvPr/>
        </p:nvSpPr>
        <p:spPr>
          <a:xfrm>
            <a:off x="450574" y="450574"/>
            <a:ext cx="7129669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600">
                <a:latin typeface="Book Antiqua" panose="02040602050305030304" pitchFamily="18" charset="0"/>
              </a:rPr>
              <a:t>Schizofrenie</a:t>
            </a:r>
          </a:p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942306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kstvak 4"/>
          <p:cNvSpPr txBox="1"/>
          <p:nvPr/>
        </p:nvSpPr>
        <p:spPr>
          <a:xfrm>
            <a:off x="185530" y="132522"/>
            <a:ext cx="10442713" cy="63094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b="1" dirty="0">
                <a:solidFill>
                  <a:srgbClr val="FFFF00"/>
                </a:solidFill>
                <a:latin typeface="Book Antiqua" panose="02040602050305030304" pitchFamily="18" charset="0"/>
              </a:rPr>
              <a:t>Het Prodroom ( Prodromale fase/ Voorfase) </a:t>
            </a:r>
            <a:r>
              <a:rPr lang="nl-NL" sz="1200" dirty="0">
                <a:latin typeface="Book Antiqua" panose="02040602050305030304" pitchFamily="18" charset="0"/>
                <a:hlinkClick r:id="rId2"/>
              </a:rPr>
              <a:t>Symptomen van Schizofrenie</a:t>
            </a:r>
            <a:endParaRPr lang="nl-NL" sz="1200" dirty="0">
              <a:latin typeface="Book Antiqua" panose="02040602050305030304" pitchFamily="18" charset="0"/>
            </a:endParaRPr>
          </a:p>
          <a:p>
            <a:endParaRPr lang="nl-NL" sz="2000" dirty="0">
              <a:latin typeface="Book Antiqua" panose="0204060205030503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200" dirty="0">
                <a:latin typeface="Book Antiqua" panose="02040602050305030304" pitchFamily="18" charset="0"/>
              </a:rPr>
              <a:t>Meer op jezelf of zichzelf zijn, terugtrekken en stiller zijn dan normaal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200" dirty="0">
                <a:latin typeface="Book Antiqua" panose="02040602050305030304" pitchFamily="18" charset="0"/>
              </a:rPr>
              <a:t>Verlies van interesse in allerlei activiteiten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200" dirty="0">
                <a:latin typeface="Book Antiqua" panose="02040602050305030304" pitchFamily="18" charset="0"/>
              </a:rPr>
              <a:t>Heel erg moe zijn en geen energie hebben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nl-NL" sz="2200" dirty="0">
              <a:latin typeface="Book Antiqua" panose="0204060205030503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200" dirty="0">
                <a:latin typeface="Book Antiqua" panose="02040602050305030304" pitchFamily="18" charset="0"/>
              </a:rPr>
              <a:t>Geen motivatie hebben en weinig zin om initiatief te nemen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200" dirty="0">
                <a:latin typeface="Book Antiqua" panose="02040602050305030304" pitchFamily="18" charset="0"/>
              </a:rPr>
              <a:t>Problemen met het geheugen en de concentratie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200" dirty="0">
                <a:latin typeface="Book Antiqua" panose="02040602050305030304" pitchFamily="18" charset="0"/>
              </a:rPr>
              <a:t>Het gaat slechter op het werk of met de studie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200" dirty="0">
                <a:latin typeface="Book Antiqua" panose="02040602050305030304" pitchFamily="18" charset="0"/>
              </a:rPr>
              <a:t>Er lijkt sprake te zijn van minder emotioneel reageren dan normaal of anders dan je zou verwachten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nl-NL" sz="2200" dirty="0">
              <a:latin typeface="Book Antiqua" panose="0204060205030503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200" dirty="0">
                <a:latin typeface="Book Antiqua" panose="02040602050305030304" pitchFamily="18" charset="0"/>
              </a:rPr>
              <a:t>Slaap- of eetstoornissen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200" dirty="0">
                <a:latin typeface="Book Antiqua" panose="02040602050305030304" pitchFamily="18" charset="0"/>
              </a:rPr>
              <a:t>Meer ongebruikelijke ideeën hebben of leggen van onlogische associaties tussen dingen en gebeurtenissen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200" dirty="0">
                <a:latin typeface="Book Antiqua" panose="02040602050305030304" pitchFamily="18" charset="0"/>
              </a:rPr>
              <a:t>Meer paranoïde gedachten hebben over anderen of situaties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200" dirty="0">
                <a:latin typeface="Book Antiqua" panose="02040602050305030304" pitchFamily="18" charset="0"/>
              </a:rPr>
              <a:t>Anders of afwijkend gedrag (merkwaardig doen)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200" dirty="0">
                <a:latin typeface="Book Antiqua" panose="02040602050305030304" pitchFamily="18" charset="0"/>
              </a:rPr>
              <a:t>Het gevoel hebben anders te zijn of je/ zich niet meer jezelf/zichzelf (te) voelen</a:t>
            </a:r>
            <a:endParaRPr lang="nl-NL" sz="2200" dirty="0"/>
          </a:p>
        </p:txBody>
      </p:sp>
    </p:spTree>
    <p:extLst>
      <p:ext uri="{BB962C8B-B14F-4D97-AF65-F5344CB8AC3E}">
        <p14:creationId xmlns:p14="http://schemas.microsoft.com/office/powerpoint/2010/main" val="9687031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3"/>
          <p:cNvSpPr txBox="1"/>
          <p:nvPr/>
        </p:nvSpPr>
        <p:spPr>
          <a:xfrm>
            <a:off x="689113" y="490330"/>
            <a:ext cx="9104244" cy="594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nl-NL" sz="4400" b="1">
                <a:solidFill>
                  <a:srgbClr val="FFFF00"/>
                </a:solidFill>
                <a:latin typeface="Book Antiqua" panose="02040602050305030304" pitchFamily="18" charset="0"/>
              </a:rPr>
              <a:t>Progressieve fase</a:t>
            </a:r>
            <a:endParaRPr lang="nl-NL" sz="2800">
              <a:latin typeface="Book Antiqua" panose="02040602050305030304" pitchFamily="18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endParaRPr lang="nl-NL" sz="2800">
              <a:latin typeface="Book Antiqua" panose="02040602050305030304" pitchFamily="18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nl-NL" sz="2800">
                <a:latin typeface="Book Antiqua" panose="02040602050305030304" pitchFamily="18" charset="0"/>
              </a:rPr>
              <a:t>Periode van psychotische episoden: </a:t>
            </a:r>
          </a:p>
          <a:p>
            <a:endParaRPr lang="nl-NL" sz="2800">
              <a:latin typeface="Book Antiqua" panose="02040602050305030304" pitchFamily="18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sz="2800">
                <a:latin typeface="Book Antiqua" panose="02040602050305030304" pitchFamily="18" charset="0"/>
              </a:rPr>
              <a:t>Tijdens deze fase is er ten minste één psychotische episode, maar meestal meerdere, afgewisseld met periodes waarin er minder verschijnselen optreden. </a:t>
            </a:r>
          </a:p>
          <a:p>
            <a:endParaRPr lang="nl-NL" sz="2800">
              <a:latin typeface="Book Antiqua" panose="02040602050305030304" pitchFamily="18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sz="2800">
                <a:latin typeface="Book Antiqua" panose="02040602050305030304" pitchFamily="18" charset="0"/>
              </a:rPr>
              <a:t>De eerste psychotische episode treedt meestal op vóór het 25e jaar. Soms rond het 15e jaar op of nog vroeger, of juist pas laat na het 25e jaar, tot op 60-jarige leeftijd.</a:t>
            </a:r>
            <a:br>
              <a:rPr lang="nl-NL" sz="2800">
                <a:latin typeface="Book Antiqua" panose="02040602050305030304" pitchFamily="18" charset="0"/>
              </a:rPr>
            </a:br>
            <a:endParaRPr lang="nl-NL" sz="2800"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492131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3"/>
          <p:cNvSpPr txBox="1"/>
          <p:nvPr/>
        </p:nvSpPr>
        <p:spPr>
          <a:xfrm>
            <a:off x="755374" y="450574"/>
            <a:ext cx="10827026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400" b="1">
                <a:solidFill>
                  <a:srgbClr val="FFFF00"/>
                </a:solidFill>
                <a:latin typeface="Book Antiqua" panose="02040602050305030304" pitchFamily="18" charset="0"/>
              </a:rPr>
              <a:t>Stabiele fase met relapses</a:t>
            </a:r>
            <a:r>
              <a:rPr lang="nl-NL" sz="4400">
                <a:solidFill>
                  <a:srgbClr val="FFFF00"/>
                </a:solidFill>
                <a:latin typeface="Book Antiqua" panose="02040602050305030304" pitchFamily="18" charset="0"/>
              </a:rPr>
              <a:t/>
            </a:r>
            <a:br>
              <a:rPr lang="nl-NL" sz="4400">
                <a:solidFill>
                  <a:srgbClr val="FFFF00"/>
                </a:solidFill>
                <a:latin typeface="Book Antiqua" panose="02040602050305030304" pitchFamily="18" charset="0"/>
              </a:rPr>
            </a:br>
            <a:endParaRPr lang="nl-NL" sz="4400">
              <a:solidFill>
                <a:srgbClr val="FFFF00"/>
              </a:solidFill>
              <a:latin typeface="Book Antiqua" panose="02040602050305030304" pitchFamily="18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sz="3200">
                <a:latin typeface="Book Antiqua" panose="02040602050305030304" pitchFamily="18" charset="0"/>
              </a:rPr>
              <a:t>Stabilisatie : de psychotische episoden volgen elkaar minder snel op.</a:t>
            </a:r>
          </a:p>
          <a:p>
            <a:endParaRPr lang="nl-NL" sz="3200">
              <a:latin typeface="Book Antiqua" panose="02040602050305030304" pitchFamily="18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sz="3200">
                <a:latin typeface="Book Antiqua" panose="02040602050305030304" pitchFamily="18" charset="0"/>
              </a:rPr>
              <a:t>De symptomen van een voortdurende psychose verminderen aanzienlijk. </a:t>
            </a:r>
          </a:p>
          <a:p>
            <a:endParaRPr lang="nl-NL" sz="3200">
              <a:latin typeface="Book Antiqua" panose="02040602050305030304" pitchFamily="18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sz="3200">
                <a:latin typeface="Book Antiqua" panose="02040602050305030304" pitchFamily="18" charset="0"/>
              </a:rPr>
              <a:t>De stabiele fase treedt meestal pas in tussen het dertigste en vijftigste levensjaar.</a:t>
            </a:r>
            <a:endParaRPr lang="nl-NL" sz="3200"/>
          </a:p>
        </p:txBody>
      </p:sp>
    </p:spTree>
    <p:extLst>
      <p:ext uri="{BB962C8B-B14F-4D97-AF65-F5344CB8AC3E}">
        <p14:creationId xmlns:p14="http://schemas.microsoft.com/office/powerpoint/2010/main" val="199862123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/>
          <p:cNvSpPr/>
          <p:nvPr/>
        </p:nvSpPr>
        <p:spPr>
          <a:xfrm>
            <a:off x="159027" y="0"/>
            <a:ext cx="11728174" cy="63094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4000">
                <a:solidFill>
                  <a:srgbClr val="FFFF00"/>
                </a:solidFill>
                <a:latin typeface="Book Antiqua" panose="02040602050305030304" pitchFamily="18" charset="0"/>
              </a:rPr>
              <a:t>Gevolgen op lange termijn</a:t>
            </a:r>
          </a:p>
          <a:p>
            <a:endParaRPr lang="nl-NL" sz="2400">
              <a:latin typeface="Book Antiqua" panose="0204060205030503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000">
                <a:latin typeface="Book Antiqua" panose="02040602050305030304" pitchFamily="18" charset="0"/>
              </a:rPr>
              <a:t>In het eerste jaar na een eerste psychose, kan het terugvalrisico door medicatie aanzienlijk worden teruggebracht: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nl-NL" sz="2000">
              <a:latin typeface="Book Antiqua" panose="0204060205030503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000">
                <a:latin typeface="Book Antiqua" panose="02040602050305030304" pitchFamily="18" charset="0"/>
              </a:rPr>
              <a:t>Bij ongeveer 10% van de mensen blijven de verschijnselen van de eerste psychose bestaan, zelfs ondanks medicamenten.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nl-NL" sz="2000">
              <a:latin typeface="Book Antiqua" panose="0204060205030503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000">
                <a:latin typeface="Book Antiqua" panose="02040602050305030304" pitchFamily="18" charset="0"/>
              </a:rPr>
              <a:t>Op de lange duur echter keren bij 80% van de patiënten de problemen terug. De oorzaak daarvan is niet bekend. </a:t>
            </a:r>
          </a:p>
          <a:p>
            <a:endParaRPr lang="nl-NL" sz="2000">
              <a:latin typeface="Book Antiqua" panose="0204060205030503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000">
                <a:latin typeface="Book Antiqua" panose="02040602050305030304" pitchFamily="18" charset="0"/>
              </a:rPr>
              <a:t>Niet minder dan 10% van de patiënten komt door suïcide om het leven.</a:t>
            </a:r>
            <a:br>
              <a:rPr lang="nl-NL" sz="2000">
                <a:latin typeface="Book Antiqua" panose="02040602050305030304" pitchFamily="18" charset="0"/>
              </a:rPr>
            </a:br>
            <a:r>
              <a:rPr lang="nl-NL" sz="2000">
                <a:latin typeface="Book Antiqua" panose="02040602050305030304" pitchFamily="18" charset="0"/>
              </a:rPr>
              <a:t>Het herstel van een psychose langer duurt naarmate er vaker een psychose is geweest en de psychosen langer geduurd hebben.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nl-NL" sz="2000">
              <a:latin typeface="Book Antiqua" panose="0204060205030503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000">
                <a:latin typeface="Book Antiqua" panose="02040602050305030304" pitchFamily="18" charset="0"/>
              </a:rPr>
              <a:t>Een psychose die in een relatief laat stadium behandeld wordt, levert een minder goede prognose op, </a:t>
            </a:r>
          </a:p>
          <a:p>
            <a:endParaRPr lang="nl-NL" sz="2000">
              <a:latin typeface="Book Antiqua" panose="0204060205030503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000">
                <a:latin typeface="Book Antiqua" panose="02040602050305030304" pitchFamily="18" charset="0"/>
              </a:rPr>
              <a:t>Veel mensen tonen na een psychose een verminderd niveau van functioneren.</a:t>
            </a:r>
            <a:endParaRPr lang="nl-NL" sz="2000">
              <a:effectLst/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34041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vak 5"/>
          <p:cNvSpPr txBox="1"/>
          <p:nvPr/>
        </p:nvSpPr>
        <p:spPr>
          <a:xfrm>
            <a:off x="318052" y="463826"/>
            <a:ext cx="10575235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 sz="4400">
              <a:latin typeface="Book Antiqua" panose="02040602050305030304" pitchFamily="18" charset="0"/>
            </a:endParaRPr>
          </a:p>
          <a:p>
            <a:endParaRPr lang="nl-NL" sz="4400">
              <a:latin typeface="Book Antiqua" panose="02040602050305030304" pitchFamily="18" charset="0"/>
            </a:endParaRPr>
          </a:p>
          <a:p>
            <a:endParaRPr lang="nl-NL" sz="4000">
              <a:latin typeface="Book Antiqua" panose="02040602050305030304" pitchFamily="18" charset="0"/>
            </a:endParaRPr>
          </a:p>
          <a:p>
            <a:endParaRPr lang="nl-NL" sz="4000">
              <a:latin typeface="Book Antiqua" panose="02040602050305030304" pitchFamily="18" charset="0"/>
            </a:endParaRPr>
          </a:p>
        </p:txBody>
      </p:sp>
      <p:sp>
        <p:nvSpPr>
          <p:cNvPr id="7" name="Tekstvak 6"/>
          <p:cNvSpPr txBox="1"/>
          <p:nvPr/>
        </p:nvSpPr>
        <p:spPr>
          <a:xfrm>
            <a:off x="172278" y="331304"/>
            <a:ext cx="12404035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400">
                <a:latin typeface="Book Antiqua" panose="02040602050305030304" pitchFamily="18" charset="0"/>
              </a:rPr>
              <a:t>Schizofrenie</a:t>
            </a:r>
          </a:p>
          <a:p>
            <a:endParaRPr lang="nl-NL" sz="2800">
              <a:latin typeface="Book Antiqua" panose="02040602050305030304" pitchFamily="18" charset="0"/>
            </a:endParaRPr>
          </a:p>
          <a:p>
            <a:r>
              <a:rPr lang="nl-NL" sz="2800">
                <a:solidFill>
                  <a:srgbClr val="FFFF00"/>
                </a:solidFill>
                <a:latin typeface="Book Antiqua" panose="02040602050305030304" pitchFamily="18" charset="0"/>
              </a:rPr>
              <a:t>Een ernstige en complexe psychiatrische ziekte die gepaard gaat </a:t>
            </a:r>
          </a:p>
          <a:p>
            <a:r>
              <a:rPr lang="nl-NL" sz="2800">
                <a:solidFill>
                  <a:srgbClr val="FFFF00"/>
                </a:solidFill>
                <a:latin typeface="Book Antiqua" panose="02040602050305030304" pitchFamily="18" charset="0"/>
              </a:rPr>
              <a:t>met psychoses. Bij deze hersenaandoening verliest iemand het </a:t>
            </a:r>
          </a:p>
          <a:p>
            <a:r>
              <a:rPr lang="nl-NL" sz="2800">
                <a:solidFill>
                  <a:srgbClr val="FFFF00"/>
                </a:solidFill>
                <a:latin typeface="Book Antiqua" panose="02040602050305030304" pitchFamily="18" charset="0"/>
              </a:rPr>
              <a:t>contact met de werkelijkheid en gaat het algemeen functioneren achteruit.</a:t>
            </a:r>
          </a:p>
        </p:txBody>
      </p:sp>
      <p:pic>
        <p:nvPicPr>
          <p:cNvPr id="8" name="Afbeelding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2278" y="2824294"/>
            <a:ext cx="12019722" cy="3778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45376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vak 5"/>
          <p:cNvSpPr txBox="1"/>
          <p:nvPr/>
        </p:nvSpPr>
        <p:spPr>
          <a:xfrm>
            <a:off x="304800" y="213435"/>
            <a:ext cx="11582400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400">
                <a:latin typeface="Book Antiqua" panose="02040602050305030304" pitchFamily="18" charset="0"/>
              </a:rPr>
              <a:t>Schizofrenie volgens de DSM</a:t>
            </a:r>
          </a:p>
          <a:p>
            <a:endParaRPr lang="nl-NL" sz="4400">
              <a:latin typeface="Book Antiqua" panose="02040602050305030304" pitchFamily="18" charset="0"/>
            </a:endParaRPr>
          </a:p>
          <a:p>
            <a:r>
              <a:rPr lang="nl-NL" sz="2800">
                <a:latin typeface="Book Antiqua" panose="02040602050305030304" pitchFamily="18" charset="0"/>
              </a:rPr>
              <a:t>A. Twee of meer van de volgende kenmerken, waarvan elk in een periode van één maand een significant deel van de tijd aanwezig is. Minstens één van deze moet zijn:</a:t>
            </a:r>
          </a:p>
          <a:p>
            <a:endParaRPr lang="nl-NL" sz="2800">
              <a:latin typeface="Book Antiqua" panose="02040602050305030304" pitchFamily="18" charset="0"/>
            </a:endParaRPr>
          </a:p>
          <a:p>
            <a:pPr marL="514350" indent="-514350">
              <a:buAutoNum type="arabicPeriod"/>
            </a:pPr>
            <a:r>
              <a:rPr lang="nl-NL" sz="2800">
                <a:solidFill>
                  <a:srgbClr val="FFFF00"/>
                </a:solidFill>
                <a:latin typeface="Book Antiqua" panose="02040602050305030304" pitchFamily="18" charset="0"/>
              </a:rPr>
              <a:t>Wanen</a:t>
            </a:r>
          </a:p>
          <a:p>
            <a:pPr marL="514350" indent="-514350">
              <a:buAutoNum type="arabicPeriod"/>
            </a:pPr>
            <a:r>
              <a:rPr lang="nl-NL" sz="2800">
                <a:solidFill>
                  <a:srgbClr val="FFFF00"/>
                </a:solidFill>
                <a:latin typeface="Book Antiqua" panose="02040602050305030304" pitchFamily="18" charset="0"/>
              </a:rPr>
              <a:t>Hallucinaties</a:t>
            </a:r>
          </a:p>
          <a:p>
            <a:pPr marL="514350" indent="-514350">
              <a:buAutoNum type="arabicPeriod"/>
            </a:pPr>
            <a:r>
              <a:rPr lang="nl-NL" sz="2800">
                <a:solidFill>
                  <a:srgbClr val="FFFF00"/>
                </a:solidFill>
                <a:latin typeface="Book Antiqua" panose="02040602050305030304" pitchFamily="18" charset="0"/>
              </a:rPr>
              <a:t>Gedesorganiseerd spreken ( frequente ontsporing of incoherentie)</a:t>
            </a:r>
          </a:p>
          <a:p>
            <a:pPr marL="514350" indent="-514350">
              <a:buFontTx/>
              <a:buAutoNum type="arabicPeriod"/>
            </a:pPr>
            <a:r>
              <a:rPr lang="nl-NL" sz="2800">
                <a:solidFill>
                  <a:srgbClr val="FFFF00"/>
                </a:solidFill>
                <a:latin typeface="Book Antiqua" panose="02040602050305030304" pitchFamily="18" charset="0"/>
              </a:rPr>
              <a:t>Ernstig gedesorganiseerd of katatoon gedrag (</a:t>
            </a:r>
            <a:r>
              <a:rPr lang="nl-NL" sz="2800">
                <a:solidFill>
                  <a:srgbClr val="FFFF00"/>
                </a:solidFill>
                <a:latin typeface="Book Antiqua" panose="02040602050305030304" pitchFamily="18" charset="0"/>
                <a:hlinkClick r:id="rId2"/>
              </a:rPr>
              <a:t>Katatonie</a:t>
            </a:r>
            <a:r>
              <a:rPr lang="nl-NL" sz="2800">
                <a:solidFill>
                  <a:srgbClr val="FFFF00"/>
                </a:solidFill>
                <a:latin typeface="Book Antiqua" panose="02040602050305030304" pitchFamily="18" charset="0"/>
              </a:rPr>
              <a:t>)</a:t>
            </a:r>
          </a:p>
          <a:p>
            <a:pPr marL="514350" indent="-514350">
              <a:buAutoNum type="arabicPeriod"/>
            </a:pPr>
            <a:r>
              <a:rPr lang="nl-NL" sz="2800">
                <a:solidFill>
                  <a:srgbClr val="FFFF00"/>
                </a:solidFill>
                <a:latin typeface="Book Antiqua" panose="02040602050305030304" pitchFamily="18" charset="0"/>
              </a:rPr>
              <a:t>Negatieve symptomen</a:t>
            </a:r>
            <a:endParaRPr lang="nl-NL" sz="4400"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83438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vak 5"/>
          <p:cNvSpPr txBox="1"/>
          <p:nvPr/>
        </p:nvSpPr>
        <p:spPr>
          <a:xfrm>
            <a:off x="291547" y="106018"/>
            <a:ext cx="11123705" cy="64017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000" dirty="0">
                <a:latin typeface="Book Antiqua" panose="02040602050305030304" pitchFamily="18" charset="0"/>
              </a:rPr>
              <a:t>Schizofrenie volgens de DSM</a:t>
            </a:r>
          </a:p>
          <a:p>
            <a:endParaRPr lang="nl-NL" sz="4000" dirty="0">
              <a:latin typeface="Book Antiqua" panose="02040602050305030304" pitchFamily="18" charset="0"/>
            </a:endParaRPr>
          </a:p>
          <a:p>
            <a:r>
              <a:rPr lang="nl-NL" sz="2400" dirty="0">
                <a:solidFill>
                  <a:srgbClr val="FFFF00"/>
                </a:solidFill>
                <a:latin typeface="Book Antiqua" panose="02040602050305030304" pitchFamily="18" charset="0"/>
              </a:rPr>
              <a:t>B. </a:t>
            </a:r>
            <a:r>
              <a:rPr lang="nl-NL" sz="2400" b="1" dirty="0">
                <a:solidFill>
                  <a:srgbClr val="FFFF00"/>
                </a:solidFill>
                <a:latin typeface="Book Antiqua" panose="02040602050305030304" pitchFamily="18" charset="0"/>
              </a:rPr>
              <a:t>Het niveau van functioneren ligt lager </a:t>
            </a:r>
            <a:r>
              <a:rPr lang="nl-NL" sz="2400" b="1" dirty="0" smtClean="0">
                <a:solidFill>
                  <a:srgbClr val="FFFF00"/>
                </a:solidFill>
                <a:latin typeface="Book Antiqua" panose="02040602050305030304" pitchFamily="18" charset="0"/>
              </a:rPr>
              <a:t>op </a:t>
            </a:r>
            <a:r>
              <a:rPr lang="nl-NL" sz="2400" b="1" dirty="0">
                <a:solidFill>
                  <a:srgbClr val="FFFF00"/>
                </a:solidFill>
                <a:latin typeface="Book Antiqua" panose="02040602050305030304" pitchFamily="18" charset="0"/>
              </a:rPr>
              <a:t>één of meer   </a:t>
            </a:r>
          </a:p>
          <a:p>
            <a:r>
              <a:rPr lang="nl-NL" sz="2400" b="1" dirty="0">
                <a:solidFill>
                  <a:srgbClr val="FFFF00"/>
                </a:solidFill>
                <a:latin typeface="Book Antiqua" panose="02040602050305030304" pitchFamily="18" charset="0"/>
              </a:rPr>
              <a:t>     levensgebieden zoals: werk, intermenselijke relaties en zelfverzorging.</a:t>
            </a:r>
          </a:p>
          <a:p>
            <a:endParaRPr lang="nl-NL" sz="2400" b="1" dirty="0">
              <a:solidFill>
                <a:srgbClr val="FFFF00"/>
              </a:solidFill>
              <a:latin typeface="Book Antiqua" panose="02040602050305030304" pitchFamily="18" charset="0"/>
            </a:endParaRPr>
          </a:p>
          <a:p>
            <a:r>
              <a:rPr lang="nl-NL" sz="2400" b="1" dirty="0">
                <a:solidFill>
                  <a:srgbClr val="FFFF00"/>
                </a:solidFill>
                <a:latin typeface="Book Antiqua" panose="02040602050305030304" pitchFamily="18" charset="0"/>
              </a:rPr>
              <a:t>C. De symptomen zijn gedurende zes maanden ononderbroken aanwezig</a:t>
            </a:r>
          </a:p>
          <a:p>
            <a:endParaRPr lang="nl-NL" sz="2400" b="1" dirty="0">
              <a:solidFill>
                <a:srgbClr val="FFFF00"/>
              </a:solidFill>
              <a:latin typeface="Book Antiqua" panose="02040602050305030304" pitchFamily="18" charset="0"/>
            </a:endParaRPr>
          </a:p>
          <a:p>
            <a:r>
              <a:rPr lang="nl-NL" sz="2400" b="1" dirty="0">
                <a:solidFill>
                  <a:srgbClr val="FFFF00"/>
                </a:solidFill>
                <a:latin typeface="Book Antiqua" panose="02040602050305030304" pitchFamily="18" charset="0"/>
              </a:rPr>
              <a:t>D. Er is géén sprake van een </a:t>
            </a:r>
            <a:r>
              <a:rPr lang="nl-NL" sz="2400" b="1" dirty="0" err="1">
                <a:solidFill>
                  <a:srgbClr val="FFFF00"/>
                </a:solidFill>
                <a:latin typeface="Book Antiqua" panose="02040602050305030304" pitchFamily="18" charset="0"/>
              </a:rPr>
              <a:t>schizoaffectieve</a:t>
            </a:r>
            <a:r>
              <a:rPr lang="nl-NL" sz="2400" b="1" dirty="0">
                <a:solidFill>
                  <a:srgbClr val="FFFF00"/>
                </a:solidFill>
                <a:latin typeface="Book Antiqua" panose="02040602050305030304" pitchFamily="18" charset="0"/>
              </a:rPr>
              <a:t> en een depressieve- of bipolaire </a:t>
            </a:r>
          </a:p>
          <a:p>
            <a:r>
              <a:rPr lang="nl-NL" sz="2400" b="1" dirty="0">
                <a:solidFill>
                  <a:srgbClr val="FFFF00"/>
                </a:solidFill>
                <a:latin typeface="Book Antiqua" panose="02040602050305030304" pitchFamily="18" charset="0"/>
              </a:rPr>
              <a:t>     stemmingsstoornis met psychotische kenmerken</a:t>
            </a:r>
          </a:p>
          <a:p>
            <a:endParaRPr lang="nl-NL" sz="2400" b="1" dirty="0">
              <a:solidFill>
                <a:srgbClr val="FFFF00"/>
              </a:solidFill>
              <a:latin typeface="Book Antiqua" panose="02040602050305030304" pitchFamily="18" charset="0"/>
            </a:endParaRPr>
          </a:p>
          <a:p>
            <a:r>
              <a:rPr lang="nl-NL" sz="2400" b="1" dirty="0">
                <a:solidFill>
                  <a:srgbClr val="FFFF00"/>
                </a:solidFill>
                <a:latin typeface="Book Antiqua" panose="02040602050305030304" pitchFamily="18" charset="0"/>
              </a:rPr>
              <a:t>E. Er is géén sprake van middelengebruik</a:t>
            </a:r>
          </a:p>
          <a:p>
            <a:endParaRPr lang="nl-NL" sz="2400" b="1" dirty="0">
              <a:solidFill>
                <a:srgbClr val="FFFF00"/>
              </a:solidFill>
              <a:latin typeface="Book Antiqua" panose="02040602050305030304" pitchFamily="18" charset="0"/>
            </a:endParaRPr>
          </a:p>
          <a:p>
            <a:r>
              <a:rPr lang="nl-NL" sz="2400" b="1" dirty="0">
                <a:solidFill>
                  <a:srgbClr val="FFFF00"/>
                </a:solidFill>
                <a:latin typeface="Book Antiqua" panose="02040602050305030304" pitchFamily="18" charset="0"/>
              </a:rPr>
              <a:t>F. Bij de aanwezigheid van een autismespectrumstoornis, is er </a:t>
            </a:r>
          </a:p>
          <a:p>
            <a:r>
              <a:rPr lang="nl-NL" sz="2400" b="1" dirty="0">
                <a:solidFill>
                  <a:srgbClr val="FFFF00"/>
                </a:solidFill>
                <a:latin typeface="Book Antiqua" panose="02040602050305030304" pitchFamily="18" charset="0"/>
              </a:rPr>
              <a:t>    gedurende minstens één maand sprake van wanen en hallucinaties</a:t>
            </a:r>
          </a:p>
          <a:p>
            <a:endParaRPr lang="nl-NL" sz="2400" dirty="0">
              <a:solidFill>
                <a:srgbClr val="FFFF00"/>
              </a:solidFill>
              <a:latin typeface="Book Antiqua" panose="02040602050305030304" pitchFamily="18" charset="0"/>
            </a:endParaRP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262094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kstvak 4"/>
          <p:cNvSpPr txBox="1"/>
          <p:nvPr/>
        </p:nvSpPr>
        <p:spPr>
          <a:xfrm>
            <a:off x="222069" y="159026"/>
            <a:ext cx="11837410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000" dirty="0">
                <a:solidFill>
                  <a:srgbClr val="FFFF00"/>
                </a:solidFill>
                <a:latin typeface="Book Antiqua" panose="02040602050305030304" pitchFamily="18" charset="0"/>
              </a:rPr>
              <a:t>Positieve – en negatieve symptomen</a:t>
            </a:r>
          </a:p>
          <a:p>
            <a:endParaRPr lang="nl-NL" sz="2400" dirty="0">
              <a:solidFill>
                <a:srgbClr val="FFFF00"/>
              </a:solidFill>
              <a:latin typeface="Book Antiqua" panose="02040602050305030304" pitchFamily="18" charset="0"/>
            </a:endParaRPr>
          </a:p>
          <a:p>
            <a:r>
              <a:rPr lang="nl-NL" sz="2400" u="sng" dirty="0">
                <a:solidFill>
                  <a:srgbClr val="FFFF00"/>
                </a:solidFill>
                <a:latin typeface="Book Antiqua" panose="02040602050305030304" pitchFamily="18" charset="0"/>
              </a:rPr>
              <a:t>Positieve symptomen</a:t>
            </a:r>
          </a:p>
          <a:p>
            <a:r>
              <a:rPr lang="nl-NL" sz="2400" dirty="0">
                <a:latin typeface="Book Antiqua" panose="02040602050305030304" pitchFamily="18" charset="0"/>
              </a:rPr>
              <a:t>Het woord “positief” slaat op het feit dat deze symptomen verschijnselen zijn die naast het normale functioneren er extra zijn bijgekomen. </a:t>
            </a:r>
            <a:br>
              <a:rPr lang="nl-NL" sz="2400" dirty="0">
                <a:latin typeface="Book Antiqua" panose="02040602050305030304" pitchFamily="18" charset="0"/>
              </a:rPr>
            </a:br>
            <a:r>
              <a:rPr lang="nl-NL" sz="2400" dirty="0">
                <a:latin typeface="Book Antiqua" panose="02040602050305030304" pitchFamily="18" charset="0"/>
              </a:rPr>
              <a:t/>
            </a:r>
            <a:br>
              <a:rPr lang="nl-NL" sz="2400" dirty="0">
                <a:latin typeface="Book Antiqua" panose="02040602050305030304" pitchFamily="18" charset="0"/>
              </a:rPr>
            </a:br>
            <a:r>
              <a:rPr lang="nl-NL" sz="2400" dirty="0">
                <a:latin typeface="Book Antiqua" panose="02040602050305030304" pitchFamily="18" charset="0"/>
              </a:rPr>
              <a:t>Zoals: </a:t>
            </a:r>
          </a:p>
          <a:p>
            <a:r>
              <a:rPr lang="nl-NL" sz="2400" dirty="0">
                <a:latin typeface="Book Antiqua" panose="02040602050305030304" pitchFamily="18" charset="0"/>
              </a:rPr>
              <a:t>hallucinaties , wanen ,  verwardheid,  desorganisatie.</a:t>
            </a:r>
          </a:p>
          <a:p>
            <a:endParaRPr lang="nl-NL" sz="2400" dirty="0">
              <a:latin typeface="Book Antiqua" panose="02040602050305030304" pitchFamily="18" charset="0"/>
            </a:endParaRPr>
          </a:p>
          <a:p>
            <a:r>
              <a:rPr lang="nl-NL" sz="2400" u="sng" dirty="0">
                <a:solidFill>
                  <a:srgbClr val="FFFF00"/>
                </a:solidFill>
                <a:latin typeface="Book Antiqua" panose="02040602050305030304" pitchFamily="18" charset="0"/>
              </a:rPr>
              <a:t>Negatieve symptomen</a:t>
            </a:r>
          </a:p>
          <a:p>
            <a:r>
              <a:rPr lang="nl-NL" sz="2400" dirty="0">
                <a:latin typeface="Book Antiqua" panose="02040602050305030304" pitchFamily="18" charset="0"/>
              </a:rPr>
              <a:t>Ze heten zo, omdat daarbij opvalt dat er iets ontbreekt. Gedrag dat je zou verwachten is er niet.</a:t>
            </a:r>
          </a:p>
          <a:p>
            <a:endParaRPr lang="nl-NL" sz="2400" dirty="0">
              <a:latin typeface="Book Antiqua" panose="02040602050305030304" pitchFamily="18" charset="0"/>
            </a:endParaRPr>
          </a:p>
          <a:p>
            <a:r>
              <a:rPr lang="nl-NL" sz="2400" dirty="0">
                <a:latin typeface="Book Antiqua" panose="02040602050305030304" pitchFamily="18" charset="0"/>
              </a:rPr>
              <a:t>Zoals:</a:t>
            </a:r>
          </a:p>
          <a:p>
            <a:r>
              <a:rPr lang="nl-NL" sz="2400" dirty="0">
                <a:latin typeface="Book Antiqua" panose="02040602050305030304" pitchFamily="18" charset="0"/>
              </a:rPr>
              <a:t>Gebrek aan energie, initiatief verlies, affectvervlakking, verlies van interesse,</a:t>
            </a:r>
          </a:p>
          <a:p>
            <a:r>
              <a:rPr lang="nl-NL" sz="2400" dirty="0">
                <a:latin typeface="Book Antiqua" panose="02040602050305030304" pitchFamily="18" charset="0"/>
              </a:rPr>
              <a:t>Concentratieverlies.</a:t>
            </a:r>
            <a:endParaRPr lang="nl-NL" sz="4000" dirty="0">
              <a:solidFill>
                <a:srgbClr val="FFFF00"/>
              </a:solidFill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26251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3"/>
          <p:cNvSpPr txBox="1"/>
          <p:nvPr/>
        </p:nvSpPr>
        <p:spPr>
          <a:xfrm>
            <a:off x="318052" y="172278"/>
            <a:ext cx="11436626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600">
                <a:solidFill>
                  <a:srgbClr val="FFFF00"/>
                </a:solidFill>
                <a:latin typeface="Book Antiqua" panose="02040602050305030304" pitchFamily="18" charset="0"/>
              </a:rPr>
              <a:t>De </a:t>
            </a:r>
            <a:r>
              <a:rPr lang="nl-NL" sz="3600" b="1">
                <a:solidFill>
                  <a:srgbClr val="FFFF00"/>
                </a:solidFill>
                <a:latin typeface="Book Antiqua" panose="02040602050305030304" pitchFamily="18" charset="0"/>
              </a:rPr>
              <a:t>prevalentie</a:t>
            </a:r>
            <a:r>
              <a:rPr lang="nl-NL" sz="3600">
                <a:solidFill>
                  <a:srgbClr val="FFFF00"/>
                </a:solidFill>
                <a:latin typeface="Book Antiqua" panose="02040602050305030304" pitchFamily="18" charset="0"/>
              </a:rPr>
              <a:t> van Schizofrenie</a:t>
            </a:r>
          </a:p>
          <a:p>
            <a:r>
              <a:rPr lang="nl-NL"/>
              <a:t>(Aa</a:t>
            </a:r>
            <a:r>
              <a:rPr lang="nl-NL">
                <a:latin typeface="Book Antiqua" panose="02040602050305030304" pitchFamily="18" charset="0"/>
              </a:rPr>
              <a:t>ntal gevallen per duizend of per honderdduizend </a:t>
            </a:r>
            <a:r>
              <a:rPr lang="nl-NL" i="1">
                <a:latin typeface="Book Antiqua" panose="02040602050305030304" pitchFamily="18" charset="0"/>
              </a:rPr>
              <a:t>op een specifiek moment</a:t>
            </a:r>
            <a:r>
              <a:rPr lang="nl-NL">
                <a:latin typeface="Book Antiqua" panose="02040602050305030304" pitchFamily="18" charset="0"/>
              </a:rPr>
              <a:t> in de bevolking)</a:t>
            </a:r>
          </a:p>
          <a:p>
            <a:endParaRPr lang="nl-NL">
              <a:latin typeface="Book Antiqua" panose="0204060205030503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>
                <a:latin typeface="Book Antiqua" panose="02040602050305030304" pitchFamily="18" charset="0"/>
              </a:rPr>
              <a:t>Life-time-risico is 0,8 tot 1%.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>
                <a:latin typeface="Book Antiqua" panose="02040602050305030304" pitchFamily="18" charset="0"/>
              </a:rPr>
              <a:t>In Nederland wonen op zijn minst 120.000 patiënten met de diagnose.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sz="2400">
              <a:latin typeface="Book Antiqua" panose="0204060205030503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>
                <a:latin typeface="Book Antiqua" panose="02040602050305030304" pitchFamily="18" charset="0"/>
              </a:rPr>
              <a:t>Kinderen van wie een van de ouders de ziekte heeft, lopen een risico van 13%.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>
                <a:latin typeface="Book Antiqua" panose="02040602050305030304" pitchFamily="18" charset="0"/>
              </a:rPr>
              <a:t>Wanneer beide ouders de diagnose hebben is het risico zelfs 46%.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>
                <a:latin typeface="Book Antiqua" panose="02040602050305030304" pitchFamily="18" charset="0"/>
              </a:rPr>
              <a:t>Bij eeneiige tweelingen is het risico ook 40 tot 50% als men bij een van de twee de diagnose heeft gesteld. Deze concordantie ( overeenstemming) is 17% bij een twee-eiige tweeling.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sz="2400">
              <a:latin typeface="Book Antiqua" panose="0204060205030503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>
                <a:latin typeface="Book Antiqua" panose="02040602050305030304" pitchFamily="18" charset="0"/>
              </a:rPr>
              <a:t>Bij vrouwen manifesteert de aandoening zich op latere leeftijd,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sz="2400">
              <a:latin typeface="Book Antiqua" panose="0204060205030503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>
                <a:latin typeface="Book Antiqua" panose="02040602050305030304" pitchFamily="18" charset="0"/>
              </a:rPr>
              <a:t>Bij niet-westerse migranten in Westerse landen, zoals Surinamers, Antillianen en Marokkanen , komt het aanzienlijk vaker voor. </a:t>
            </a:r>
          </a:p>
        </p:txBody>
      </p:sp>
    </p:spTree>
    <p:extLst>
      <p:ext uri="{BB962C8B-B14F-4D97-AF65-F5344CB8AC3E}">
        <p14:creationId xmlns:p14="http://schemas.microsoft.com/office/powerpoint/2010/main" val="8101130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3"/>
          <p:cNvSpPr txBox="1"/>
          <p:nvPr/>
        </p:nvSpPr>
        <p:spPr>
          <a:xfrm>
            <a:off x="424070" y="225287"/>
            <a:ext cx="10226091" cy="64017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>
                <a:solidFill>
                  <a:srgbClr val="FFFF00"/>
                </a:solidFill>
                <a:latin typeface="Book Antiqua" panose="02040602050305030304" pitchFamily="18" charset="0"/>
              </a:rPr>
              <a:t>En verder: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sz="2000">
              <a:latin typeface="Book Antiqua" panose="0204060205030503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000">
                <a:latin typeface="Book Antiqua" panose="02040602050305030304" pitchFamily="18" charset="0"/>
              </a:rPr>
              <a:t>Een stedelijke omgeving geeft een verhoogd risico.  Men veronderstelt een samenhang met sociale desintegratie die bij migratie en urbanisatie optreedt.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000">
                <a:latin typeface="Book Antiqua" panose="02040602050305030304" pitchFamily="18" charset="0"/>
              </a:rPr>
              <a:t>Ook de subjectief ervaren discriminatie zou daarbij een rol kunnen spelen. </a:t>
            </a:r>
          </a:p>
          <a:p>
            <a:r>
              <a:rPr lang="nl-NL" sz="2000">
                <a:latin typeface="Book Antiqua" panose="02040602050305030304" pitchFamily="18" charset="0"/>
              </a:rPr>
              <a:t>     Zwakke en negatieve identificatie met de eigen etnische achtergrond en herkomst   </a:t>
            </a:r>
          </a:p>
          <a:p>
            <a:r>
              <a:rPr lang="nl-NL" sz="2000">
                <a:latin typeface="Book Antiqua" panose="02040602050305030304" pitchFamily="18" charset="0"/>
              </a:rPr>
              <a:t>     kan eveneens meespelen. </a:t>
            </a:r>
          </a:p>
          <a:p>
            <a:endParaRPr lang="nl-NL" sz="2000" b="1">
              <a:latin typeface="Book Antiqua" panose="02040602050305030304" pitchFamily="18" charset="0"/>
            </a:endParaRPr>
          </a:p>
          <a:p>
            <a:endParaRPr lang="nl-NL" sz="2000" b="1">
              <a:latin typeface="Book Antiqua" panose="02040602050305030304" pitchFamily="18" charset="0"/>
            </a:endParaRPr>
          </a:p>
          <a:p>
            <a:r>
              <a:rPr lang="nl-NL" sz="2000" b="1">
                <a:solidFill>
                  <a:srgbClr val="FFFF00"/>
                </a:solidFill>
                <a:latin typeface="Book Antiqua" panose="02040602050305030304" pitchFamily="18" charset="0"/>
              </a:rPr>
              <a:t>Comorbiditeit en dubbeldiagnoses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000">
                <a:latin typeface="Book Antiqua" panose="02040602050305030304" pitchFamily="18" charset="0"/>
              </a:rPr>
              <a:t>Patiënten hebben vaak ernstige stemmingsstoornissen en verslavingsproblemen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000">
                <a:latin typeface="Book Antiqua" panose="02040602050305030304" pitchFamily="18" charset="0"/>
              </a:rPr>
              <a:t>Persoonlijkheidsstoornissen kunnen naast het toestandsbeeld (de DSM as-I-stoornis) voorkomen.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000">
                <a:latin typeface="Book Antiqua" panose="02040602050305030304" pitchFamily="18" charset="0"/>
              </a:rPr>
              <a:t> Gedragsproblemen en agressie hangen vooral samen met deze persoonlijkheidsproblematiek en het gebruik van alcohol en cocaïne. </a:t>
            </a:r>
          </a:p>
          <a:p>
            <a:endParaRPr lang="nl-NL" sz="2000">
              <a:latin typeface="Book Antiqua" panose="0204060205030503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000">
                <a:latin typeface="Book Antiqua" panose="02040602050305030304" pitchFamily="18" charset="0"/>
              </a:rPr>
              <a:t>Patiënten met ernstige psychiatrische stoornissen hebben een fors verhoogd risico op een aantal medisch somatische aandoeningen, zoals diabetes mellitus, hart- en vaatzieken en aids. Ze krijgen daarvoor vaak niet de adequate behandeling en zorg</a:t>
            </a:r>
          </a:p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167331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3"/>
          <p:cNvSpPr txBox="1"/>
          <p:nvPr/>
        </p:nvSpPr>
        <p:spPr>
          <a:xfrm>
            <a:off x="437322" y="477078"/>
            <a:ext cx="11635408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5400">
                <a:solidFill>
                  <a:srgbClr val="FFFF00"/>
                </a:solidFill>
                <a:latin typeface="Book Antiqua" panose="02040602050305030304" pitchFamily="18" charset="0"/>
              </a:rPr>
              <a:t>Stadia van Schizofrenie</a:t>
            </a:r>
          </a:p>
          <a:p>
            <a:endParaRPr lang="nl-NL" sz="5400">
              <a:solidFill>
                <a:srgbClr val="FFFF00"/>
              </a:solidFill>
              <a:latin typeface="Book Antiqua" panose="02040602050305030304" pitchFamily="18" charset="0"/>
            </a:endParaRPr>
          </a:p>
          <a:p>
            <a:pPr marL="914400" indent="-914400">
              <a:buAutoNum type="arabicPeriod"/>
            </a:pPr>
            <a:r>
              <a:rPr lang="nl-NL" sz="4800">
                <a:latin typeface="Book Antiqua" panose="02040602050305030304" pitchFamily="18" charset="0"/>
              </a:rPr>
              <a:t>Premorbide fase</a:t>
            </a:r>
          </a:p>
          <a:p>
            <a:pPr marL="914400" indent="-914400">
              <a:buAutoNum type="arabicPeriod"/>
            </a:pPr>
            <a:r>
              <a:rPr lang="nl-NL" sz="4800">
                <a:latin typeface="Book Antiqua" panose="02040602050305030304" pitchFamily="18" charset="0"/>
              </a:rPr>
              <a:t>Prodromale fase</a:t>
            </a:r>
          </a:p>
          <a:p>
            <a:pPr marL="914400" indent="-914400">
              <a:buAutoNum type="arabicPeriod"/>
            </a:pPr>
            <a:r>
              <a:rPr lang="nl-NL" sz="4800">
                <a:latin typeface="Book Antiqua" panose="02040602050305030304" pitchFamily="18" charset="0"/>
              </a:rPr>
              <a:t>Progressieve fase</a:t>
            </a:r>
          </a:p>
          <a:p>
            <a:pPr marL="914400" indent="-914400">
              <a:buAutoNum type="arabicPeriod"/>
            </a:pPr>
            <a:r>
              <a:rPr lang="nl-NL" sz="4800">
                <a:latin typeface="Book Antiqua" panose="02040602050305030304" pitchFamily="18" charset="0"/>
              </a:rPr>
              <a:t>Stabiele fase met relapses</a:t>
            </a:r>
          </a:p>
        </p:txBody>
      </p:sp>
      <p:sp>
        <p:nvSpPr>
          <p:cNvPr id="5" name="Rechthoek 4"/>
          <p:cNvSpPr/>
          <p:nvPr/>
        </p:nvSpPr>
        <p:spPr>
          <a:xfrm>
            <a:off x="201244" y="6513689"/>
            <a:ext cx="4144978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900">
                <a:latin typeface="Book Antiqua" panose="02040602050305030304" pitchFamily="18" charset="0"/>
              </a:rPr>
              <a:t>Cyclus Psychopathologie / BBL februari – juli  2018/ Docent: Gert-Jan Lute</a:t>
            </a:r>
          </a:p>
        </p:txBody>
      </p:sp>
    </p:spTree>
    <p:extLst>
      <p:ext uri="{BB962C8B-B14F-4D97-AF65-F5344CB8AC3E}">
        <p14:creationId xmlns:p14="http://schemas.microsoft.com/office/powerpoint/2010/main" val="34077369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3"/>
          <p:cNvSpPr txBox="1"/>
          <p:nvPr/>
        </p:nvSpPr>
        <p:spPr>
          <a:xfrm>
            <a:off x="225286" y="437321"/>
            <a:ext cx="11635409" cy="54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000">
                <a:solidFill>
                  <a:srgbClr val="FFFF00"/>
                </a:solidFill>
                <a:latin typeface="Book Antiqua" panose="02040602050305030304" pitchFamily="18" charset="0"/>
              </a:rPr>
              <a:t>    Premorbide fase ( 0- 10 jaar)</a:t>
            </a:r>
          </a:p>
          <a:p>
            <a:endParaRPr lang="nl-NL" sz="2800">
              <a:latin typeface="Book Antiqua" panose="02040602050305030304" pitchFamily="18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sz="2800">
                <a:latin typeface="Book Antiqua" panose="02040602050305030304" pitchFamily="18" charset="0"/>
              </a:rPr>
              <a:t>Is de fase die voorafgaat aan de manifeste ziekte.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nl-NL" sz="2800">
              <a:latin typeface="Book Antiqua" panose="02040602050305030304" pitchFamily="18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sz="2800">
                <a:latin typeface="Book Antiqua" panose="02040602050305030304" pitchFamily="18" charset="0"/>
              </a:rPr>
              <a:t>Alleen achteraf soms geringe problemen in het functioneren , zoals onaangepast gedrag op school, en een gemiddeld wat vertraagde ontwikkeling van motorische en andere vaardigheden. </a:t>
            </a:r>
          </a:p>
          <a:p>
            <a:endParaRPr lang="nl-NL" sz="2800">
              <a:latin typeface="Book Antiqua" panose="02040602050305030304" pitchFamily="18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sz="2800">
                <a:latin typeface="Book Antiqua" panose="02040602050305030304" pitchFamily="18" charset="0"/>
              </a:rPr>
              <a:t>Geen noemenswaardige problemen, zeker niet van zodanige aard dat deze op dat moment al een aanwijzing kunnen zijn voor een zich later ontwikkelende schizofrenie.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nl-NL" sz="2800"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7500185"/>
      </p:ext>
    </p:extLst>
  </p:cSld>
  <p:clrMapOvr>
    <a:masterClrMapping/>
  </p:clrMapOvr>
</p:sld>
</file>

<file path=ppt/theme/theme1.xml><?xml version="1.0" encoding="utf-8"?>
<a:theme xmlns:a="http://schemas.openxmlformats.org/drawingml/2006/main" name="Diepte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80053979396584F96D742685097871F" ma:contentTypeVersion="8" ma:contentTypeDescription="Een nieuw document maken." ma:contentTypeScope="" ma:versionID="9117dd2fcfe12350821822c933b29f2d">
  <xsd:schema xmlns:xsd="http://www.w3.org/2001/XMLSchema" xmlns:xs="http://www.w3.org/2001/XMLSchema" xmlns:p="http://schemas.microsoft.com/office/2006/metadata/properties" xmlns:ns2="657badc7-5b73-49fc-aaf6-044af47df739" xmlns:ns3="deb9f1bc-45b5-4a08-b62a-86e94b70de4f" targetNamespace="http://schemas.microsoft.com/office/2006/metadata/properties" ma:root="true" ma:fieldsID="445633536bd001d4c136f9a1eb50816c" ns2:_="" ns3:_="">
    <xsd:import namespace="657badc7-5b73-49fc-aaf6-044af47df739"/>
    <xsd:import namespace="deb9f1bc-45b5-4a08-b62a-86e94b70de4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Location" minOccurs="0"/>
                <xsd:element ref="ns2:MediaServiceAutoTags" minOccurs="0"/>
                <xsd:element ref="ns2:MediaServiceOCR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57badc7-5b73-49fc-aaf6-044af47df73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1" nillable="true" ma:displayName="MediaServiceLocation" ma:internalName="MediaServiceLocation" ma:readOnly="true">
      <xsd:simpleType>
        <xsd:restriction base="dms:Text"/>
      </xsd:simpleType>
    </xsd:element>
    <xsd:element name="MediaServiceAutoTags" ma:index="12" nillable="true" ma:displayName="MediaServiceAutoTags" ma:internalName="MediaServiceAutoTags" ma:readOnly="true">
      <xsd:simpleType>
        <xsd:restriction base="dms:Text"/>
      </xsd:simpleType>
    </xsd:element>
    <xsd:element name="MediaServiceOCR" ma:index="13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eb9f1bc-45b5-4a08-b62a-86e94b70de4f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A0189F1-976F-459E-95FA-AA53D36D3398}">
  <ds:schemaRefs>
    <ds:schemaRef ds:uri="657badc7-5b73-49fc-aaf6-044af47df739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9598505A-F0A2-4FBA-89CD-785329E9E92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F46D1E7-797C-412E-96F8-9C1C0668F33D}">
  <ds:schemaRefs>
    <ds:schemaRef ds:uri="657badc7-5b73-49fc-aaf6-044af47df739"/>
    <ds:schemaRef ds:uri="deb9f1bc-45b5-4a08-b62a-86e94b70de4f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856</Words>
  <Application>Microsoft Office PowerPoint</Application>
  <PresentationFormat>Breedbeeld</PresentationFormat>
  <Paragraphs>131</Paragraphs>
  <Slides>13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13</vt:i4>
      </vt:variant>
    </vt:vector>
  </HeadingPairs>
  <TitlesOfParts>
    <vt:vector size="17" baseType="lpstr">
      <vt:lpstr>Arial</vt:lpstr>
      <vt:lpstr>Book Antiqua</vt:lpstr>
      <vt:lpstr>Corbel</vt:lpstr>
      <vt:lpstr>Diepte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Haagsma</dc:creator>
  <cp:lastModifiedBy>Peter Haagsma</cp:lastModifiedBy>
  <cp:revision>2</cp:revision>
  <dcterms:modified xsi:type="dcterms:W3CDTF">2018-11-11T13:20:34Z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0x010100B80053979396584F96D742685097871F</vt:lpwstr>
  </property>
</Properties>
</file>