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16"/>
  </p:notesMasterIdLst>
  <p:sldIdLst>
    <p:sldId id="256" r:id="rId5"/>
    <p:sldId id="257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18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ryl Mac Andrew" userId="S::bmacandrew@st.noorderpoort.nl::10f30d57-4fd5-4074-a370-9385be7cf9b8" providerId="AD" clId="Web-{753CEA89-A685-427E-8D47-397EF09BEE8B}"/>
    <pc:docChg chg="delSld">
      <pc:chgData name="Beryl Mac Andrew" userId="S::bmacandrew@st.noorderpoort.nl::10f30d57-4fd5-4074-a370-9385be7cf9b8" providerId="AD" clId="Web-{753CEA89-A685-427E-8D47-397EF09BEE8B}" dt="2018-05-27T16:24:25.347" v="0"/>
      <pc:docMkLst>
        <pc:docMk/>
      </pc:docMkLst>
      <pc:sldChg chg="del">
        <pc:chgData name="Beryl Mac Andrew" userId="S::bmacandrew@st.noorderpoort.nl::10f30d57-4fd5-4074-a370-9385be7cf9b8" providerId="AD" clId="Web-{753CEA89-A685-427E-8D47-397EF09BEE8B}" dt="2018-05-27T16:24:25.347" v="0"/>
        <pc:sldMkLst>
          <pc:docMk/>
          <pc:sldMk cId="2476583464" sldId="26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FDF853-71A8-4794-8FBC-F050E147EF2A}" type="datetimeFigureOut">
              <a:rPr lang="nl-NL" smtClean="0"/>
              <a:t>27-5-2018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CDD4C8-9B7A-4AB9-BE3B-B4622DBCEF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4331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095E1-1BDA-46F3-9DB7-62B7CD6A4B8D}" type="datetime1">
              <a:rPr lang="en-US" smtClean="0"/>
              <a:t>5/27/2018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2462A-FEB9-48BB-8425-C925E949DBAC}" type="datetime1">
              <a:rPr lang="en-US" smtClean="0"/>
              <a:t>5/27/2018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44FA4-4694-439C-9BD7-E9092DA94BBA}" type="datetime1">
              <a:rPr lang="en-US" smtClean="0"/>
              <a:t>5/27/2018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8ACE-7E13-4120-A247-3E56B32DE23A}" type="datetime1">
              <a:rPr lang="en-US" smtClean="0"/>
              <a:t>5/27/2018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0236B-B9EA-49A3-95FA-0D8765957DF4}" type="datetime1">
              <a:rPr lang="en-US" smtClean="0"/>
              <a:t>5/27/2018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9DCA1-F9B1-4A8C-9058-34AA12C34818}" type="datetime1">
              <a:rPr lang="en-US" smtClean="0"/>
              <a:t>5/27/2018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38EDB-5180-40DB-95CE-E50F1E79DD45}" type="datetime1">
              <a:rPr lang="en-US" smtClean="0"/>
              <a:t>5/27/2018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1F0C-3EAB-410E-9A65-422F120CC56E}" type="datetime1">
              <a:rPr lang="en-US" smtClean="0"/>
              <a:t>5/27/2018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E5E80EC4-D510-4DF6-AEF0-45600B0C256D}" type="datetime1">
              <a:rPr lang="en-US" smtClean="0"/>
              <a:t>5/27/2018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A05E6-8E71-4E3E-9C4E-77F2EF9B1EBA}" type="datetime1">
              <a:rPr lang="en-US" smtClean="0"/>
              <a:t>5/27/2018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96ADA-DEB0-483D-BCF2-F0E754AEF19A}" type="datetime1">
              <a:rPr lang="en-US" smtClean="0"/>
              <a:t>5/27/2018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8BA85-46B7-4189-8E5D-3BBFC9E5A432}" type="datetime1">
              <a:rPr lang="en-US" smtClean="0"/>
              <a:t>5/27/2018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16380-FB87-4387-8A37-47B0360BF1F0}" type="datetime1">
              <a:rPr lang="en-US" smtClean="0"/>
              <a:t>5/27/2018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FE938-B63D-49EC-9BAD-044FAF0327D0}" type="datetime1">
              <a:rPr lang="en-US" smtClean="0"/>
              <a:t>5/27/2018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EAE4B-BE5F-4A5F-9E3E-1DEC17D4952E}" type="datetime1">
              <a:rPr lang="en-US" smtClean="0"/>
              <a:t>5/27/2018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080D7-A6AC-4414-8557-EF99C0E85741}" type="datetime1">
              <a:rPr lang="en-US" smtClean="0"/>
              <a:t>5/27/2018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67624-DCD6-407D-BAF3-C79BCAD124A3}" type="datetime1">
              <a:rPr lang="en-US" smtClean="0"/>
              <a:t>5/27/2018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001CE3-A13A-4BEB-9A2E-E84158DCC8DA}" type="datetime1">
              <a:rPr lang="en-US" smtClean="0"/>
              <a:t>5/27/2018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nl-NL" dirty="0"/>
            </a:br>
            <a:r>
              <a:rPr lang="nl-NL" dirty="0">
                <a:latin typeface="Book Antiqua" panose="02040602050305030304" pitchFamily="18" charset="0"/>
              </a:rPr>
              <a:t> Psychoses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80321" y="4394039"/>
            <a:ext cx="10005095" cy="1117687"/>
          </a:xfrm>
        </p:spPr>
        <p:txBody>
          <a:bodyPr/>
          <a:lstStyle/>
          <a:p>
            <a:r>
              <a:rPr lang="nl-NL" dirty="0">
                <a:latin typeface="Book Antiqua" panose="02040602050305030304" pitchFamily="18" charset="0"/>
              </a:rPr>
              <a:t>PowerPoint nummer 4/Psychopathologie voor BBL september 2017 – februari 2018</a:t>
            </a: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5968673" cy="365125"/>
          </a:xfrm>
        </p:spPr>
        <p:txBody>
          <a:bodyPr/>
          <a:lstStyle/>
          <a:p>
            <a:pPr algn="ctr"/>
            <a:r>
              <a:rPr lang="en-US" sz="1100" dirty="0" err="1">
                <a:latin typeface="Book Antiqua" panose="02040602050305030304" pitchFamily="18" charset="0"/>
              </a:rPr>
              <a:t>Powerpoint</a:t>
            </a:r>
            <a:r>
              <a:rPr lang="en-US" sz="1100" dirty="0">
                <a:latin typeface="Book Antiqua" panose="02040602050305030304" pitchFamily="18" charset="0"/>
              </a:rPr>
              <a:t> 4 Psychoses/  </a:t>
            </a:r>
            <a:r>
              <a:rPr lang="en-US" sz="1100" dirty="0" err="1">
                <a:latin typeface="Book Antiqua" panose="02040602050305030304" pitchFamily="18" charset="0"/>
              </a:rPr>
              <a:t>Samenstelling</a:t>
            </a:r>
            <a:r>
              <a:rPr lang="en-US" sz="1100" dirty="0">
                <a:latin typeface="Book Antiqua" panose="02040602050305030304" pitchFamily="18" charset="0"/>
              </a:rPr>
              <a:t> GJ. Lute/ Noorderpoort/ 07 </a:t>
            </a:r>
            <a:r>
              <a:rPr lang="en-US" sz="1100" dirty="0" err="1">
                <a:latin typeface="Book Antiqua" panose="02040602050305030304" pitchFamily="18" charset="0"/>
              </a:rPr>
              <a:t>mei</a:t>
            </a:r>
            <a:r>
              <a:rPr lang="en-US" sz="1100" dirty="0">
                <a:latin typeface="Book Antiqua" panose="02040602050305030304" pitchFamily="18" charset="0"/>
              </a:rPr>
              <a:t> 2018</a:t>
            </a:r>
          </a:p>
          <a:p>
            <a:pPr algn="ctr"/>
            <a:endParaRPr lang="en-US" sz="1100" dirty="0">
              <a:latin typeface="Book Antiqua" panose="02040602050305030304" pitchFamily="18" charset="0"/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9117874" y="2733709"/>
            <a:ext cx="3074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latin typeface="Book Antiqua" panose="02040602050305030304" pitchFamily="18" charset="0"/>
              </a:rPr>
              <a:t>Maandag 07 mei 2018  </a:t>
            </a:r>
          </a:p>
        </p:txBody>
      </p:sp>
    </p:spTree>
    <p:extLst>
      <p:ext uri="{BB962C8B-B14F-4D97-AF65-F5344CB8AC3E}">
        <p14:creationId xmlns:p14="http://schemas.microsoft.com/office/powerpoint/2010/main" val="4204117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/>
          <p:cNvSpPr txBox="1"/>
          <p:nvPr/>
        </p:nvSpPr>
        <p:spPr>
          <a:xfrm>
            <a:off x="119269" y="0"/>
            <a:ext cx="11516140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u="sng" dirty="0">
                <a:solidFill>
                  <a:srgbClr val="FFFF00"/>
                </a:solidFill>
                <a:latin typeface="Book Antiqua" panose="02040602050305030304" pitchFamily="18" charset="0"/>
              </a:rPr>
              <a:t>Waan:     </a:t>
            </a:r>
            <a:r>
              <a:rPr lang="nl-NL" sz="4000" u="sng" dirty="0">
                <a:latin typeface="Book Antiqua" panose="02040602050305030304" pitchFamily="18" charset="0"/>
              </a:rPr>
              <a:t>Inhoudelijke denkstoornis</a:t>
            </a:r>
          </a:p>
          <a:p>
            <a:endParaRPr lang="nl-NL" sz="2000" dirty="0">
              <a:latin typeface="Book Antiqua" panose="02040602050305030304" pitchFamily="18" charset="0"/>
            </a:endParaRPr>
          </a:p>
          <a:p>
            <a:r>
              <a:rPr lang="nl-NL" sz="3200" b="1" dirty="0">
                <a:solidFill>
                  <a:srgbClr val="FFFF00"/>
                </a:solidFill>
                <a:latin typeface="Book Antiqua" panose="02040602050305030304" pitchFamily="18" charset="0"/>
              </a:rPr>
              <a:t>Paranoïde: </a:t>
            </a:r>
          </a:p>
          <a:p>
            <a:r>
              <a:rPr lang="nl-NL" sz="2800" dirty="0">
                <a:latin typeface="Book Antiqua" panose="02040602050305030304" pitchFamily="18" charset="0"/>
              </a:rPr>
              <a:t>Het gevoel in de gaten gehouden, achtervolgd of bedreigd te worden, zonder dat zoiets daadwerkelijk het geval is</a:t>
            </a:r>
          </a:p>
          <a:p>
            <a:endParaRPr lang="nl-NL" sz="3200" dirty="0">
              <a:latin typeface="Book Antiqua" panose="02040602050305030304" pitchFamily="18" charset="0"/>
            </a:endParaRPr>
          </a:p>
          <a:p>
            <a:r>
              <a:rPr lang="nl-NL" sz="3200" b="1" dirty="0">
                <a:solidFill>
                  <a:srgbClr val="FFFF00"/>
                </a:solidFill>
                <a:latin typeface="Book Antiqua" panose="02040602050305030304" pitchFamily="18" charset="0"/>
              </a:rPr>
              <a:t>Betrekkingswaan</a:t>
            </a:r>
            <a:r>
              <a:rPr lang="nl-NL" sz="3200" dirty="0">
                <a:latin typeface="Book Antiqua" panose="02040602050305030304" pitchFamily="18" charset="0"/>
              </a:rPr>
              <a:t>: </a:t>
            </a:r>
          </a:p>
          <a:p>
            <a:r>
              <a:rPr lang="nl-NL" sz="2800" dirty="0">
                <a:latin typeface="Book Antiqua" panose="02040602050305030304" pitchFamily="18" charset="0"/>
              </a:rPr>
              <a:t>Een reeks van meestal gewone en alledaagse feiten en gebeurtenissen die zo wordt geïnterpreteerd alsof ze specifiek op de eigen persoon is gericht</a:t>
            </a:r>
          </a:p>
          <a:p>
            <a:endParaRPr lang="nl-NL" sz="3200" dirty="0">
              <a:solidFill>
                <a:srgbClr val="FFFF00"/>
              </a:solidFill>
              <a:latin typeface="Book Antiqua" panose="02040602050305030304" pitchFamily="18" charset="0"/>
            </a:endParaRPr>
          </a:p>
          <a:p>
            <a:r>
              <a:rPr lang="nl-NL" sz="3200" b="1" dirty="0">
                <a:solidFill>
                  <a:srgbClr val="FFFF00"/>
                </a:solidFill>
                <a:latin typeface="Book Antiqua" panose="02040602050305030304" pitchFamily="18" charset="0"/>
              </a:rPr>
              <a:t>Grootheidswaan</a:t>
            </a:r>
            <a:r>
              <a:rPr lang="nl-NL" dirty="0">
                <a:latin typeface="Book Antiqua" panose="02040602050305030304" pitchFamily="18" charset="0"/>
              </a:rPr>
              <a:t>: </a:t>
            </a:r>
          </a:p>
          <a:p>
            <a:r>
              <a:rPr lang="nl-NL" sz="2800" dirty="0">
                <a:latin typeface="Book Antiqua" panose="02040602050305030304" pitchFamily="18" charset="0"/>
              </a:rPr>
              <a:t>Abnormale beleving van de eigen grootheid en belangrijkheid</a:t>
            </a: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691610" y="6274854"/>
            <a:ext cx="5968673" cy="365125"/>
          </a:xfrm>
        </p:spPr>
        <p:txBody>
          <a:bodyPr/>
          <a:lstStyle/>
          <a:p>
            <a:pPr algn="ctr"/>
            <a:r>
              <a:rPr lang="en-US" sz="1100" dirty="0" err="1">
                <a:latin typeface="Book Antiqua" panose="02040602050305030304" pitchFamily="18" charset="0"/>
              </a:rPr>
              <a:t>Powerpoint</a:t>
            </a:r>
            <a:r>
              <a:rPr lang="en-US" sz="1100" dirty="0">
                <a:latin typeface="Book Antiqua" panose="02040602050305030304" pitchFamily="18" charset="0"/>
              </a:rPr>
              <a:t> 4 Psychoses/  </a:t>
            </a:r>
            <a:r>
              <a:rPr lang="en-US" sz="1100" dirty="0" err="1">
                <a:latin typeface="Book Antiqua" panose="02040602050305030304" pitchFamily="18" charset="0"/>
              </a:rPr>
              <a:t>Samenstelling</a:t>
            </a:r>
            <a:r>
              <a:rPr lang="en-US" sz="1100" dirty="0">
                <a:latin typeface="Book Antiqua" panose="02040602050305030304" pitchFamily="18" charset="0"/>
              </a:rPr>
              <a:t> GJ. Lute/ Noorderpoort/ 09 </a:t>
            </a:r>
            <a:r>
              <a:rPr lang="en-US" sz="1100" dirty="0" err="1">
                <a:latin typeface="Book Antiqua" panose="02040602050305030304" pitchFamily="18" charset="0"/>
              </a:rPr>
              <a:t>mei</a:t>
            </a:r>
            <a:r>
              <a:rPr lang="en-US" sz="1100" dirty="0">
                <a:latin typeface="Book Antiqua" panose="02040602050305030304" pitchFamily="18" charset="0"/>
              </a:rPr>
              <a:t> 2018</a:t>
            </a:r>
          </a:p>
        </p:txBody>
      </p:sp>
    </p:spTree>
    <p:extLst>
      <p:ext uri="{BB962C8B-B14F-4D97-AF65-F5344CB8AC3E}">
        <p14:creationId xmlns:p14="http://schemas.microsoft.com/office/powerpoint/2010/main" val="42359494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3130"/>
            <a:ext cx="12192000" cy="6891130"/>
          </a:xfrm>
          <a:prstGeom prst="rect">
            <a:avLst/>
          </a:prstGeom>
        </p:spPr>
      </p:pic>
      <p:sp>
        <p:nvSpPr>
          <p:cNvPr id="8" name="Tekstvak 7"/>
          <p:cNvSpPr txBox="1"/>
          <p:nvPr/>
        </p:nvSpPr>
        <p:spPr>
          <a:xfrm>
            <a:off x="145774" y="-33130"/>
            <a:ext cx="5433391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>
                <a:solidFill>
                  <a:schemeClr val="bg1"/>
                </a:solidFill>
                <a:latin typeface="Book Antiqua" panose="02040602050305030304" pitchFamily="18" charset="0"/>
              </a:rPr>
              <a:t>Verwardheid</a:t>
            </a:r>
          </a:p>
          <a:p>
            <a:endParaRPr lang="nl-NL" dirty="0"/>
          </a:p>
        </p:txBody>
      </p:sp>
      <p:sp>
        <p:nvSpPr>
          <p:cNvPr id="9" name="Rechthoek 8"/>
          <p:cNvSpPr/>
          <p:nvPr/>
        </p:nvSpPr>
        <p:spPr>
          <a:xfrm>
            <a:off x="145775" y="1046922"/>
            <a:ext cx="12046226" cy="84946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dirty="0">
                <a:solidFill>
                  <a:schemeClr val="bg1"/>
                </a:solidFill>
                <a:latin typeface="Book Antiqua" panose="02040602050305030304" pitchFamily="18" charset="0"/>
              </a:rPr>
              <a:t>In </a:t>
            </a:r>
            <a:r>
              <a:rPr lang="nl-NL" sz="3200" b="1" dirty="0">
                <a:solidFill>
                  <a:schemeClr val="bg1"/>
                </a:solidFill>
                <a:latin typeface="Book Antiqua" panose="02040602050305030304" pitchFamily="18" charset="0"/>
              </a:rPr>
              <a:t>denken</a:t>
            </a:r>
            <a:r>
              <a:rPr lang="nl-NL" sz="3200" dirty="0">
                <a:solidFill>
                  <a:schemeClr val="bg1"/>
                </a:solidFill>
                <a:latin typeface="Book Antiqua" panose="02040602050305030304" pitchFamily="18" charset="0"/>
              </a:rPr>
              <a:t>. moeite om logisch na te denken, in gesprek spring je van de hak op de tak. Je denkt eigenlijk van alles door elkaar heen.</a:t>
            </a:r>
          </a:p>
          <a:p>
            <a:pPr>
              <a:buFont typeface="Arial" panose="020B0604020202020204" pitchFamily="34" charset="0"/>
              <a:buChar char="•"/>
            </a:pPr>
            <a:endParaRPr lang="nl-NL" sz="3200" dirty="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r>
              <a:rPr lang="nl-NL" sz="3200" dirty="0">
                <a:solidFill>
                  <a:schemeClr val="bg1"/>
                </a:solidFill>
                <a:latin typeface="Book Antiqua" panose="02040602050305030304" pitchFamily="18" charset="0"/>
              </a:rPr>
              <a:t>In </a:t>
            </a:r>
            <a:r>
              <a:rPr lang="nl-NL" sz="3200" b="1" dirty="0">
                <a:solidFill>
                  <a:schemeClr val="bg1"/>
                </a:solidFill>
                <a:latin typeface="Book Antiqua" panose="02040602050305030304" pitchFamily="18" charset="0"/>
              </a:rPr>
              <a:t>doen</a:t>
            </a:r>
            <a:r>
              <a:rPr lang="nl-NL" sz="3200" dirty="0">
                <a:solidFill>
                  <a:schemeClr val="bg1"/>
                </a:solidFill>
                <a:latin typeface="Book Antiqua" panose="02040602050305030304" pitchFamily="18" charset="0"/>
              </a:rPr>
              <a:t>. Je bent met veel dingen tegelijk bezig zijn, maar je maakt niets af..</a:t>
            </a:r>
          </a:p>
          <a:p>
            <a:endParaRPr lang="nl-NL" sz="3200" dirty="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r>
              <a:rPr lang="nl-NL" sz="3200" dirty="0">
                <a:solidFill>
                  <a:schemeClr val="bg1"/>
                </a:solidFill>
                <a:latin typeface="Book Antiqua" panose="02040602050305030304" pitchFamily="18" charset="0"/>
              </a:rPr>
              <a:t>In </a:t>
            </a:r>
            <a:r>
              <a:rPr lang="nl-NL" sz="3200" b="1" dirty="0">
                <a:solidFill>
                  <a:schemeClr val="bg1"/>
                </a:solidFill>
                <a:latin typeface="Book Antiqua" panose="02040602050305030304" pitchFamily="18" charset="0"/>
              </a:rPr>
              <a:t>gevoelens</a:t>
            </a:r>
            <a:r>
              <a:rPr lang="nl-NL" sz="3200" dirty="0">
                <a:solidFill>
                  <a:schemeClr val="bg1"/>
                </a:solidFill>
                <a:latin typeface="Book Antiqua" panose="02040602050305030304" pitchFamily="18" charset="0"/>
              </a:rPr>
              <a:t>. Je hebt je gevoelens niet meer onder controle. Op onverwachte momenten lachen, huilen of boos worden zonder reden.</a:t>
            </a:r>
          </a:p>
          <a:p>
            <a:pPr>
              <a:buFont typeface="Arial" panose="020B0604020202020204" pitchFamily="34" charset="0"/>
              <a:buChar char="•"/>
            </a:pPr>
            <a:endParaRPr lang="nl-NL" sz="2800" dirty="0">
              <a:solidFill>
                <a:srgbClr val="FF0000"/>
              </a:solidFill>
              <a:effectLst/>
              <a:latin typeface="Book Antiqua" panose="0204060205030503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nl-NL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nl-NL" dirty="0">
              <a:solidFill>
                <a:schemeClr val="bg1"/>
              </a:solidFill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endParaRPr lang="nl-NL" dirty="0">
              <a:solidFill>
                <a:schemeClr val="bg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nl-NL" dirty="0">
              <a:solidFill>
                <a:schemeClr val="bg1"/>
              </a:solidFill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endParaRPr lang="nl-NL" dirty="0">
              <a:solidFill>
                <a:schemeClr val="bg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nl-NL" dirty="0">
              <a:solidFill>
                <a:schemeClr val="bg1"/>
              </a:solidFill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endParaRPr lang="nl-NL" dirty="0">
              <a:solidFill>
                <a:schemeClr val="bg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nl-NL" dirty="0">
              <a:solidFill>
                <a:schemeClr val="bg1"/>
              </a:solidFill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endParaRPr lang="nl-NL" dirty="0">
              <a:solidFill>
                <a:schemeClr val="bg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nl-NL" dirty="0">
              <a:solidFill>
                <a:schemeClr val="bg1"/>
              </a:solidFill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endParaRPr lang="nl-NL" dirty="0">
              <a:solidFill>
                <a:schemeClr val="bg1"/>
              </a:solidFill>
              <a:effectLst/>
            </a:endParaRPr>
          </a:p>
        </p:txBody>
      </p:sp>
      <p:sp>
        <p:nvSpPr>
          <p:cNvPr id="6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5968673" cy="365125"/>
          </a:xfrm>
        </p:spPr>
        <p:txBody>
          <a:bodyPr/>
          <a:lstStyle/>
          <a:p>
            <a:pPr algn="ctr"/>
            <a:r>
              <a:rPr lang="en-US" sz="1100" dirty="0" err="1">
                <a:solidFill>
                  <a:schemeClr val="bg1"/>
                </a:solidFill>
                <a:latin typeface="Book Antiqua" panose="02040602050305030304" pitchFamily="18" charset="0"/>
              </a:rPr>
              <a:t>Powerpoint</a:t>
            </a:r>
            <a:r>
              <a:rPr lang="en-US" sz="1100" dirty="0">
                <a:solidFill>
                  <a:schemeClr val="bg1"/>
                </a:solidFill>
                <a:latin typeface="Book Antiqua" panose="02040602050305030304" pitchFamily="18" charset="0"/>
              </a:rPr>
              <a:t> 4 Psychoses/  </a:t>
            </a:r>
            <a:r>
              <a:rPr lang="en-US" sz="1100" dirty="0" err="1">
                <a:solidFill>
                  <a:schemeClr val="bg1"/>
                </a:solidFill>
                <a:latin typeface="Book Antiqua" panose="02040602050305030304" pitchFamily="18" charset="0"/>
              </a:rPr>
              <a:t>Samenstelling</a:t>
            </a:r>
            <a:r>
              <a:rPr lang="en-US" sz="1100" dirty="0">
                <a:solidFill>
                  <a:schemeClr val="bg1"/>
                </a:solidFill>
                <a:latin typeface="Book Antiqua" panose="02040602050305030304" pitchFamily="18" charset="0"/>
              </a:rPr>
              <a:t> GJ. Lute/ Noorderpoort/ 09 </a:t>
            </a:r>
            <a:r>
              <a:rPr lang="en-US" sz="1100" dirty="0" err="1">
                <a:solidFill>
                  <a:schemeClr val="bg1"/>
                </a:solidFill>
                <a:latin typeface="Book Antiqua" panose="02040602050305030304" pitchFamily="18" charset="0"/>
              </a:rPr>
              <a:t>mei</a:t>
            </a:r>
            <a:r>
              <a:rPr lang="en-US" sz="1100" dirty="0">
                <a:solidFill>
                  <a:schemeClr val="bg1"/>
                </a:solidFill>
                <a:latin typeface="Book Antiqua" panose="02040602050305030304" pitchFamily="18" charset="0"/>
              </a:rPr>
              <a:t> 2018</a:t>
            </a:r>
          </a:p>
        </p:txBody>
      </p:sp>
    </p:spTree>
    <p:extLst>
      <p:ext uri="{BB962C8B-B14F-4D97-AF65-F5344CB8AC3E}">
        <p14:creationId xmlns:p14="http://schemas.microsoft.com/office/powerpoint/2010/main" val="3652821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371061" y="92765"/>
            <a:ext cx="112776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>
                <a:latin typeface="Book Antiqua" panose="02040602050305030304" pitchFamily="18" charset="0"/>
              </a:rPr>
              <a:t>Een </a:t>
            </a:r>
            <a:r>
              <a:rPr lang="nl-NL" sz="3600" dirty="0">
                <a:solidFill>
                  <a:srgbClr val="FFFF00"/>
                </a:solidFill>
                <a:latin typeface="Book Antiqua" panose="02040602050305030304" pitchFamily="18" charset="0"/>
              </a:rPr>
              <a:t>psychose</a:t>
            </a:r>
            <a:r>
              <a:rPr lang="nl-NL" sz="3600" dirty="0">
                <a:latin typeface="Book Antiqua" panose="02040602050305030304" pitchFamily="18" charset="0"/>
              </a:rPr>
              <a:t> is een toestand waarbij iemands contact met de werkelijkheid ernstig verstoord is. </a:t>
            </a:r>
          </a:p>
          <a:p>
            <a:endParaRPr lang="nl-NL" sz="3600" dirty="0">
              <a:latin typeface="Book Antiqua" panose="02040602050305030304" pitchFamily="18" charset="0"/>
            </a:endParaRPr>
          </a:p>
          <a:p>
            <a:r>
              <a:rPr lang="nl-NL" sz="3600" dirty="0">
                <a:latin typeface="Book Antiqua" panose="02040602050305030304" pitchFamily="18" charset="0"/>
              </a:rPr>
              <a:t>Mensen in een psychose leven in hun eigen werkelijkheid. Ze zien beelden of horen stemmen die er voor anderen niet zijn. Of iemand is ervan overtuigd dat hij achtervolgd wordt. </a:t>
            </a:r>
          </a:p>
          <a:p>
            <a:endParaRPr lang="nl-NL" b="1" dirty="0"/>
          </a:p>
          <a:p>
            <a:endParaRPr lang="nl-NL" b="1" dirty="0"/>
          </a:p>
          <a:p>
            <a:endParaRPr lang="nl-NL" b="1" dirty="0"/>
          </a:p>
          <a:p>
            <a:endParaRPr lang="nl-NL" b="1" dirty="0"/>
          </a:p>
          <a:p>
            <a:endParaRPr lang="nl-NL" dirty="0"/>
          </a:p>
        </p:txBody>
      </p:sp>
      <p:sp>
        <p:nvSpPr>
          <p:cNvPr id="7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804498" y="6240988"/>
            <a:ext cx="5968673" cy="365125"/>
          </a:xfrm>
        </p:spPr>
        <p:txBody>
          <a:bodyPr/>
          <a:lstStyle/>
          <a:p>
            <a:pPr algn="ctr"/>
            <a:r>
              <a:rPr lang="en-US" sz="1100" dirty="0" err="1">
                <a:latin typeface="Book Antiqua" panose="02040602050305030304" pitchFamily="18" charset="0"/>
              </a:rPr>
              <a:t>Powerpoint</a:t>
            </a:r>
            <a:r>
              <a:rPr lang="en-US" sz="1100" dirty="0">
                <a:latin typeface="Book Antiqua" panose="02040602050305030304" pitchFamily="18" charset="0"/>
              </a:rPr>
              <a:t> 4 Psychoses/  </a:t>
            </a:r>
            <a:r>
              <a:rPr lang="en-US" sz="1100" dirty="0" err="1">
                <a:latin typeface="Book Antiqua" panose="02040602050305030304" pitchFamily="18" charset="0"/>
              </a:rPr>
              <a:t>Samenstelling</a:t>
            </a:r>
            <a:r>
              <a:rPr lang="en-US" sz="1100" dirty="0">
                <a:latin typeface="Book Antiqua" panose="02040602050305030304" pitchFamily="18" charset="0"/>
              </a:rPr>
              <a:t> GJ. Lute/ Noorderpoort/ 07 </a:t>
            </a:r>
            <a:r>
              <a:rPr lang="en-US" sz="1100" dirty="0" err="1">
                <a:latin typeface="Book Antiqua" panose="02040602050305030304" pitchFamily="18" charset="0"/>
              </a:rPr>
              <a:t>mei</a:t>
            </a:r>
            <a:r>
              <a:rPr lang="en-US" sz="1100" dirty="0">
                <a:latin typeface="Book Antiqua" panose="02040602050305030304" pitchFamily="18" charset="0"/>
              </a:rPr>
              <a:t> 2018</a:t>
            </a:r>
          </a:p>
          <a:p>
            <a:pPr algn="ctr"/>
            <a:endParaRPr lang="en-US" sz="11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8976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145774" y="5340627"/>
            <a:ext cx="3684103" cy="424070"/>
          </a:xfrm>
        </p:spPr>
        <p:txBody>
          <a:bodyPr/>
          <a:lstStyle/>
          <a:p>
            <a:r>
              <a:rPr lang="en-US" dirty="0">
                <a:latin typeface="Book Antiqua" panose="02040602050305030304" pitchFamily="18" charset="0"/>
              </a:rPr>
              <a:t>Psychoses. </a:t>
            </a:r>
            <a:r>
              <a:rPr lang="en-US" dirty="0" err="1">
                <a:latin typeface="Book Antiqua" panose="02040602050305030304" pitchFamily="18" charset="0"/>
              </a:rPr>
              <a:t>Samenstelling</a:t>
            </a:r>
            <a:r>
              <a:rPr lang="en-US" dirty="0">
                <a:latin typeface="Book Antiqua" panose="02040602050305030304" pitchFamily="18" charset="0"/>
              </a:rPr>
              <a:t> GJ. Lute/ </a:t>
            </a:r>
            <a:r>
              <a:rPr lang="en-US" dirty="0" err="1">
                <a:latin typeface="Book Antiqua" panose="02040602050305030304" pitchFamily="18" charset="0"/>
              </a:rPr>
              <a:t>Noorderpoort</a:t>
            </a:r>
            <a:r>
              <a:rPr lang="en-US" dirty="0">
                <a:latin typeface="Book Antiqua" panose="02040602050305030304" pitchFamily="18" charset="0"/>
              </a:rPr>
              <a:t> College</a:t>
            </a:r>
          </a:p>
          <a:p>
            <a:endParaRPr lang="en-US" dirty="0"/>
          </a:p>
        </p:txBody>
      </p:sp>
      <p:sp>
        <p:nvSpPr>
          <p:cNvPr id="5" name="Tekstvak 4"/>
          <p:cNvSpPr txBox="1"/>
          <p:nvPr/>
        </p:nvSpPr>
        <p:spPr>
          <a:xfrm>
            <a:off x="318052" y="318052"/>
            <a:ext cx="967408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u="sng" dirty="0">
                <a:latin typeface="Book Antiqua" panose="02040602050305030304" pitchFamily="18" charset="0"/>
              </a:rPr>
              <a:t>Belangrijkste kenmerken</a:t>
            </a:r>
          </a:p>
          <a:p>
            <a:endParaRPr lang="nl-NL" sz="4000" dirty="0">
              <a:latin typeface="Book Antiqua" panose="02040602050305030304" pitchFamily="18" charset="0"/>
            </a:endParaRPr>
          </a:p>
          <a:p>
            <a:pPr marL="457200" indent="-457200">
              <a:buAutoNum type="arabicPeriod"/>
            </a:pPr>
            <a:r>
              <a:rPr lang="nl-NL" sz="4000" dirty="0">
                <a:latin typeface="Book Antiqua" panose="02040602050305030304" pitchFamily="18" charset="0"/>
              </a:rPr>
              <a:t>Hallucinaties</a:t>
            </a:r>
          </a:p>
          <a:p>
            <a:pPr marL="457200" indent="-457200">
              <a:buAutoNum type="arabicPeriod"/>
            </a:pPr>
            <a:r>
              <a:rPr lang="nl-NL" sz="4000" dirty="0">
                <a:latin typeface="Book Antiqua" panose="02040602050305030304" pitchFamily="18" charset="0"/>
              </a:rPr>
              <a:t>Wanen</a:t>
            </a:r>
          </a:p>
          <a:p>
            <a:pPr marL="457200" indent="-457200">
              <a:buAutoNum type="arabicPeriod"/>
            </a:pPr>
            <a:r>
              <a:rPr lang="nl-NL" sz="4000" dirty="0">
                <a:latin typeface="Book Antiqua" panose="02040602050305030304" pitchFamily="18" charset="0"/>
              </a:rPr>
              <a:t>Verwardheid</a:t>
            </a:r>
          </a:p>
          <a:p>
            <a:endParaRPr lang="nl-NL" sz="4000" dirty="0">
              <a:latin typeface="Book Antiqua" panose="02040602050305030304" pitchFamily="18" charset="0"/>
            </a:endParaRPr>
          </a:p>
          <a:p>
            <a:endParaRPr lang="nl-NL" sz="2400" dirty="0">
              <a:latin typeface="Book Antiqua" panose="02040602050305030304" pitchFamily="18" charset="0"/>
            </a:endParaRPr>
          </a:p>
        </p:txBody>
      </p:sp>
      <p:pic>
        <p:nvPicPr>
          <p:cNvPr id="6" name="Afbeelding 5" descr="La sobreprotección perjudica la estabilidad de los pacientes con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6216" y="1196436"/>
            <a:ext cx="5819775" cy="3276600"/>
          </a:xfrm>
          <a:prstGeom prst="rect">
            <a:avLst/>
          </a:prstGeom>
        </p:spPr>
      </p:pic>
      <p:sp>
        <p:nvSpPr>
          <p:cNvPr id="7" name="Tijdelijke aanduiding voor voettekst 3"/>
          <p:cNvSpPr txBox="1">
            <a:spLocks/>
          </p:cNvSpPr>
          <p:nvPr/>
        </p:nvSpPr>
        <p:spPr>
          <a:xfrm>
            <a:off x="845540" y="6161966"/>
            <a:ext cx="5968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>
                <a:latin typeface="Book Antiqua" panose="02040602050305030304" pitchFamily="18" charset="0"/>
              </a:rPr>
              <a:t>Powerpoint 4 Psychoses/  Samenstelling GJ. Lute/ Noorderpoort/ 07 mei 2018</a:t>
            </a:r>
          </a:p>
          <a:p>
            <a:pPr algn="ctr"/>
            <a:endParaRPr lang="en-US" sz="11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37959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32522" y="5367130"/>
            <a:ext cx="3723861" cy="490331"/>
          </a:xfrm>
        </p:spPr>
        <p:txBody>
          <a:bodyPr/>
          <a:lstStyle/>
          <a:p>
            <a:r>
              <a:rPr lang="en-US" dirty="0">
                <a:latin typeface="Book Antiqua" panose="02040602050305030304" pitchFamily="18" charset="0"/>
              </a:rPr>
              <a:t>Psychoses. </a:t>
            </a:r>
            <a:r>
              <a:rPr lang="en-US" dirty="0" err="1">
                <a:latin typeface="Book Antiqua" panose="02040602050305030304" pitchFamily="18" charset="0"/>
              </a:rPr>
              <a:t>Samenstelling</a:t>
            </a:r>
            <a:r>
              <a:rPr lang="en-US" dirty="0">
                <a:latin typeface="Book Antiqua" panose="02040602050305030304" pitchFamily="18" charset="0"/>
              </a:rPr>
              <a:t> GJ. Lute/ </a:t>
            </a:r>
            <a:r>
              <a:rPr lang="en-US" dirty="0" err="1">
                <a:latin typeface="Book Antiqua" panose="02040602050305030304" pitchFamily="18" charset="0"/>
              </a:rPr>
              <a:t>Noorderpoort</a:t>
            </a:r>
            <a:r>
              <a:rPr lang="en-US" dirty="0">
                <a:latin typeface="Book Antiqua" panose="02040602050305030304" pitchFamily="18" charset="0"/>
              </a:rPr>
              <a:t> College</a:t>
            </a:r>
          </a:p>
          <a:p>
            <a:endParaRPr lang="en-US" dirty="0"/>
          </a:p>
        </p:txBody>
      </p:sp>
      <p:sp>
        <p:nvSpPr>
          <p:cNvPr id="6" name="Tekstvak 5"/>
          <p:cNvSpPr txBox="1"/>
          <p:nvPr/>
        </p:nvSpPr>
        <p:spPr>
          <a:xfrm>
            <a:off x="463826" y="516835"/>
            <a:ext cx="11516139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u="sng" dirty="0">
                <a:latin typeface="Book Antiqua" panose="02040602050305030304" pitchFamily="18" charset="0"/>
              </a:rPr>
              <a:t>Hallucinatie</a:t>
            </a:r>
          </a:p>
          <a:p>
            <a:endParaRPr lang="nl-NL" sz="3200" dirty="0">
              <a:latin typeface="Book Antiqua" panose="02040602050305030304" pitchFamily="18" charset="0"/>
            </a:endParaRPr>
          </a:p>
          <a:p>
            <a:r>
              <a:rPr lang="nl-NL" sz="3200" dirty="0">
                <a:latin typeface="Book Antiqua" panose="02040602050305030304" pitchFamily="18" charset="0"/>
              </a:rPr>
              <a:t>Waanvoorstelling of </a:t>
            </a:r>
          </a:p>
          <a:p>
            <a:r>
              <a:rPr lang="nl-NL" sz="3200" dirty="0">
                <a:latin typeface="Book Antiqua" panose="02040602050305030304" pitchFamily="18" charset="0"/>
              </a:rPr>
              <a:t>zinsbegoocheling</a:t>
            </a:r>
          </a:p>
          <a:p>
            <a:endParaRPr lang="nl-NL" sz="3200" dirty="0">
              <a:latin typeface="Book Antiqua" panose="02040602050305030304" pitchFamily="18" charset="0"/>
            </a:endParaRPr>
          </a:p>
          <a:p>
            <a:r>
              <a:rPr lang="nl-NL" sz="3200" dirty="0">
                <a:latin typeface="Book Antiqua" panose="02040602050305030304" pitchFamily="18" charset="0"/>
              </a:rPr>
              <a:t>De persoon ziet, ruikt, voelt, </a:t>
            </a:r>
          </a:p>
          <a:p>
            <a:r>
              <a:rPr lang="nl-NL" sz="3200" dirty="0">
                <a:latin typeface="Book Antiqua" panose="02040602050305030304" pitchFamily="18" charset="0"/>
              </a:rPr>
              <a:t>hoort, proeft dingen die </a:t>
            </a:r>
          </a:p>
          <a:p>
            <a:r>
              <a:rPr lang="nl-NL" sz="3200" dirty="0">
                <a:latin typeface="Book Antiqua" panose="02040602050305030304" pitchFamily="18" charset="0"/>
              </a:rPr>
              <a:t>er niet zijn.</a:t>
            </a:r>
          </a:p>
          <a:p>
            <a:endParaRPr lang="nl-NL" sz="3200" dirty="0">
              <a:latin typeface="Book Antiqua" panose="02040602050305030304" pitchFamily="18" charset="0"/>
            </a:endParaRP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3997" y="0"/>
            <a:ext cx="6458003" cy="3874802"/>
          </a:xfrm>
          <a:prstGeom prst="rect">
            <a:avLst/>
          </a:prstGeom>
        </p:spPr>
      </p:pic>
      <p:sp>
        <p:nvSpPr>
          <p:cNvPr id="8" name="Tijdelijke aanduiding voor voettekst 3"/>
          <p:cNvSpPr txBox="1">
            <a:spLocks/>
          </p:cNvSpPr>
          <p:nvPr/>
        </p:nvSpPr>
        <p:spPr>
          <a:xfrm>
            <a:off x="680321" y="6457536"/>
            <a:ext cx="5968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>
                <a:latin typeface="Book Antiqua" panose="02040602050305030304" pitchFamily="18" charset="0"/>
              </a:rPr>
              <a:t>Powerpoint 4 Psychoses/  Samenstelling GJ. Lute/ Noorderpoort/ 07 mei 2018</a:t>
            </a:r>
          </a:p>
          <a:p>
            <a:pPr algn="ctr"/>
            <a:endParaRPr lang="en-US" sz="11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886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543719" y="5166747"/>
            <a:ext cx="97138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>
                <a:latin typeface="Book Antiqua" panose="02040602050305030304" pitchFamily="18" charset="0"/>
              </a:rPr>
              <a:t>               </a:t>
            </a:r>
            <a:r>
              <a:rPr lang="nl-NL" sz="4400" dirty="0">
                <a:latin typeface="Book Antiqua" panose="02040602050305030304" pitchFamily="18" charset="0"/>
              </a:rPr>
              <a:t>      Visuele hallucinaties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3757" y="116864"/>
            <a:ext cx="8860244" cy="4985221"/>
          </a:xfrm>
          <a:prstGeom prst="rect">
            <a:avLst/>
          </a:prstGeom>
        </p:spPr>
      </p:pic>
      <p:sp>
        <p:nvSpPr>
          <p:cNvPr id="5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5968673" cy="365125"/>
          </a:xfrm>
        </p:spPr>
        <p:txBody>
          <a:bodyPr/>
          <a:lstStyle/>
          <a:p>
            <a:pPr algn="ctr"/>
            <a:r>
              <a:rPr lang="en-US" sz="1100" dirty="0" err="1">
                <a:latin typeface="Book Antiqua" panose="02040602050305030304" pitchFamily="18" charset="0"/>
              </a:rPr>
              <a:t>Powerpoint</a:t>
            </a:r>
            <a:r>
              <a:rPr lang="en-US" sz="1100" dirty="0">
                <a:latin typeface="Book Antiqua" panose="02040602050305030304" pitchFamily="18" charset="0"/>
              </a:rPr>
              <a:t> 4 Psychoses/  </a:t>
            </a:r>
            <a:r>
              <a:rPr lang="en-US" sz="1100" dirty="0" err="1">
                <a:latin typeface="Book Antiqua" panose="02040602050305030304" pitchFamily="18" charset="0"/>
              </a:rPr>
              <a:t>Samenstelling</a:t>
            </a:r>
            <a:r>
              <a:rPr lang="en-US" sz="1100" dirty="0">
                <a:latin typeface="Book Antiqua" panose="02040602050305030304" pitchFamily="18" charset="0"/>
              </a:rPr>
              <a:t> GJ. Lute/ Noorderpoort/ 07 </a:t>
            </a:r>
            <a:r>
              <a:rPr lang="en-US" sz="1100" dirty="0" err="1">
                <a:latin typeface="Book Antiqua" panose="02040602050305030304" pitchFamily="18" charset="0"/>
              </a:rPr>
              <a:t>mei</a:t>
            </a:r>
            <a:r>
              <a:rPr lang="en-US" sz="1100" dirty="0">
                <a:latin typeface="Book Antiqua" panose="02040602050305030304" pitchFamily="18" charset="0"/>
              </a:rPr>
              <a:t> 2018</a:t>
            </a:r>
          </a:p>
          <a:p>
            <a:pPr algn="ctr"/>
            <a:endParaRPr lang="en-US" sz="11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3585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87308" cy="6887308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7182678" y="291548"/>
            <a:ext cx="486354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3600" dirty="0">
              <a:latin typeface="Book Antiqua" panose="02040602050305030304" pitchFamily="18" charset="0"/>
            </a:endParaRPr>
          </a:p>
          <a:p>
            <a:r>
              <a:rPr lang="nl-NL" sz="3600" dirty="0" err="1">
                <a:latin typeface="Book Antiqua" panose="02040602050305030304" pitchFamily="18" charset="0"/>
              </a:rPr>
              <a:t>Acoustische</a:t>
            </a:r>
            <a:r>
              <a:rPr lang="nl-NL" sz="3600" dirty="0">
                <a:latin typeface="Book Antiqua" panose="02040602050305030304" pitchFamily="18" charset="0"/>
              </a:rPr>
              <a:t> Hallucinaties</a:t>
            </a:r>
          </a:p>
          <a:p>
            <a:endParaRPr lang="nl-NL" sz="3600" dirty="0">
              <a:latin typeface="Book Antiqua" panose="02040602050305030304" pitchFamily="18" charset="0"/>
            </a:endParaRPr>
          </a:p>
          <a:p>
            <a:r>
              <a:rPr lang="nl-NL" sz="3600" dirty="0">
                <a:latin typeface="Book Antiqua" panose="02040602050305030304" pitchFamily="18" charset="0"/>
              </a:rPr>
              <a:t>Vaak:  Stemmen horen</a:t>
            </a:r>
          </a:p>
        </p:txBody>
      </p:sp>
      <p:sp>
        <p:nvSpPr>
          <p:cNvPr id="5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6369921" y="6492875"/>
            <a:ext cx="5968673" cy="365125"/>
          </a:xfrm>
        </p:spPr>
        <p:txBody>
          <a:bodyPr/>
          <a:lstStyle/>
          <a:p>
            <a:pPr algn="ctr"/>
            <a:r>
              <a:rPr lang="en-US" sz="1100" dirty="0" err="1">
                <a:latin typeface="Book Antiqua" panose="02040602050305030304" pitchFamily="18" charset="0"/>
              </a:rPr>
              <a:t>Powerpoint</a:t>
            </a:r>
            <a:r>
              <a:rPr lang="en-US" sz="1100" dirty="0">
                <a:latin typeface="Book Antiqua" panose="02040602050305030304" pitchFamily="18" charset="0"/>
              </a:rPr>
              <a:t> 4 Psychoses/  </a:t>
            </a:r>
            <a:r>
              <a:rPr lang="en-US" sz="1100" dirty="0" err="1">
                <a:latin typeface="Book Antiqua" panose="02040602050305030304" pitchFamily="18" charset="0"/>
              </a:rPr>
              <a:t>Samenstelling</a:t>
            </a:r>
            <a:r>
              <a:rPr lang="en-US" sz="1100" dirty="0">
                <a:latin typeface="Book Antiqua" panose="02040602050305030304" pitchFamily="18" charset="0"/>
              </a:rPr>
              <a:t> GJ. Lute/ Noorderpoort/ 07 </a:t>
            </a:r>
            <a:r>
              <a:rPr lang="en-US" sz="1100" dirty="0" err="1">
                <a:latin typeface="Book Antiqua" panose="02040602050305030304" pitchFamily="18" charset="0"/>
              </a:rPr>
              <a:t>mei</a:t>
            </a:r>
            <a:r>
              <a:rPr lang="en-US" sz="1100" dirty="0">
                <a:latin typeface="Book Antiqua" panose="02040602050305030304" pitchFamily="18" charset="0"/>
              </a:rPr>
              <a:t> 2018</a:t>
            </a:r>
          </a:p>
          <a:p>
            <a:pPr algn="ctr"/>
            <a:endParaRPr lang="en-US" sz="11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0953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9034" y="12763"/>
            <a:ext cx="7472966" cy="6845237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54745" y="351692"/>
            <a:ext cx="443050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5400" dirty="0">
                <a:latin typeface="Book Antiqua" panose="02040602050305030304" pitchFamily="18" charset="0"/>
              </a:rPr>
              <a:t>Reuk </a:t>
            </a:r>
          </a:p>
          <a:p>
            <a:r>
              <a:rPr lang="nl-NL" sz="5400" dirty="0">
                <a:latin typeface="Book Antiqua" panose="02040602050305030304" pitchFamily="18" charset="0"/>
              </a:rPr>
              <a:t>Hallucinaties</a:t>
            </a:r>
          </a:p>
        </p:txBody>
      </p:sp>
      <p:sp>
        <p:nvSpPr>
          <p:cNvPr id="5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154745" y="5428188"/>
            <a:ext cx="4430508" cy="365125"/>
          </a:xfrm>
        </p:spPr>
        <p:txBody>
          <a:bodyPr/>
          <a:lstStyle/>
          <a:p>
            <a:pPr algn="ctr"/>
            <a:r>
              <a:rPr lang="en-US" sz="1000" dirty="0" err="1">
                <a:latin typeface="Book Antiqua" panose="02040602050305030304" pitchFamily="18" charset="0"/>
              </a:rPr>
              <a:t>Powerpoint</a:t>
            </a:r>
            <a:r>
              <a:rPr lang="en-US" sz="1000" dirty="0">
                <a:latin typeface="Book Antiqua" panose="02040602050305030304" pitchFamily="18" charset="0"/>
              </a:rPr>
              <a:t> 4 Psychoses/  </a:t>
            </a:r>
            <a:r>
              <a:rPr lang="en-US" sz="1000" dirty="0" err="1">
                <a:latin typeface="Book Antiqua" panose="02040602050305030304" pitchFamily="18" charset="0"/>
              </a:rPr>
              <a:t>Samenstelling</a:t>
            </a:r>
            <a:r>
              <a:rPr lang="en-US" sz="1000" dirty="0">
                <a:latin typeface="Book Antiqua" panose="02040602050305030304" pitchFamily="18" charset="0"/>
              </a:rPr>
              <a:t> GJ. Lute/ Noorderpoort/ 07 </a:t>
            </a:r>
            <a:r>
              <a:rPr lang="en-US" sz="1000" dirty="0" err="1">
                <a:latin typeface="Book Antiqua" panose="02040602050305030304" pitchFamily="18" charset="0"/>
              </a:rPr>
              <a:t>mei</a:t>
            </a:r>
            <a:r>
              <a:rPr lang="en-US" sz="1000" dirty="0">
                <a:latin typeface="Book Antiqua" panose="02040602050305030304" pitchFamily="18" charset="0"/>
              </a:rPr>
              <a:t> 2018</a:t>
            </a:r>
          </a:p>
          <a:p>
            <a:pPr algn="ctr"/>
            <a:endParaRPr lang="en-US" sz="11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3390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8479"/>
            <a:ext cx="9395791" cy="687647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6811616" y="1060173"/>
            <a:ext cx="51683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5400" dirty="0">
                <a:solidFill>
                  <a:schemeClr val="bg1"/>
                </a:solidFill>
                <a:latin typeface="Book Antiqua" panose="02040602050305030304" pitchFamily="18" charset="0"/>
              </a:rPr>
              <a:t>Voelen:</a:t>
            </a:r>
          </a:p>
          <a:p>
            <a:endParaRPr lang="nl-NL" sz="5400" dirty="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r>
              <a:rPr lang="nl-NL" sz="5400" dirty="0">
                <a:solidFill>
                  <a:schemeClr val="bg1"/>
                </a:solidFill>
                <a:latin typeface="Book Antiqua" panose="02040602050305030304" pitchFamily="18" charset="0"/>
              </a:rPr>
              <a:t>Haptische Hallucinaties</a:t>
            </a:r>
          </a:p>
        </p:txBody>
      </p:sp>
      <p:sp>
        <p:nvSpPr>
          <p:cNvPr id="7" name="Tijdelijke aanduiding voor voettekst 3"/>
          <p:cNvSpPr txBox="1">
            <a:spLocks/>
          </p:cNvSpPr>
          <p:nvPr/>
        </p:nvSpPr>
        <p:spPr>
          <a:xfrm>
            <a:off x="1655299" y="6491484"/>
            <a:ext cx="44305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b="1" dirty="0" err="1">
                <a:solidFill>
                  <a:schemeClr val="bg1"/>
                </a:solidFill>
                <a:latin typeface="Book Antiqua" panose="02040602050305030304" pitchFamily="18" charset="0"/>
              </a:rPr>
              <a:t>Powerpoint</a:t>
            </a:r>
            <a:r>
              <a:rPr lang="en-US" sz="1000" b="1" dirty="0">
                <a:solidFill>
                  <a:schemeClr val="bg1"/>
                </a:solidFill>
                <a:latin typeface="Book Antiqua" panose="02040602050305030304" pitchFamily="18" charset="0"/>
              </a:rPr>
              <a:t> 4 Psychoses/  </a:t>
            </a:r>
            <a:r>
              <a:rPr lang="en-US" sz="1000" b="1" dirty="0" err="1">
                <a:solidFill>
                  <a:schemeClr val="bg1"/>
                </a:solidFill>
                <a:latin typeface="Book Antiqua" panose="02040602050305030304" pitchFamily="18" charset="0"/>
              </a:rPr>
              <a:t>Samenstelling</a:t>
            </a:r>
            <a:r>
              <a:rPr lang="en-US" sz="1000" b="1" dirty="0">
                <a:solidFill>
                  <a:schemeClr val="bg1"/>
                </a:solidFill>
                <a:latin typeface="Book Antiqua" panose="02040602050305030304" pitchFamily="18" charset="0"/>
              </a:rPr>
              <a:t> GJ. Lute/ Noorderpoort/ 07 </a:t>
            </a:r>
            <a:r>
              <a:rPr lang="en-US" sz="1000" b="1" dirty="0" err="1">
                <a:solidFill>
                  <a:schemeClr val="bg1"/>
                </a:solidFill>
                <a:latin typeface="Book Antiqua" panose="02040602050305030304" pitchFamily="18" charset="0"/>
              </a:rPr>
              <a:t>mei</a:t>
            </a:r>
            <a:r>
              <a:rPr lang="en-US" sz="1000" b="1" dirty="0">
                <a:solidFill>
                  <a:schemeClr val="bg1"/>
                </a:solidFill>
                <a:latin typeface="Book Antiqua" panose="02040602050305030304" pitchFamily="18" charset="0"/>
              </a:rPr>
              <a:t> </a:t>
            </a:r>
            <a:r>
              <a:rPr lang="en-US" sz="1000" dirty="0">
                <a:latin typeface="Book Antiqua" panose="02040602050305030304" pitchFamily="18" charset="0"/>
              </a:rPr>
              <a:t>2018</a:t>
            </a:r>
          </a:p>
          <a:p>
            <a:pPr algn="ctr"/>
            <a:endParaRPr lang="en-US" sz="11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19313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4683" y="0"/>
            <a:ext cx="6777317" cy="6858000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450574" y="371061"/>
            <a:ext cx="451899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5400" dirty="0">
                <a:latin typeface="Book Antiqua" panose="02040602050305030304" pitchFamily="18" charset="0"/>
              </a:rPr>
              <a:t>Smaak</a:t>
            </a:r>
          </a:p>
          <a:p>
            <a:r>
              <a:rPr lang="nl-NL" sz="5400" dirty="0">
                <a:latin typeface="Book Antiqua" panose="02040602050305030304" pitchFamily="18" charset="0"/>
              </a:rPr>
              <a:t>hallucinaties</a:t>
            </a:r>
          </a:p>
          <a:p>
            <a:endParaRPr lang="nl-NL" sz="5400" dirty="0">
              <a:latin typeface="Book Antiqua" panose="02040602050305030304" pitchFamily="18" charset="0"/>
            </a:endParaRPr>
          </a:p>
          <a:p>
            <a:endParaRPr lang="nl-NL" dirty="0"/>
          </a:p>
        </p:txBody>
      </p:sp>
      <p:sp>
        <p:nvSpPr>
          <p:cNvPr id="6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62930" y="6116811"/>
            <a:ext cx="5351753" cy="365125"/>
          </a:xfrm>
        </p:spPr>
        <p:txBody>
          <a:bodyPr/>
          <a:lstStyle/>
          <a:p>
            <a:pPr algn="ctr"/>
            <a:r>
              <a:rPr lang="en-US" sz="1100" dirty="0" err="1">
                <a:latin typeface="Book Antiqua" panose="02040602050305030304" pitchFamily="18" charset="0"/>
              </a:rPr>
              <a:t>Powerpoint</a:t>
            </a:r>
            <a:r>
              <a:rPr lang="en-US" sz="1100" dirty="0">
                <a:latin typeface="Book Antiqua" panose="02040602050305030304" pitchFamily="18" charset="0"/>
              </a:rPr>
              <a:t> 4 Psychoses/  </a:t>
            </a:r>
            <a:r>
              <a:rPr lang="en-US" sz="1100" dirty="0" err="1">
                <a:latin typeface="Book Antiqua" panose="02040602050305030304" pitchFamily="18" charset="0"/>
              </a:rPr>
              <a:t>Samenstelling</a:t>
            </a:r>
            <a:r>
              <a:rPr lang="en-US" sz="1100" dirty="0">
                <a:latin typeface="Book Antiqua" panose="02040602050305030304" pitchFamily="18" charset="0"/>
              </a:rPr>
              <a:t> GJ. Lute/ Noorderpoort/ 09 </a:t>
            </a:r>
            <a:r>
              <a:rPr lang="en-US" sz="1100" dirty="0" err="1">
                <a:latin typeface="Book Antiqua" panose="02040602050305030304" pitchFamily="18" charset="0"/>
              </a:rPr>
              <a:t>mei</a:t>
            </a:r>
            <a:r>
              <a:rPr lang="en-US" sz="1100" dirty="0">
                <a:latin typeface="Book Antiqua" panose="02040602050305030304" pitchFamily="18" charset="0"/>
              </a:rPr>
              <a:t> 2018</a:t>
            </a:r>
          </a:p>
        </p:txBody>
      </p:sp>
    </p:spTree>
    <p:extLst>
      <p:ext uri="{BB962C8B-B14F-4D97-AF65-F5344CB8AC3E}">
        <p14:creationId xmlns:p14="http://schemas.microsoft.com/office/powerpoint/2010/main" val="936377429"/>
      </p:ext>
    </p:extLst>
  </p:cSld>
  <p:clrMapOvr>
    <a:masterClrMapping/>
  </p:clrMapOvr>
</p:sld>
</file>

<file path=ppt/theme/theme1.xml><?xml version="1.0" encoding="utf-8"?>
<a:theme xmlns:a="http://schemas.openxmlformats.org/drawingml/2006/main" name="Berlij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80053979396584F96D742685097871F" ma:contentTypeVersion="8" ma:contentTypeDescription="Een nieuw document maken." ma:contentTypeScope="" ma:versionID="9117dd2fcfe12350821822c933b29f2d">
  <xsd:schema xmlns:xsd="http://www.w3.org/2001/XMLSchema" xmlns:xs="http://www.w3.org/2001/XMLSchema" xmlns:p="http://schemas.microsoft.com/office/2006/metadata/properties" xmlns:ns2="657badc7-5b73-49fc-aaf6-044af47df739" xmlns:ns3="deb9f1bc-45b5-4a08-b62a-86e94b70de4f" targetNamespace="http://schemas.microsoft.com/office/2006/metadata/properties" ma:root="true" ma:fieldsID="445633536bd001d4c136f9a1eb50816c" ns2:_="" ns3:_="">
    <xsd:import namespace="657badc7-5b73-49fc-aaf6-044af47df739"/>
    <xsd:import namespace="deb9f1bc-45b5-4a08-b62a-86e94b70de4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Locatio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7badc7-5b73-49fc-aaf6-044af47df73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1" nillable="true" ma:displayName="MediaServiceLocation" ma:internalName="MediaServiceLocation" ma:readOnly="true">
      <xsd:simpleType>
        <xsd:restriction base="dms:Text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b9f1bc-45b5-4a08-b62a-86e94b70de4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deb9f1bc-45b5-4a08-b62a-86e94b70de4f">
      <UserInfo>
        <DisplayName>Greetje Willems</DisplayName>
        <AccountId>38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64D1FAA5-3AC3-4B0C-BADC-1BA78AC42E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57badc7-5b73-49fc-aaf6-044af47df739"/>
    <ds:schemaRef ds:uri="deb9f1bc-45b5-4a08-b62a-86e94b70de4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6D4F1AD-1CAE-4E2E-9916-1AD944170AF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69A2082-9AA9-48BB-8F48-726A452C0519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657badc7-5b73-49fc-aaf6-044af47df739"/>
    <ds:schemaRef ds:uri="http://purl.org/dc/elements/1.1/"/>
    <ds:schemaRef ds:uri="http://www.w3.org/XML/1998/namespace"/>
    <ds:schemaRef ds:uri="http://purl.org/dc/dcmitype/"/>
    <ds:schemaRef ds:uri="deb9f1bc-45b5-4a08-b62a-86e94b70de4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TM04033917[[fn=Berlijn]]</Template>
  <TotalTime>2147</TotalTime>
  <Words>471</Words>
  <Application>Microsoft Office PowerPoint</Application>
  <PresentationFormat>Breedbeeld</PresentationFormat>
  <Paragraphs>88</Paragraphs>
  <Slides>11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Berlijn</vt:lpstr>
      <vt:lpstr>  Psychoses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Psychoses</dc:title>
  <dc:creator>Gert Jan Lute</dc:creator>
  <cp:lastModifiedBy>Gert Jan Lute</cp:lastModifiedBy>
  <cp:revision>30</cp:revision>
  <dcterms:created xsi:type="dcterms:W3CDTF">2017-03-12T17:41:19Z</dcterms:created>
  <dcterms:modified xsi:type="dcterms:W3CDTF">2018-05-27T16:24:34Z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0x010100B80053979396584F96D742685097871F</vt:lpwstr>
  </property>
  <property fmtid="{D5CDD505-2E9C-101B-9397-08002B2CF9AE}" pid="3" name="display_urn">
    <vt:lpwstr>Greetje Willems</vt:lpwstr>
  </property>
  <property fmtid="{D5CDD505-2E9C-101B-9397-08002B2CF9AE}" pid="4" name="SharedWithUsers">
    <vt:lpwstr>38;#Greetje Willems</vt:lpwstr>
  </property>
</Properties>
</file>