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9" r:id="rId4"/>
    <p:sldId id="257" r:id="rId5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780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hthoek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hthoek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hthoek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hthoek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hthoek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Ondertitel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nl-NL" smtClean="0"/>
              <a:t>Klik om de ondertitelstijl van het model te bewerken</a:t>
            </a:r>
            <a:endParaRPr kumimoji="0" lang="en-US"/>
          </a:p>
        </p:txBody>
      </p:sp>
      <p:sp>
        <p:nvSpPr>
          <p:cNvPr id="28" name="Tijdelijke aanduiding voor datum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D174CF-866C-402D-B5D1-314B8F0763A3}" type="datetimeFigureOut">
              <a:rPr lang="nl-NL" smtClean="0"/>
              <a:t>1-9-2016</a:t>
            </a:fld>
            <a:endParaRPr lang="nl-NL"/>
          </a:p>
        </p:txBody>
      </p:sp>
      <p:sp>
        <p:nvSpPr>
          <p:cNvPr id="17" name="Tijdelijke aanduiding voor voettekst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Rechte verbindingslijn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hthoek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Tijdelijke aanduiding voor dianumm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0B904ABF-F4B1-412A-956B-DCD3D4C438A1}" type="slidenum">
              <a:rPr lang="nl-NL" smtClean="0"/>
              <a:t>‹nr.›</a:t>
            </a:fld>
            <a:endParaRPr lang="nl-NL"/>
          </a:p>
        </p:txBody>
      </p:sp>
      <p:sp>
        <p:nvSpPr>
          <p:cNvPr id="8" name="Titel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D174CF-866C-402D-B5D1-314B8F0763A3}" type="datetimeFigureOut">
              <a:rPr lang="nl-NL" smtClean="0"/>
              <a:t>1-9-2016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904ABF-F4B1-412A-956B-DCD3D4C438A1}" type="slidenum">
              <a:rPr lang="nl-NL" smtClean="0"/>
              <a:t>‹nr.›</a:t>
            </a:fld>
            <a:endParaRPr lang="nl-N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e titel en teks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hthoek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hthoek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hthoek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hthoek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hthoek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Rechte verbindingslijn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0B904ABF-F4B1-412A-956B-DCD3D4C438A1}" type="slidenum">
              <a:rPr lang="nl-NL" smtClean="0"/>
              <a:t>‹nr.›</a:t>
            </a:fld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D174CF-866C-402D-B5D1-314B8F0763A3}" type="datetimeFigureOut">
              <a:rPr lang="nl-NL" smtClean="0"/>
              <a:t>1-9-2016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D174CF-866C-402D-B5D1-314B8F0763A3}" type="datetimeFigureOut">
              <a:rPr lang="nl-NL" smtClean="0"/>
              <a:t>1-9-2016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0B904ABF-F4B1-412A-956B-DCD3D4C438A1}" type="slidenum">
              <a:rPr lang="nl-NL" smtClean="0"/>
              <a:t>‹nr.›</a:t>
            </a:fld>
            <a:endParaRPr lang="nl-NL"/>
          </a:p>
        </p:txBody>
      </p:sp>
      <p:sp>
        <p:nvSpPr>
          <p:cNvPr id="8" name="Tijdelijke aanduiding voor inhoud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hthoek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hthoek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hthoek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hthoek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hthoek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hthoek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13" name="Rechthoek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hthoek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D174CF-866C-402D-B5D1-314B8F0763A3}" type="datetimeFigureOut">
              <a:rPr lang="nl-NL" smtClean="0"/>
              <a:t>1-9-2016</a:t>
            </a:fld>
            <a:endParaRPr lang="nl-NL"/>
          </a:p>
        </p:txBody>
      </p:sp>
      <p:sp>
        <p:nvSpPr>
          <p:cNvPr id="8" name="Rechte verbindingslijn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0B904ABF-F4B1-412A-956B-DCD3D4C438A1}" type="slidenum">
              <a:rPr lang="nl-NL" smtClean="0"/>
              <a:t>‹nr.›</a:t>
            </a:fld>
            <a:endParaRPr lang="nl-NL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5FD174CF-866C-402D-B5D1-314B8F0763A3}" type="datetimeFigureOut">
              <a:rPr lang="nl-NL" smtClean="0"/>
              <a:t>1-9-2016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904ABF-F4B1-412A-956B-DCD3D4C438A1}" type="slidenum">
              <a:rPr lang="nl-NL" smtClean="0"/>
              <a:t>‹nr.›</a:t>
            </a:fld>
            <a:endParaRPr lang="nl-NL"/>
          </a:p>
        </p:txBody>
      </p:sp>
      <p:sp>
        <p:nvSpPr>
          <p:cNvPr id="8" name="Rechte verbindingslijn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Tijdelijke aanduiding voor inhoud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12" name="Tijdelijke aanduiding voor inhoud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Vergelijking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e verbindingslijn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hthoek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hthoek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hthoek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hthoek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hthoek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hthoek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D174CF-866C-402D-B5D1-314B8F0763A3}" type="datetimeFigureOut">
              <a:rPr lang="nl-NL" smtClean="0"/>
              <a:t>1-9-2016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nl-NL"/>
          </a:p>
        </p:txBody>
      </p:sp>
      <p:sp>
        <p:nvSpPr>
          <p:cNvPr id="15" name="Rechte verbindingslijn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hthoek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Tijdelijke aanduiding voor inhoud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26" name="Tijdelijke aanduiding voor inhoud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25" name="Ova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0B904ABF-F4B1-412A-956B-DCD3D4C438A1}" type="slidenum">
              <a:rPr lang="nl-NL" smtClean="0"/>
              <a:t>‹nr.›</a:t>
            </a:fld>
            <a:endParaRPr lang="nl-NL"/>
          </a:p>
        </p:txBody>
      </p:sp>
      <p:sp>
        <p:nvSpPr>
          <p:cNvPr id="23" name="Titel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D174CF-866C-402D-B5D1-314B8F0763A3}" type="datetimeFigureOut">
              <a:rPr lang="nl-NL" smtClean="0"/>
              <a:t>1-9-2016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0B904ABF-F4B1-412A-956B-DCD3D4C438A1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hthoek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hthoek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hthoek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hthoek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hthoek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D174CF-866C-402D-B5D1-314B8F0763A3}" type="datetimeFigureOut">
              <a:rPr lang="nl-NL" smtClean="0"/>
              <a:t>1-9-2016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0B904ABF-F4B1-412A-956B-DCD3D4C438A1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hthoek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hthoek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hthoek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hthoek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hthoek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hthoek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8" name="Rechthoek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Rechte verbindingslijn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Tijdelijke aanduiding voor inhoud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10" name="Ova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0B904ABF-F4B1-412A-956B-DCD3D4C438A1}" type="slidenum">
              <a:rPr lang="nl-NL" smtClean="0"/>
              <a:t>‹nr.›</a:t>
            </a:fld>
            <a:endParaRPr lang="nl-NL"/>
          </a:p>
        </p:txBody>
      </p:sp>
      <p:sp>
        <p:nvSpPr>
          <p:cNvPr id="21" name="Rechthoek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D174CF-866C-402D-B5D1-314B8F0763A3}" type="datetimeFigureOut">
              <a:rPr lang="nl-NL" smtClean="0"/>
              <a:t>1-9-2016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nl-N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hte verbindingslijn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hthoek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hthoek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hthoek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hthoek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hthoek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hthoek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hthoek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0B904ABF-F4B1-412A-956B-DCD3D4C438A1}" type="slidenum">
              <a:rPr lang="nl-NL" smtClean="0"/>
              <a:t>‹nr.›</a:t>
            </a:fld>
            <a:endParaRPr lang="nl-NL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nl-NL" smtClean="0"/>
              <a:t>Klik op het pictogram als u een afbeelding wilt toevoegen</a:t>
            </a:r>
            <a:endParaRPr kumimoji="0" lang="en-US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22" name="Rechthoek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5FD174CF-866C-402D-B5D1-314B8F0763A3}" type="datetimeFigureOut">
              <a:rPr lang="nl-NL" smtClean="0"/>
              <a:t>1-9-2016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hthoek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hthoek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hthoek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hthoek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hthoek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Tijdelijke aanduiding voor datum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5FD174CF-866C-402D-B5D1-314B8F0763A3}" type="datetimeFigureOut">
              <a:rPr lang="nl-NL" smtClean="0"/>
              <a:t>1-9-2016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nl-NL"/>
          </a:p>
        </p:txBody>
      </p:sp>
      <p:sp>
        <p:nvSpPr>
          <p:cNvPr id="8" name="Rechthoek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Rechte verbindingslijn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Tijdelijke aanduiding voor dianumm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0B904ABF-F4B1-412A-956B-DCD3D4C438A1}" type="slidenum">
              <a:rPr lang="nl-NL" smtClean="0"/>
              <a:t>‹nr.›</a:t>
            </a:fld>
            <a:endParaRPr lang="nl-NL"/>
          </a:p>
        </p:txBody>
      </p:sp>
      <p:sp>
        <p:nvSpPr>
          <p:cNvPr id="22" name="Tijdelijke aanduiding voor titel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13" name="Tijdelijke aanduiding voor tekst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nl-NL" smtClean="0"/>
              <a:t>Klik om de modelstijlen te bewerken</a:t>
            </a:r>
          </a:p>
          <a:p>
            <a:pPr lvl="1" eaLnBrk="1" latinLnBrk="0" hangingPunct="1"/>
            <a:r>
              <a:rPr kumimoji="0" lang="nl-NL" smtClean="0"/>
              <a:t>Tweede niveau</a:t>
            </a:r>
          </a:p>
          <a:p>
            <a:pPr lvl="2" eaLnBrk="1" latinLnBrk="0" hangingPunct="1"/>
            <a:r>
              <a:rPr kumimoji="0" lang="nl-NL" smtClean="0"/>
              <a:t>Derde niveau</a:t>
            </a:r>
          </a:p>
          <a:p>
            <a:pPr lvl="3" eaLnBrk="1" latinLnBrk="0" hangingPunct="1"/>
            <a:r>
              <a:rPr kumimoji="0" lang="nl-NL" smtClean="0"/>
              <a:t>Vierde niveau</a:t>
            </a:r>
          </a:p>
          <a:p>
            <a:pPr lvl="4" eaLnBrk="1" latinLnBrk="0" hangingPunct="1"/>
            <a:r>
              <a:rPr kumimoji="0" lang="nl-NL" smtClean="0"/>
              <a:t>Vijfde niveau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1</a:t>
            </a:r>
            <a:r>
              <a:rPr lang="nl-NL" baseline="30000" dirty="0" smtClean="0"/>
              <a:t>e</a:t>
            </a:r>
            <a:r>
              <a:rPr lang="nl-NL" dirty="0" smtClean="0"/>
              <a:t> les </a:t>
            </a:r>
          </a:p>
          <a:p>
            <a:r>
              <a:rPr lang="nl-NL" dirty="0" smtClean="0"/>
              <a:t>Je herhaalt alles!</a:t>
            </a:r>
            <a:endParaRPr lang="nl-NL" dirty="0"/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b="1" dirty="0"/>
              <a:t>T</a:t>
            </a:r>
            <a:r>
              <a:rPr lang="nl-NL" b="1" dirty="0" smtClean="0"/>
              <a:t>elefoon en balie</a:t>
            </a:r>
            <a:endParaRPr lang="nl-NL" b="1" dirty="0"/>
          </a:p>
        </p:txBody>
      </p:sp>
    </p:spTree>
    <p:extLst>
      <p:ext uri="{BB962C8B-B14F-4D97-AF65-F5344CB8AC3E}">
        <p14:creationId xmlns:p14="http://schemas.microsoft.com/office/powerpoint/2010/main" val="1209200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Wanneer is het een spoedgeval?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8686800" cy="4525963"/>
          </a:xfrm>
        </p:spPr>
        <p:txBody>
          <a:bodyPr>
            <a:normAutofit/>
          </a:bodyPr>
          <a:lstStyle/>
          <a:p>
            <a:r>
              <a:rPr lang="nl-NL" dirty="0"/>
              <a:t>O</a:t>
            </a:r>
            <a:r>
              <a:rPr lang="nl-NL" dirty="0" smtClean="0"/>
              <a:t>nhoudbare kiespijn</a:t>
            </a:r>
          </a:p>
          <a:p>
            <a:r>
              <a:rPr lang="nl-NL" dirty="0" smtClean="0"/>
              <a:t>Uitgevallen of afgebroken tand (binnen 60 min)</a:t>
            </a:r>
          </a:p>
          <a:p>
            <a:r>
              <a:rPr lang="nl-NL" dirty="0" smtClean="0"/>
              <a:t>Nabloeding</a:t>
            </a:r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Zie schema! </a:t>
            </a:r>
          </a:p>
          <a:p>
            <a:pPr marL="0" indent="0">
              <a:buNone/>
            </a:pPr>
            <a:r>
              <a:rPr lang="nl-NL" dirty="0" smtClean="0"/>
              <a:t>Elke tandarts heeft zijn eigen </a:t>
            </a:r>
            <a:r>
              <a:rPr lang="nl-NL" dirty="0" smtClean="0"/>
              <a:t>richtlijnen.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211955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Leerpunt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nl-NL" dirty="0" smtClean="0"/>
              <a:t>Doorvragen, gebruik je kennis!</a:t>
            </a:r>
            <a:endParaRPr lang="nl-NL" dirty="0"/>
          </a:p>
        </p:txBody>
      </p:sp>
      <p:pic>
        <p:nvPicPr>
          <p:cNvPr id="1026" name="Picture 2" descr="C:\Users\j.vandenberg\AppData\Local\Microsoft\Windows\Temporary Internet Files\Content.IE5\8JMZBL3Y\zen-aan-de-maas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2564904"/>
            <a:ext cx="7020272" cy="31902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404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896144"/>
          </a:xfrm>
        </p:spPr>
        <p:txBody>
          <a:bodyPr>
            <a:normAutofit fontScale="90000"/>
          </a:bodyPr>
          <a:lstStyle/>
          <a:p>
            <a:r>
              <a:rPr lang="nl-NL" b="1" dirty="0" smtClean="0"/>
              <a:t/>
            </a:r>
            <a:br>
              <a:rPr lang="nl-NL" b="1" dirty="0" smtClean="0"/>
            </a:br>
            <a:r>
              <a:rPr lang="nl-NL" b="1" dirty="0" smtClean="0"/>
              <a:t>Symptomen </a:t>
            </a:r>
            <a:r>
              <a:rPr lang="nl-NL" b="1" dirty="0" smtClean="0"/>
              <a:t>van een ontsteking</a:t>
            </a:r>
            <a:r>
              <a:rPr lang="nl-NL" dirty="0" smtClean="0"/>
              <a:t/>
            </a:r>
            <a:br>
              <a:rPr lang="nl-NL" dirty="0" smtClean="0"/>
            </a:br>
            <a:r>
              <a:rPr lang="nl-NL" dirty="0" smtClean="0">
                <a:solidFill>
                  <a:srgbClr val="FF0000"/>
                </a:solidFill>
              </a:rPr>
              <a:t>Doorvragen!!!</a:t>
            </a:r>
            <a:endParaRPr lang="nl-NL" dirty="0">
              <a:solidFill>
                <a:srgbClr val="FF0000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nl-NL" b="1" dirty="0" smtClean="0"/>
              <a:t>De </a:t>
            </a:r>
            <a:r>
              <a:rPr lang="nl-NL" b="1" dirty="0"/>
              <a:t>medische term ‘ontsteking’ is afgeleid van het ontsteken van vuur.</a:t>
            </a:r>
            <a:r>
              <a:rPr lang="nl-NL" dirty="0"/>
              <a:t> Mogelijke symptomen van een ontsteking zijn dan ook roodheid, pijn, warme huid en een branderig gevoel. Van oudsher worden de volgende ontstekingsverschijnselen beschreven:</a:t>
            </a:r>
          </a:p>
          <a:p>
            <a:pPr lvl="0"/>
            <a:r>
              <a:rPr lang="nl-NL" dirty="0"/>
              <a:t>‘</a:t>
            </a:r>
            <a:r>
              <a:rPr lang="nl-NL" dirty="0" err="1"/>
              <a:t>Dolor</a:t>
            </a:r>
            <a:r>
              <a:rPr lang="nl-NL" dirty="0"/>
              <a:t>’ (lokale </a:t>
            </a:r>
            <a:r>
              <a:rPr lang="nl-NL" b="1" dirty="0"/>
              <a:t>pijn</a:t>
            </a:r>
            <a:r>
              <a:rPr lang="nl-NL" dirty="0"/>
              <a:t>)</a:t>
            </a:r>
          </a:p>
          <a:p>
            <a:pPr lvl="0"/>
            <a:r>
              <a:rPr lang="nl-NL" dirty="0"/>
              <a:t>‘</a:t>
            </a:r>
            <a:r>
              <a:rPr lang="nl-NL" dirty="0" err="1"/>
              <a:t>Calor</a:t>
            </a:r>
            <a:r>
              <a:rPr lang="nl-NL" dirty="0"/>
              <a:t>’ (lokale </a:t>
            </a:r>
            <a:r>
              <a:rPr lang="nl-NL" b="1" dirty="0"/>
              <a:t>warmte</a:t>
            </a:r>
            <a:r>
              <a:rPr lang="nl-NL" dirty="0"/>
              <a:t>)</a:t>
            </a:r>
          </a:p>
          <a:p>
            <a:pPr lvl="0"/>
            <a:r>
              <a:rPr lang="nl-NL" dirty="0"/>
              <a:t>‘Tumor’ (lokale </a:t>
            </a:r>
            <a:r>
              <a:rPr lang="nl-NL" b="1" dirty="0"/>
              <a:t>zwelling</a:t>
            </a:r>
            <a:r>
              <a:rPr lang="nl-NL" dirty="0"/>
              <a:t>)</a:t>
            </a:r>
          </a:p>
          <a:p>
            <a:pPr lvl="0"/>
            <a:r>
              <a:rPr lang="nl-NL" dirty="0"/>
              <a:t>‘</a:t>
            </a:r>
            <a:r>
              <a:rPr lang="nl-NL" dirty="0" err="1"/>
              <a:t>Rubor</a:t>
            </a:r>
            <a:r>
              <a:rPr lang="nl-NL" dirty="0"/>
              <a:t>’ (lokale </a:t>
            </a:r>
            <a:r>
              <a:rPr lang="nl-NL" b="1" dirty="0"/>
              <a:t>roodheid</a:t>
            </a:r>
            <a:r>
              <a:rPr lang="nl-NL" dirty="0"/>
              <a:t>)</a:t>
            </a:r>
          </a:p>
          <a:p>
            <a:pPr lvl="0"/>
            <a:r>
              <a:rPr lang="nl-NL" dirty="0"/>
              <a:t>‘</a:t>
            </a:r>
            <a:r>
              <a:rPr lang="nl-NL" dirty="0" err="1"/>
              <a:t>Functio</a:t>
            </a:r>
            <a:r>
              <a:rPr lang="nl-NL" dirty="0"/>
              <a:t> </a:t>
            </a:r>
            <a:r>
              <a:rPr lang="nl-NL" dirty="0" err="1"/>
              <a:t>laesa</a:t>
            </a:r>
            <a:r>
              <a:rPr lang="nl-NL" dirty="0"/>
              <a:t>’ (</a:t>
            </a:r>
            <a:r>
              <a:rPr lang="nl-NL" b="1" dirty="0"/>
              <a:t>functieverlies</a:t>
            </a:r>
            <a:r>
              <a:rPr lang="nl-NL" dirty="0"/>
              <a:t>)</a:t>
            </a:r>
          </a:p>
          <a:p>
            <a:r>
              <a:rPr lang="nl-NL" i="1" dirty="0"/>
              <a:t>Let op: bovenstaande vijf ontstekingskenmerken treden vooral op bij een acute ontsteking en minder vaak bij chronische ontstekingen.</a:t>
            </a:r>
            <a:endParaRPr lang="nl-NL" dirty="0"/>
          </a:p>
        </p:txBody>
      </p:sp>
      <p:pic>
        <p:nvPicPr>
          <p:cNvPr id="2050" name="Picture 2" descr="C:\Users\j.vandenberg\AppData\Local\Microsoft\Windows\Temporary Internet Files\Content.IE5\8JMZBL3Y\4273168957_840369fe48_n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15808" y="2492897"/>
            <a:ext cx="1437910" cy="2160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j.vandenberg\AppData\Local\Microsoft\Windows\Temporary Internet Files\Content.IE5\0G2CAPQQ\lsd-luisteren-samenvatten-en-doorvragen-150x150[1]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31580" y="116633"/>
            <a:ext cx="1152128" cy="1152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075841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el">
  <a:themeElements>
    <a:clrScheme name="Civiel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el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Civiel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10</TotalTime>
  <Words>58</Words>
  <Application>Microsoft Office PowerPoint</Application>
  <PresentationFormat>Diavoorstelling (4:3)</PresentationFormat>
  <Paragraphs>21</Paragraphs>
  <Slides>4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4</vt:i4>
      </vt:variant>
    </vt:vector>
  </HeadingPairs>
  <TitlesOfParts>
    <vt:vector size="5" baseType="lpstr">
      <vt:lpstr>Civiel</vt:lpstr>
      <vt:lpstr>Telefoon en balie</vt:lpstr>
      <vt:lpstr>Wanneer is het een spoedgeval?</vt:lpstr>
      <vt:lpstr>Leerpunt</vt:lpstr>
      <vt:lpstr> Symptomen van een ontsteking Doorvragen!!!</vt:lpstr>
    </vt:vector>
  </TitlesOfParts>
  <Company>Noorderpoort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Telefoon en balie</dc:title>
  <dc:creator>Sprenger-van den Berg,J.</dc:creator>
  <cp:lastModifiedBy>Sprenger-van den Berg,J.</cp:lastModifiedBy>
  <cp:revision>2</cp:revision>
  <dcterms:created xsi:type="dcterms:W3CDTF">2016-01-17T20:05:21Z</dcterms:created>
  <dcterms:modified xsi:type="dcterms:W3CDTF">2016-09-01T07:06:33Z</dcterms:modified>
</cp:coreProperties>
</file>