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320" r:id="rId4"/>
    <p:sldId id="322" r:id="rId5"/>
    <p:sldId id="306" r:id="rId6"/>
    <p:sldId id="323" r:id="rId7"/>
    <p:sldId id="324" r:id="rId8"/>
    <p:sldId id="325" r:id="rId9"/>
    <p:sldId id="326" r:id="rId10"/>
    <p:sldId id="327" r:id="rId11"/>
    <p:sldId id="328" r:id="rId12"/>
    <p:sldId id="329" r:id="rId13"/>
    <p:sldId id="330" r:id="rId14"/>
    <p:sldId id="332" r:id="rId15"/>
    <p:sldId id="333" r:id="rId16"/>
    <p:sldId id="331" r:id="rId17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11-2-2019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11-2-2019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l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11-2-2019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11-2-2019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11-2-2019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11-2-2019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11-2-2019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11-2-2019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11-2-2019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11-2-2019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11-2-2019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kstvak 3"/>
          <p:cNvSpPr txBox="1"/>
          <p:nvPr/>
        </p:nvSpPr>
        <p:spPr>
          <a:xfrm>
            <a:off x="1619672" y="1701573"/>
            <a:ext cx="475252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 smtClean="0">
                <a:latin typeface="Arial" pitchFamily="34" charset="0"/>
                <a:cs typeface="Arial" pitchFamily="34" charset="0"/>
              </a:rPr>
              <a:t>Bedrijfseconomie – 1</a:t>
            </a:r>
          </a:p>
          <a:p>
            <a:r>
              <a:rPr lang="nl-NL" sz="2800" dirty="0" smtClean="0">
                <a:latin typeface="Arial" pitchFamily="34" charset="0"/>
                <a:cs typeface="Arial" pitchFamily="34" charset="0"/>
              </a:rPr>
              <a:t>Kengetallen</a:t>
            </a:r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Bedrijfsliquiditeit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Wordt er genoeg verdiend met het geïnvesteerde vermogen?</a:t>
            </a:r>
          </a:p>
          <a:p>
            <a:pPr lvl="1"/>
            <a:r>
              <a:rPr lang="nl-NL" dirty="0" smtClean="0"/>
              <a:t>Rentabiliteit totale vermogen</a:t>
            </a:r>
          </a:p>
          <a:p>
            <a:pPr lvl="1"/>
            <a:r>
              <a:rPr lang="nl-NL" dirty="0" smtClean="0"/>
              <a:t>Rentabiliteit eigen vermogen</a:t>
            </a:r>
          </a:p>
          <a:p>
            <a:pPr marL="457200" lvl="1" indent="0">
              <a:buNone/>
            </a:pP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3648" y="3429000"/>
            <a:ext cx="7717949" cy="1944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3012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Bedrijfsliquiditeit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Waar gaat het geld heen?</a:t>
            </a:r>
          </a:p>
          <a:p>
            <a:pPr lvl="1"/>
            <a:r>
              <a:rPr lang="nl-NL" dirty="0"/>
              <a:t>Hoeveel geld blijft er over per jaar</a:t>
            </a:r>
            <a:r>
              <a:rPr lang="nl-NL" dirty="0" smtClean="0"/>
              <a:t>?</a:t>
            </a:r>
            <a:endParaRPr lang="nl-NL" dirty="0"/>
          </a:p>
          <a:p>
            <a:pPr lvl="2"/>
            <a:r>
              <a:rPr lang="nl-NL" dirty="0"/>
              <a:t>Cash </a:t>
            </a:r>
            <a:r>
              <a:rPr lang="nl-NL" dirty="0" smtClean="0"/>
              <a:t>flow</a:t>
            </a:r>
          </a:p>
          <a:p>
            <a:pPr lvl="2"/>
            <a:r>
              <a:rPr lang="nl-NL" dirty="0" smtClean="0"/>
              <a:t>Nettowinst + afschrijvingen</a:t>
            </a:r>
            <a:endParaRPr lang="nl-NL" dirty="0"/>
          </a:p>
          <a:p>
            <a:pPr lvl="1"/>
            <a:r>
              <a:rPr lang="nl-NL" dirty="0"/>
              <a:t>Waar gaat het geld </a:t>
            </a:r>
            <a:r>
              <a:rPr lang="nl-NL" dirty="0" smtClean="0"/>
              <a:t>heen </a:t>
            </a:r>
            <a:endParaRPr lang="nl-NL" dirty="0"/>
          </a:p>
          <a:p>
            <a:pPr lvl="2"/>
            <a:r>
              <a:rPr lang="nl-NL" dirty="0"/>
              <a:t>Investeringen in vaste activa</a:t>
            </a:r>
          </a:p>
          <a:p>
            <a:pPr lvl="2"/>
            <a:r>
              <a:rPr lang="nl-NL" dirty="0"/>
              <a:t>Investeringen in vlottende </a:t>
            </a:r>
            <a:r>
              <a:rPr lang="nl-NL" dirty="0" smtClean="0"/>
              <a:t>activa</a:t>
            </a:r>
          </a:p>
          <a:p>
            <a:pPr lvl="2"/>
            <a:r>
              <a:rPr lang="nl-NL" dirty="0" smtClean="0"/>
              <a:t>Aflossingen</a:t>
            </a:r>
          </a:p>
          <a:p>
            <a:pPr lvl="2"/>
            <a:r>
              <a:rPr lang="nl-NL" dirty="0" smtClean="0"/>
              <a:t>Privé-uitkeringen</a:t>
            </a:r>
          </a:p>
          <a:p>
            <a:pPr lvl="2"/>
            <a:r>
              <a:rPr lang="nl-NL" dirty="0" smtClean="0"/>
              <a:t>Uitgaven! Geen kosten.</a:t>
            </a: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4339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1720" y="188640"/>
            <a:ext cx="5934817" cy="612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9824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5400600"/>
          </a:xfrm>
        </p:spPr>
        <p:txBody>
          <a:bodyPr>
            <a:normAutofit lnSpcReduction="10000"/>
          </a:bodyPr>
          <a:lstStyle/>
          <a:p>
            <a:endParaRPr lang="nl-NL" dirty="0" smtClean="0"/>
          </a:p>
          <a:p>
            <a:endParaRPr lang="nl-NL" dirty="0"/>
          </a:p>
          <a:p>
            <a:endParaRPr lang="nl-NL" dirty="0" smtClean="0"/>
          </a:p>
          <a:p>
            <a:endParaRPr lang="nl-NL" dirty="0"/>
          </a:p>
          <a:p>
            <a:endParaRPr lang="nl-NL" dirty="0" smtClean="0"/>
          </a:p>
          <a:p>
            <a:endParaRPr lang="nl-NL" dirty="0"/>
          </a:p>
          <a:p>
            <a:endParaRPr lang="nl-NL" dirty="0" smtClean="0"/>
          </a:p>
          <a:p>
            <a:endParaRPr lang="nl-NL" dirty="0" smtClean="0"/>
          </a:p>
          <a:p>
            <a:endParaRPr lang="nl-NL" dirty="0"/>
          </a:p>
          <a:p>
            <a:r>
              <a:rPr lang="nl-NL" sz="1800" dirty="0"/>
              <a:t>Afschrijvingen in 2018: €50.000</a:t>
            </a:r>
          </a:p>
          <a:p>
            <a:r>
              <a:rPr lang="nl-NL" sz="1800" dirty="0"/>
              <a:t>Bedrijfsresultaat: €70.000</a:t>
            </a:r>
          </a:p>
          <a:p>
            <a:r>
              <a:rPr lang="nl-NL" sz="1800" dirty="0"/>
              <a:t>Nettowinst: €55.000</a:t>
            </a:r>
          </a:p>
          <a:p>
            <a:pPr marL="0" indent="0">
              <a:buNone/>
            </a:pPr>
            <a:endParaRPr lang="nl-NL" dirty="0" smtClean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65131" y="116632"/>
            <a:ext cx="5095875" cy="5257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8300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7624" y="1700808"/>
            <a:ext cx="6181725" cy="35814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Antwoorden 1 t/m 4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9277789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Opgaven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Maak de overige opgaven (t/m 13) af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3686854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Bedrijfsmonitoring loonwerk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Bekijk de tabel eens</a:t>
            </a:r>
          </a:p>
          <a:p>
            <a:pPr lvl="1"/>
            <a:r>
              <a:rPr lang="nl-NL" dirty="0" smtClean="0"/>
              <a:t>Wat valt er op?</a:t>
            </a:r>
          </a:p>
          <a:p>
            <a:r>
              <a:rPr lang="nl-NL" dirty="0" smtClean="0"/>
              <a:t>Maak opgave 1 t/m 6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08749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Planning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Vorige les</a:t>
            </a:r>
          </a:p>
          <a:p>
            <a:pPr lvl="1"/>
            <a:r>
              <a:rPr lang="nl-NL" dirty="0" smtClean="0"/>
              <a:t>Kennistoets IBS 3.2 besproken</a:t>
            </a:r>
          </a:p>
          <a:p>
            <a:r>
              <a:rPr lang="nl-NL" dirty="0" smtClean="0"/>
              <a:t>Vandaag</a:t>
            </a:r>
            <a:endParaRPr lang="nl-NL" dirty="0"/>
          </a:p>
          <a:p>
            <a:pPr lvl="1"/>
            <a:r>
              <a:rPr lang="nl-NL" dirty="0" smtClean="0"/>
              <a:t>Inhoud bedrijfseconomie 3.3</a:t>
            </a:r>
          </a:p>
          <a:p>
            <a:pPr lvl="1"/>
            <a:r>
              <a:rPr lang="nl-NL" dirty="0" smtClean="0"/>
              <a:t>Aan de gang met kengetallen!</a:t>
            </a:r>
          </a:p>
          <a:p>
            <a:pPr marL="457200" lvl="1" indent="0">
              <a:buNone/>
            </a:pPr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31968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Kennisexamen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403648" y="1196752"/>
            <a:ext cx="7283152" cy="4929411"/>
          </a:xfrm>
        </p:spPr>
        <p:txBody>
          <a:bodyPr/>
          <a:lstStyle/>
          <a:p>
            <a:pPr marL="0" indent="0">
              <a:buNone/>
            </a:pPr>
            <a:r>
              <a:rPr lang="nl-NL" dirty="0" smtClean="0"/>
              <a:t>Is ook te vinden op de Wiki onder coaching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56003" y="1916832"/>
            <a:ext cx="6113114" cy="2658568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95736" y="4591986"/>
            <a:ext cx="4098182" cy="20490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512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835696" y="332656"/>
            <a:ext cx="7056784" cy="648072"/>
          </a:xfrm>
        </p:spPr>
        <p:txBody>
          <a:bodyPr/>
          <a:lstStyle/>
          <a:p>
            <a:r>
              <a:rPr lang="nl-NL" dirty="0" smtClean="0"/>
              <a:t>Wat zijn de onderwerpen van de lessen?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nl-NL" dirty="0" smtClean="0"/>
              <a:t>Kengetallen</a:t>
            </a:r>
            <a:endParaRPr lang="nl-NL" dirty="0"/>
          </a:p>
          <a:p>
            <a:pPr lvl="1"/>
            <a:r>
              <a:rPr lang="nl-NL" dirty="0"/>
              <a:t>Kompasanalyse</a:t>
            </a:r>
          </a:p>
          <a:p>
            <a:pPr lvl="1"/>
            <a:r>
              <a:rPr lang="nl-NL" dirty="0" smtClean="0"/>
              <a:t>Opstellen jaarrekening</a:t>
            </a:r>
          </a:p>
          <a:p>
            <a:pPr lvl="2"/>
            <a:r>
              <a:rPr lang="nl-NL" dirty="0" smtClean="0"/>
              <a:t>Regels</a:t>
            </a:r>
          </a:p>
          <a:p>
            <a:pPr lvl="2"/>
            <a:r>
              <a:rPr lang="nl-NL" dirty="0" smtClean="0"/>
              <a:t>Voorraadbeheer</a:t>
            </a:r>
            <a:endParaRPr lang="nl-NL" dirty="0"/>
          </a:p>
          <a:p>
            <a:pPr lvl="1"/>
            <a:r>
              <a:rPr lang="nl-NL" dirty="0"/>
              <a:t>Belastingen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95404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Kengetallen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Herhaling balansliquiditeit</a:t>
            </a:r>
          </a:p>
          <a:p>
            <a:r>
              <a:rPr lang="nl-NL" dirty="0" smtClean="0"/>
              <a:t>Herhaling en uitbreiding bedrijfsliquiditeit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52359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Balansliquiditeit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Kun je aflezen uit de balans</a:t>
            </a:r>
          </a:p>
          <a:p>
            <a:pPr lvl="1"/>
            <a:r>
              <a:rPr lang="nl-NL" dirty="0" smtClean="0"/>
              <a:t>Geen extra informatie nodig</a:t>
            </a:r>
          </a:p>
          <a:p>
            <a:r>
              <a:rPr lang="nl-NL" dirty="0" smtClean="0"/>
              <a:t>Werkkapitaal</a:t>
            </a:r>
          </a:p>
          <a:p>
            <a:r>
              <a:rPr lang="nl-NL" dirty="0" err="1" smtClean="0"/>
              <a:t>Current</a:t>
            </a:r>
            <a:r>
              <a:rPr lang="nl-NL" dirty="0" smtClean="0"/>
              <a:t> ratio</a:t>
            </a:r>
          </a:p>
          <a:p>
            <a:r>
              <a:rPr lang="nl-NL" dirty="0" smtClean="0"/>
              <a:t>Quick ratio</a:t>
            </a:r>
          </a:p>
          <a:p>
            <a:r>
              <a:rPr lang="nl-NL" dirty="0" smtClean="0"/>
              <a:t>Solvabiliteit</a:t>
            </a:r>
          </a:p>
          <a:p>
            <a:endParaRPr lang="nl-NL" dirty="0"/>
          </a:p>
          <a:p>
            <a:r>
              <a:rPr lang="nl-NL" dirty="0" smtClean="0"/>
              <a:t>Liquide (of illiquide)</a:t>
            </a:r>
          </a:p>
          <a:p>
            <a:pPr lvl="1"/>
            <a:r>
              <a:rPr lang="nl-NL" dirty="0" smtClean="0"/>
              <a:t>Werkkapitaal hoger (of lager) dan €0,-</a:t>
            </a:r>
          </a:p>
          <a:p>
            <a:pPr lvl="1"/>
            <a:r>
              <a:rPr lang="nl-NL" dirty="0" err="1" smtClean="0"/>
              <a:t>Current</a:t>
            </a:r>
            <a:r>
              <a:rPr lang="nl-NL" dirty="0" smtClean="0"/>
              <a:t> ratio hoger (of lager) dan 1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08479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19" y="1484784"/>
            <a:ext cx="8566943" cy="3888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6220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23728" y="366339"/>
            <a:ext cx="3403104" cy="57883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724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Maak de opgaven (nog) eens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Begin met opgave 1 t/m 4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48766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1352</TotalTime>
  <Words>207</Words>
  <Application>Microsoft Office PowerPoint</Application>
  <PresentationFormat>Diavoorstelling (4:3)</PresentationFormat>
  <Paragraphs>67</Paragraphs>
  <Slides>16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16</vt:i4>
      </vt:variant>
    </vt:vector>
  </HeadingPairs>
  <TitlesOfParts>
    <vt:vector size="19" baseType="lpstr">
      <vt:lpstr>Arial</vt:lpstr>
      <vt:lpstr>Calibri</vt:lpstr>
      <vt:lpstr>Kantoorthema</vt:lpstr>
      <vt:lpstr>PowerPoint-presentatie</vt:lpstr>
      <vt:lpstr>Planning</vt:lpstr>
      <vt:lpstr>Kennisexamen</vt:lpstr>
      <vt:lpstr>Wat zijn de onderwerpen van de lessen?</vt:lpstr>
      <vt:lpstr>Kengetallen</vt:lpstr>
      <vt:lpstr>Balansliquiditeit</vt:lpstr>
      <vt:lpstr>PowerPoint-presentatie</vt:lpstr>
      <vt:lpstr>PowerPoint-presentatie</vt:lpstr>
      <vt:lpstr>Maak de opgaven (nog) eens</vt:lpstr>
      <vt:lpstr>Bedrijfsliquiditeit</vt:lpstr>
      <vt:lpstr>Bedrijfsliquiditeit</vt:lpstr>
      <vt:lpstr>PowerPoint-presentatie</vt:lpstr>
      <vt:lpstr>PowerPoint-presentatie</vt:lpstr>
      <vt:lpstr>Antwoorden 1 t/m 4</vt:lpstr>
      <vt:lpstr>Opgaven</vt:lpstr>
      <vt:lpstr>Bedrijfsmonitoring loonwerk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Elon van  Erp</cp:lastModifiedBy>
  <cp:revision>41</cp:revision>
  <dcterms:created xsi:type="dcterms:W3CDTF">2013-11-15T15:05:42Z</dcterms:created>
  <dcterms:modified xsi:type="dcterms:W3CDTF">2019-02-11T11:05:19Z</dcterms:modified>
</cp:coreProperties>
</file>